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14"/>
  </p:notesMasterIdLst>
  <p:sldIdLst>
    <p:sldId id="26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C6C6"/>
    <a:srgbClr val="FFFFFF"/>
    <a:srgbClr val="DDD3F9"/>
    <a:srgbClr val="CC99FF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4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44;&#1080;&#1072;&#1075;&#1088;&#1072;&#1084;&#1084;&#1072;%20&#1074;%20Microsoft%20Word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'[Диаграмма в Microsoft Word]Лист1'!$B$1</c:f>
              <c:strCache>
                <c:ptCount val="1"/>
                <c:pt idx="0">
                  <c:v> 2020 год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'[Диаграмма в Microsoft Word]Лист1'!$A$2:$A$6</c:f>
              <c:strCache>
                <c:ptCount val="5"/>
                <c:pt idx="0">
                  <c:v>Як - 40</c:v>
                </c:pt>
                <c:pt idx="1">
                  <c:v>Л - 410</c:v>
                </c:pt>
                <c:pt idx="2">
                  <c:v>Ан - 26</c:v>
                </c:pt>
                <c:pt idx="3">
                  <c:v>Ан - 28</c:v>
                </c:pt>
                <c:pt idx="4">
                  <c:v>Ми - 8</c:v>
                </c:pt>
              </c:strCache>
            </c:strRef>
          </c:cat>
          <c:val>
            <c:numRef>
              <c:f>'[Диаграмма в Microsoft Word]Лист1'!$B$2:$B$6</c:f>
              <c:numCache>
                <c:formatCode>General</c:formatCode>
                <c:ptCount val="5"/>
                <c:pt idx="0">
                  <c:v>20.7</c:v>
                </c:pt>
                <c:pt idx="1">
                  <c:v>7.6</c:v>
                </c:pt>
                <c:pt idx="2">
                  <c:v>56</c:v>
                </c:pt>
                <c:pt idx="3">
                  <c:v>4.5</c:v>
                </c:pt>
                <c:pt idx="4">
                  <c:v>11.2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3F-4964-92DB-A8CD0F268192}"/>
            </c:ext>
          </c:extLst>
        </c:ser>
        <c:ser>
          <c:idx val="1"/>
          <c:order val="1"/>
          <c:tx>
            <c:strRef>
              <c:f>'[Диаграмма в Microsoft Word]Лист1'!$C$1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'[Диаграмма в Microsoft Word]Лист1'!$A$2:$A$6</c:f>
              <c:strCache>
                <c:ptCount val="5"/>
                <c:pt idx="0">
                  <c:v>Як - 40</c:v>
                </c:pt>
                <c:pt idx="1">
                  <c:v>Л - 410</c:v>
                </c:pt>
                <c:pt idx="2">
                  <c:v>Ан - 26</c:v>
                </c:pt>
                <c:pt idx="3">
                  <c:v>Ан - 28</c:v>
                </c:pt>
                <c:pt idx="4">
                  <c:v>Ми - 8</c:v>
                </c:pt>
              </c:strCache>
            </c:strRef>
          </c:cat>
          <c:val>
            <c:numRef>
              <c:f>'[Диаграмма в Microsoft Word]Лист1'!$C$2:$C$6</c:f>
              <c:numCache>
                <c:formatCode>General</c:formatCode>
                <c:ptCount val="5"/>
                <c:pt idx="0">
                  <c:v>37.799999999999997</c:v>
                </c:pt>
                <c:pt idx="1">
                  <c:v>3.2</c:v>
                </c:pt>
                <c:pt idx="2">
                  <c:v>49.2</c:v>
                </c:pt>
                <c:pt idx="3">
                  <c:v>1</c:v>
                </c:pt>
                <c:pt idx="4">
                  <c:v>8.8000000000000007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3F-4964-92DB-A8CD0F26819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26215872"/>
        <c:axId val="171179824"/>
      </c:barChart>
      <c:catAx>
        <c:axId val="12621587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algn="just"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/>
                  <a:t>Тип ВС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algn="just"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just"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1179824"/>
        <c:crosses val="autoZero"/>
        <c:auto val="1"/>
        <c:lblAlgn val="ctr"/>
        <c:lblOffset val="100"/>
        <c:noMultiLvlLbl val="0"/>
      </c:catAx>
      <c:valAx>
        <c:axId val="1711798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 algn="just"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/>
                  <a:t>Доля эксплуатационного ткм. в общем объеме работ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algn="just"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ru-RU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6215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just">
        <a:defRPr sz="20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73DDE7-75D6-4F52-8BB3-43A73A42AB58}" type="datetimeFigureOut">
              <a:rPr lang="ru-RU" smtClean="0"/>
              <a:t>04.06.2026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86F341-B6AB-4D0C-97F2-59AA5DF746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455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6F341-B6AB-4D0C-97F2-59AA5DF746E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872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E337EE-1DDC-4612-9D24-EEE03BC7F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1399" y="136525"/>
            <a:ext cx="8525720" cy="1325563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C441D7-3C7C-447A-BBE1-5FA9C7B50E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2971" y="1713053"/>
            <a:ext cx="10174147" cy="4490977"/>
          </a:xfrm>
        </p:spPr>
        <p:txBody>
          <a:bodyPr/>
          <a:lstStyle>
            <a:lvl1pPr>
              <a:defRPr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4DD3DF-47D2-4244-9792-12CE4D3723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89332" y="6356350"/>
            <a:ext cx="2692067" cy="365125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FE637C9E-6686-4907-91A1-F6885C829E84}" type="datetimeFigureOut">
              <a:rPr lang="ru-RU" smtClean="0"/>
              <a:t>04.06.2026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5E88ED-267A-406F-8814-D64DEA1F9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15300" y="6356350"/>
            <a:ext cx="4038100" cy="365125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5C3D36-61B4-4111-AC83-C3795B4BA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1732" y="6356350"/>
            <a:ext cx="2692067" cy="365125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57978160-1A25-4783-BD8B-52CECC6B64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9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344DC8E-DBB1-4521-B17B-AD7A7C576C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BF991ED-D009-4F33-823F-3A146B799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4A8B54-1575-4378-A084-65830E2A9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37C9E-6686-4907-91A1-F6885C829E84}" type="datetimeFigureOut">
              <a:rPr lang="ru-RU" smtClean="0"/>
              <a:t>04.06.2026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EA3AF89-A79E-4632-89EC-9A4B35359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42F16A-CC16-411F-AB10-DD5D1159C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8160-1A25-4783-BD8B-52CECC6B64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69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A7987F-C5EA-438F-BD7E-8D303911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035" y="3429000"/>
            <a:ext cx="6096000" cy="1814332"/>
          </a:xfrm>
        </p:spPr>
        <p:txBody>
          <a:bodyPr anchor="b">
            <a:normAutofit/>
          </a:bodyPr>
          <a:lstStyle>
            <a:lvl1pPr algn="l">
              <a:defRPr sz="60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55F1006-7188-498C-ABBF-80587A3CC3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035" y="5243332"/>
            <a:ext cx="6096000" cy="111301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CAAA22-0748-44B2-95C1-E3606572E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E637C9E-6686-4907-91A1-F6885C829E84}" type="datetimeFigureOut">
              <a:rPr lang="ru-RU" smtClean="0"/>
              <a:t>04.06.2026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774E4D-3F92-4FAA-8349-F6D45C081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6F7DFC-34D2-47BD-A449-1F12C2DF5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57978160-1A25-4783-BD8B-52CECC6B64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90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4A3671-D70D-4846-A00D-D451CC45D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78F876-D852-4E29-A439-4A96013AA3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F3E4988-A050-44F9-8CDD-B99FEE1FC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B29F515-61FC-4696-9DBE-C3EE88BBE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37C9E-6686-4907-91A1-F6885C829E84}" type="datetimeFigureOut">
              <a:rPr lang="ru-RU" smtClean="0"/>
              <a:t>04.06.2026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523E599-4964-4661-B895-F15D49D3C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444141B-6E20-42C1-A083-D0371C7F9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8160-1A25-4783-BD8B-52CECC6B64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99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35B16F-47D8-43EB-9F03-B3ACD863D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3D8F048-D987-4AFF-A795-6F700E92B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BA324EF-75CB-4183-A85B-AD7BDD2D72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00D5C6B-EB08-465F-984C-82BB286441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F6BF5B3-E575-4778-951F-B85DDAFB1B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F580A43-90A9-4F74-9CEA-78DC09149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37C9E-6686-4907-91A1-F6885C829E84}" type="datetimeFigureOut">
              <a:rPr lang="ru-RU" smtClean="0"/>
              <a:t>04.06.2026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082B72D-A421-4731-A1B3-4B3F7B150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E7E0AB1-8C34-4787-A417-D80244859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8160-1A25-4783-BD8B-52CECC6B64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90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638900-AEB2-4230-9726-FC3E1A82B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5A991F4-A55E-4763-85B2-BCF817E0F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37C9E-6686-4907-91A1-F6885C829E84}" type="datetimeFigureOut">
              <a:rPr lang="ru-RU" smtClean="0"/>
              <a:t>04.06.2026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2418399-BB26-4B5F-AE06-073556FF9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600C12F-25DD-409F-A773-01449550B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8160-1A25-4783-BD8B-52CECC6B64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50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8D4BDE5-0371-459D-9B04-EC35D0797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37C9E-6686-4907-91A1-F6885C829E84}" type="datetimeFigureOut">
              <a:rPr lang="ru-RU" smtClean="0"/>
              <a:t>04.06.2026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2AD7312-632A-48EA-9CD9-4C1F9B3E5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B9392F6-5A18-4C8F-94AC-EE4481D76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8160-1A25-4783-BD8B-52CECC6B64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03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6902DB-6786-4EC8-841C-442CE7C53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D0E0AD-9CDE-4B68-B397-28CF6A3BB4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2FB86FE-73E5-4676-9540-C4530EC066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9BF0736-3C77-4656-9517-532D8B4FA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37C9E-6686-4907-91A1-F6885C829E84}" type="datetimeFigureOut">
              <a:rPr lang="ru-RU" smtClean="0"/>
              <a:t>04.06.2026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669D685-6A52-4572-A0D6-C0059AC9E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3A8EB1A-AC6D-428E-B0D1-CF9A76227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8160-1A25-4783-BD8B-52CECC6B64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31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AB2F2F-88ED-4374-94A7-62F66BCDF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E968185-D0D5-4204-98C8-EE5D53385A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1E72D50-BFF9-4173-ABD2-4EC13B94B4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93727AD-9A27-4C72-9887-E950A1F38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37C9E-6686-4907-91A1-F6885C829E84}" type="datetimeFigureOut">
              <a:rPr lang="ru-RU" smtClean="0"/>
              <a:t>04.06.2026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EC7B91B-1762-407F-A127-DE1DCC62F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F9B9FBD-B522-4123-A0F9-BFF6E77F9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8160-1A25-4783-BD8B-52CECC6B64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41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E666AC-8030-4AC8-BD2D-177E2E600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74D5522-45B7-4992-826F-6AF937AAF4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30567A-7DA1-430D-84F6-D72751333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37C9E-6686-4907-91A1-F6885C829E84}" type="datetimeFigureOut">
              <a:rPr lang="ru-RU" smtClean="0"/>
              <a:t>04.06.2026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18EBEF-8A21-4561-832D-24C58134F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0DEFF5-DC16-4E1D-99A4-EA87D703B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78160-1A25-4783-BD8B-52CECC6B64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34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s://presentation-creation.ru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38E9D2-AC3C-4712-9A37-752F16DB0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23DA045-D354-445D-BE18-3E16A14848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148A85-0285-419E-9BCD-D8E30563A3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37C9E-6686-4907-91A1-F6885C829E84}" type="datetimeFigureOut">
              <a:rPr lang="ru-RU" smtClean="0"/>
              <a:t>04.06.2026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AA4832-14D7-456F-8D8A-08F55C3370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65C6DE-1236-408E-A547-97410DDD6D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78160-1A25-4783-BD8B-52CECC6B6407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2"/>
            <a:extLst>
              <a:ext uri="{FF2B5EF4-FFF2-40B4-BE49-F238E27FC236}">
                <a16:creationId xmlns:a16="http://schemas.microsoft.com/office/drawing/2014/main" id="{A3D3FC47-1965-4ADE-8DCB-5A97BFA1FA8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876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53656" y="-189998"/>
            <a:ext cx="11084688" cy="394696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«Дальневосточный филиал Федерального государственного бюджетного учреждения высшего образования «Всероссийская академия внешней торговли Министерства экономического развития Российской Федерации»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«УПРАВЛЕНИЕ ЗАТРАТАМИ АВИАПРЕДПРИЯТИЯ»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979989" y="3763976"/>
            <a:ext cx="3744416" cy="151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Д-р.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наук, доцент,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Кулакова Людмила Ивановна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7390662" y="3907992"/>
            <a:ext cx="3844497" cy="122413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Font typeface="Arial" panose="020B0604020202020204" pitchFamily="34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Студент  группы БЭ-2022</a:t>
            </a:r>
          </a:p>
          <a:p>
            <a:pPr algn="r">
              <a:buFont typeface="Arial" panose="020B0604020202020204" pitchFamily="34" charset="0"/>
              <a:buNone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Волохова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Вероника Викторовна</a:t>
            </a:r>
            <a:r>
              <a:rPr lang="ru-RU" sz="1800" dirty="0" smtClean="0"/>
              <a:t> </a:t>
            </a:r>
            <a:endParaRPr lang="ru-RU" sz="1800" dirty="0"/>
          </a:p>
        </p:txBody>
      </p:sp>
      <p:sp>
        <p:nvSpPr>
          <p:cNvPr id="8" name="TextBox 7"/>
          <p:cNvSpPr txBox="1"/>
          <p:nvPr/>
        </p:nvSpPr>
        <p:spPr>
          <a:xfrm>
            <a:off x="1524000" y="6021288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Петропавловск-Камчатский 2026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407739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0882" y="1422085"/>
            <a:ext cx="10197295" cy="4490977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мероприятия по оптимизации затрат авиапредприятия:</a:t>
            </a:r>
          </a:p>
          <a:p>
            <a:pPr marL="0" indent="0" algn="ctr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Аддитивное производство (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3D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-печать).</a:t>
            </a:r>
          </a:p>
          <a:p>
            <a:pPr algn="just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ERP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-системы (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Enterprise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Resource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Planning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Предиктивное техобслуживание.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5171" y="1955260"/>
            <a:ext cx="2597873" cy="220708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3188" y="4006618"/>
            <a:ext cx="2657813" cy="149502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0499" y="3436687"/>
            <a:ext cx="1809344" cy="150860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88592" y="119346"/>
            <a:ext cx="990686" cy="1066892"/>
          </a:xfrm>
          <a:prstGeom prst="rect">
            <a:avLst/>
          </a:prstGeom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11057874" y="-157533"/>
            <a:ext cx="1021404" cy="710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b="1" dirty="0" smtClean="0"/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816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56122" y="1782503"/>
            <a:ext cx="8299047" cy="61693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 и рекомендации:</a:t>
            </a:r>
          </a:p>
          <a:p>
            <a:pPr marL="0" indent="0" algn="ctr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детальный аудит текущего состояния оборудования и систем технического обслуживания.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Рассмотреть возможность внедрения инновационных инструментов в целях оптимизации затрат.</a:t>
            </a: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6512" y="123172"/>
            <a:ext cx="990686" cy="1066892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1091153" y="-157533"/>
            <a:ext cx="1021404" cy="710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b="1" dirty="0" smtClean="0"/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04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0720" y="1656080"/>
            <a:ext cx="7954315" cy="268301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460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9996" y="972272"/>
            <a:ext cx="11319383" cy="511601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 smtClean="0"/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исследования заключается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разработке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инновационных мероприятий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оптимизации 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повышению эффективности управления затратами авиапредприятия.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адачи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Рассмотреть теоретические аспекты управления затратами в гражданской авиации, изучить существующие методики их учета и анализа.</a:t>
            </a:r>
          </a:p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анализ системы управления затратами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«Камчатское авиационное предприятие».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рекомендации по оптимизации затрат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авиапредприятия.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7874" y="132900"/>
            <a:ext cx="990686" cy="1066892"/>
          </a:xfrm>
          <a:prstGeom prst="rect">
            <a:avLst/>
          </a:prstGeom>
        </p:spPr>
      </p:pic>
      <p:sp>
        <p:nvSpPr>
          <p:cNvPr id="4" name="Объект 2"/>
          <p:cNvSpPr txBox="1">
            <a:spLocks/>
          </p:cNvSpPr>
          <p:nvPr/>
        </p:nvSpPr>
        <p:spPr>
          <a:xfrm>
            <a:off x="11057874" y="-157533"/>
            <a:ext cx="1021404" cy="710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b="1" dirty="0" smtClean="0"/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63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" y="0"/>
            <a:ext cx="1182624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показателя себестоимости АО «КАП» </a:t>
            </a:r>
            <a:br>
              <a:rPr lang="ru-RU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период 2020 - 2024 гг.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4039863"/>
              </p:ext>
            </p:extLst>
          </p:nvPr>
        </p:nvGraphicFramePr>
        <p:xfrm>
          <a:off x="365760" y="1265942"/>
          <a:ext cx="11513434" cy="54879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9268">
                  <a:extLst>
                    <a:ext uri="{9D8B030D-6E8A-4147-A177-3AD203B41FA5}">
                      <a16:colId xmlns:a16="http://schemas.microsoft.com/office/drawing/2014/main" val="2836860692"/>
                    </a:ext>
                  </a:extLst>
                </a:gridCol>
                <a:gridCol w="1356420">
                  <a:extLst>
                    <a:ext uri="{9D8B030D-6E8A-4147-A177-3AD203B41FA5}">
                      <a16:colId xmlns:a16="http://schemas.microsoft.com/office/drawing/2014/main" val="3073285337"/>
                    </a:ext>
                  </a:extLst>
                </a:gridCol>
                <a:gridCol w="1358730">
                  <a:extLst>
                    <a:ext uri="{9D8B030D-6E8A-4147-A177-3AD203B41FA5}">
                      <a16:colId xmlns:a16="http://schemas.microsoft.com/office/drawing/2014/main" val="1385603830"/>
                    </a:ext>
                  </a:extLst>
                </a:gridCol>
                <a:gridCol w="1358730">
                  <a:extLst>
                    <a:ext uri="{9D8B030D-6E8A-4147-A177-3AD203B41FA5}">
                      <a16:colId xmlns:a16="http://schemas.microsoft.com/office/drawing/2014/main" val="3911207378"/>
                    </a:ext>
                  </a:extLst>
                </a:gridCol>
                <a:gridCol w="1316050">
                  <a:extLst>
                    <a:ext uri="{9D8B030D-6E8A-4147-A177-3AD203B41FA5}">
                      <a16:colId xmlns:a16="http://schemas.microsoft.com/office/drawing/2014/main" val="1719866632"/>
                    </a:ext>
                  </a:extLst>
                </a:gridCol>
                <a:gridCol w="1316050">
                  <a:extLst>
                    <a:ext uri="{9D8B030D-6E8A-4147-A177-3AD203B41FA5}">
                      <a16:colId xmlns:a16="http://schemas.microsoft.com/office/drawing/2014/main" val="793510671"/>
                    </a:ext>
                  </a:extLst>
                </a:gridCol>
                <a:gridCol w="1486759">
                  <a:extLst>
                    <a:ext uri="{9D8B030D-6E8A-4147-A177-3AD203B41FA5}">
                      <a16:colId xmlns:a16="http://schemas.microsoft.com/office/drawing/2014/main" val="175806903"/>
                    </a:ext>
                  </a:extLst>
                </a:gridCol>
                <a:gridCol w="1341427">
                  <a:extLst>
                    <a:ext uri="{9D8B030D-6E8A-4147-A177-3AD203B41FA5}">
                      <a16:colId xmlns:a16="http://schemas.microsoft.com/office/drawing/2014/main" val="2320094737"/>
                    </a:ext>
                  </a:extLst>
                </a:gridCol>
              </a:tblGrid>
              <a:tr h="16823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прироста в абсолютном значении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прироста в %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640884"/>
                  </a:ext>
                </a:extLst>
              </a:tr>
              <a:tr h="2050272">
                <a:tc>
                  <a:txBody>
                    <a:bodyPr/>
                    <a:lstStyle/>
                    <a:p>
                      <a:pPr lvl="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Расходы, всего, включая работы специального назначения, в тыс. руб.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1 808 644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2 262 994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2 365 876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2 914 217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3 314 136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1 505 492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83,3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1058505"/>
                  </a:ext>
                </a:extLst>
              </a:tr>
              <a:tr h="1039357">
                <a:tc>
                  <a:txBody>
                    <a:bodyPr/>
                    <a:lstStyle/>
                    <a:p>
                      <a:pPr lvl="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работ, в тыс. </a:t>
                      </a:r>
                      <a:r>
                        <a:rPr lang="ru-RU" sz="1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ткм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2 988,880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3 920,840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4 489,250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4 775,370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5 307,270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2 318,39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77,6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0669017"/>
                  </a:ext>
                </a:extLst>
              </a:tr>
              <a:tr h="716001">
                <a:tc>
                  <a:txBody>
                    <a:bodyPr/>
                    <a:lstStyle/>
                    <a:p>
                      <a:pPr lvl="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Себестоимость, в </a:t>
                      </a:r>
                      <a:r>
                        <a:rPr lang="ru-RU" sz="1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ткм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471,997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473,280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485,051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515,51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523,68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51,683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10,9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54" marR="68354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8385985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6784" y="99525"/>
            <a:ext cx="990686" cy="1066892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1118331" y="-176988"/>
            <a:ext cx="1021404" cy="710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b="1" dirty="0" smtClean="0"/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712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9757" y="208344"/>
            <a:ext cx="11042248" cy="76393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постоянных затрат АО «КАП» </a:t>
            </a:r>
            <a:br>
              <a:rPr lang="ru-RU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период 2020 - 2024 гг. в тыс. руб.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4477797"/>
              </p:ext>
            </p:extLst>
          </p:nvPr>
        </p:nvGraphicFramePr>
        <p:xfrm>
          <a:off x="273935" y="1111169"/>
          <a:ext cx="11644129" cy="55326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71192">
                  <a:extLst>
                    <a:ext uri="{9D8B030D-6E8A-4147-A177-3AD203B41FA5}">
                      <a16:colId xmlns:a16="http://schemas.microsoft.com/office/drawing/2014/main" val="1037913897"/>
                    </a:ext>
                  </a:extLst>
                </a:gridCol>
                <a:gridCol w="1154562">
                  <a:extLst>
                    <a:ext uri="{9D8B030D-6E8A-4147-A177-3AD203B41FA5}">
                      <a16:colId xmlns:a16="http://schemas.microsoft.com/office/drawing/2014/main" val="4059341828"/>
                    </a:ext>
                  </a:extLst>
                </a:gridCol>
                <a:gridCol w="1154562">
                  <a:extLst>
                    <a:ext uri="{9D8B030D-6E8A-4147-A177-3AD203B41FA5}">
                      <a16:colId xmlns:a16="http://schemas.microsoft.com/office/drawing/2014/main" val="431071492"/>
                    </a:ext>
                  </a:extLst>
                </a:gridCol>
                <a:gridCol w="1155811">
                  <a:extLst>
                    <a:ext uri="{9D8B030D-6E8A-4147-A177-3AD203B41FA5}">
                      <a16:colId xmlns:a16="http://schemas.microsoft.com/office/drawing/2014/main" val="2334240512"/>
                    </a:ext>
                  </a:extLst>
                </a:gridCol>
                <a:gridCol w="1154562">
                  <a:extLst>
                    <a:ext uri="{9D8B030D-6E8A-4147-A177-3AD203B41FA5}">
                      <a16:colId xmlns:a16="http://schemas.microsoft.com/office/drawing/2014/main" val="2357452157"/>
                    </a:ext>
                  </a:extLst>
                </a:gridCol>
                <a:gridCol w="1154562">
                  <a:extLst>
                    <a:ext uri="{9D8B030D-6E8A-4147-A177-3AD203B41FA5}">
                      <a16:colId xmlns:a16="http://schemas.microsoft.com/office/drawing/2014/main" val="3176724821"/>
                    </a:ext>
                  </a:extLst>
                </a:gridCol>
                <a:gridCol w="1496195">
                  <a:extLst>
                    <a:ext uri="{9D8B030D-6E8A-4147-A177-3AD203B41FA5}">
                      <a16:colId xmlns:a16="http://schemas.microsoft.com/office/drawing/2014/main" val="731229069"/>
                    </a:ext>
                  </a:extLst>
                </a:gridCol>
                <a:gridCol w="1402683">
                  <a:extLst>
                    <a:ext uri="{9D8B030D-6E8A-4147-A177-3AD203B41FA5}">
                      <a16:colId xmlns:a16="http://schemas.microsoft.com/office/drawing/2014/main" val="694589520"/>
                    </a:ext>
                  </a:extLst>
                </a:gridCol>
              </a:tblGrid>
              <a:tr h="17979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прироста в абсолютном значении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прироста в %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258364"/>
                  </a:ext>
                </a:extLst>
              </a:tr>
              <a:tr h="5213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Амортизация СВАД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104 048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77 258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82 089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89 621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100 262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-3 786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-3,6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621206"/>
                  </a:ext>
                </a:extLst>
              </a:tr>
              <a:tr h="7136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Аренда и лизинг СВАД и ЛПС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58 616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55 417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16 379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28 476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42 682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-15 934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-27,2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727429"/>
                  </a:ext>
                </a:extLst>
              </a:tr>
              <a:tr h="7136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Обязательное страхование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1 694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2 209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3 184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17 954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26 221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24 527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25,8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742682"/>
                  </a:ext>
                </a:extLst>
              </a:tr>
              <a:tr h="10723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производственные расходы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78 181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106 859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122 794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134 319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152 107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73 926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94,5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632380"/>
                  </a:ext>
                </a:extLst>
              </a:tr>
              <a:tr h="7136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Общехозяйственные расходы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43 202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59 757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42 338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110 032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118 770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75 568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74,9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9222341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7874" y="56863"/>
            <a:ext cx="990686" cy="1066892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1057874" y="-215807"/>
            <a:ext cx="1021404" cy="710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b="1" dirty="0" smtClean="0"/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96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066" y="191504"/>
            <a:ext cx="11655712" cy="722895"/>
          </a:xfrm>
        </p:spPr>
        <p:txBody>
          <a:bodyPr>
            <a:noAutofit/>
          </a:bodyPr>
          <a:lstStyle/>
          <a:p>
            <a:pPr algn="ctr"/>
            <a:r>
              <a:rPr lang="ru-RU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условно - постоянных затрат АО «КАП»</a:t>
            </a:r>
            <a:br>
              <a:rPr lang="ru-RU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период 2020 - 2024 гг. в тыс. руб.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3045318"/>
              </p:ext>
            </p:extLst>
          </p:nvPr>
        </p:nvGraphicFramePr>
        <p:xfrm>
          <a:off x="243066" y="1053296"/>
          <a:ext cx="11655712" cy="55905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12417">
                  <a:extLst>
                    <a:ext uri="{9D8B030D-6E8A-4147-A177-3AD203B41FA5}">
                      <a16:colId xmlns:a16="http://schemas.microsoft.com/office/drawing/2014/main" val="1230952741"/>
                    </a:ext>
                  </a:extLst>
                </a:gridCol>
                <a:gridCol w="1180246">
                  <a:extLst>
                    <a:ext uri="{9D8B030D-6E8A-4147-A177-3AD203B41FA5}">
                      <a16:colId xmlns:a16="http://schemas.microsoft.com/office/drawing/2014/main" val="2676721919"/>
                    </a:ext>
                  </a:extLst>
                </a:gridCol>
                <a:gridCol w="1180246">
                  <a:extLst>
                    <a:ext uri="{9D8B030D-6E8A-4147-A177-3AD203B41FA5}">
                      <a16:colId xmlns:a16="http://schemas.microsoft.com/office/drawing/2014/main" val="1753646665"/>
                    </a:ext>
                  </a:extLst>
                </a:gridCol>
                <a:gridCol w="1180246">
                  <a:extLst>
                    <a:ext uri="{9D8B030D-6E8A-4147-A177-3AD203B41FA5}">
                      <a16:colId xmlns:a16="http://schemas.microsoft.com/office/drawing/2014/main" val="389245918"/>
                    </a:ext>
                  </a:extLst>
                </a:gridCol>
                <a:gridCol w="1180246">
                  <a:extLst>
                    <a:ext uri="{9D8B030D-6E8A-4147-A177-3AD203B41FA5}">
                      <a16:colId xmlns:a16="http://schemas.microsoft.com/office/drawing/2014/main" val="4123216728"/>
                    </a:ext>
                  </a:extLst>
                </a:gridCol>
                <a:gridCol w="1180246">
                  <a:extLst>
                    <a:ext uri="{9D8B030D-6E8A-4147-A177-3AD203B41FA5}">
                      <a16:colId xmlns:a16="http://schemas.microsoft.com/office/drawing/2014/main" val="3688523232"/>
                    </a:ext>
                  </a:extLst>
                </a:gridCol>
                <a:gridCol w="1829189">
                  <a:extLst>
                    <a:ext uri="{9D8B030D-6E8A-4147-A177-3AD203B41FA5}">
                      <a16:colId xmlns:a16="http://schemas.microsoft.com/office/drawing/2014/main" val="2107730147"/>
                    </a:ext>
                  </a:extLst>
                </a:gridCol>
                <a:gridCol w="1612876">
                  <a:extLst>
                    <a:ext uri="{9D8B030D-6E8A-4147-A177-3AD203B41FA5}">
                      <a16:colId xmlns:a16="http://schemas.microsoft.com/office/drawing/2014/main" val="1702263033"/>
                    </a:ext>
                  </a:extLst>
                </a:gridCol>
              </a:tblGrid>
              <a:tr h="8570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прироста в абсолютном значении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прироста в %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/>
                </a:tc>
                <a:extLst>
                  <a:ext uri="{0D108BD9-81ED-4DB2-BD59-A6C34878D82A}">
                    <a16:rowId xmlns:a16="http://schemas.microsoft.com/office/drawing/2014/main" val="310320029"/>
                  </a:ext>
                </a:extLst>
              </a:tr>
              <a:tr h="14546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Затраты на оплату труда, включая </a:t>
                      </a:r>
                      <a:r>
                        <a:rPr lang="ru-RU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ЛПС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(летно-подъемный состав) и отчисления на социальные нужды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484 976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686 500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650 168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729 113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772 647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278 671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59,3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5146070"/>
                  </a:ext>
                </a:extLst>
              </a:tr>
              <a:tr h="5648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Затраты на ТОиР СВАД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484 560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589 746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535 995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684 537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709 550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224 990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4856167"/>
                  </a:ext>
                </a:extLst>
              </a:tr>
              <a:tr h="5648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 затраты на ТО, всего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346 773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456 589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454 252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642 650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631 347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284 574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82,1 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0669299"/>
                  </a:ext>
                </a:extLst>
              </a:tr>
              <a:tr h="7273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из них сторонними авиапредприятими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56 863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65 618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44 097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102 693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92 442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35 579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62,6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7220568"/>
                  </a:ext>
                </a:extLst>
              </a:tr>
              <a:tr h="5648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из них собственными силами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289 910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390 971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410 155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539 957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538 905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248 995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85,9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0989421"/>
                  </a:ext>
                </a:extLst>
              </a:tr>
              <a:tr h="8570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 затраты на капитальный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ремонт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137 787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133 157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81 743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41 887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78 203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- 59 584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- 43,3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56" marR="64256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386971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5172" y="78161"/>
            <a:ext cx="881753" cy="949580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1225172" y="-189111"/>
            <a:ext cx="1021404" cy="710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b="1" dirty="0" smtClean="0"/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00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96771"/>
            <a:ext cx="10515600" cy="717630"/>
          </a:xfrm>
        </p:spPr>
        <p:txBody>
          <a:bodyPr>
            <a:noAutofit/>
          </a:bodyPr>
          <a:lstStyle/>
          <a:p>
            <a:pPr algn="ctr"/>
            <a:r>
              <a:rPr lang="ru-RU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переменных затрат АО «КАП» </a:t>
            </a:r>
            <a:br>
              <a:rPr lang="ru-RU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период 2020 - 2024 гг</a:t>
            </a:r>
            <a:r>
              <a:rPr lang="ru-RU" sz="3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тыс. руб.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6242029"/>
              </p:ext>
            </p:extLst>
          </p:nvPr>
        </p:nvGraphicFramePr>
        <p:xfrm>
          <a:off x="208344" y="1157467"/>
          <a:ext cx="11690432" cy="56197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35853">
                  <a:extLst>
                    <a:ext uri="{9D8B030D-6E8A-4147-A177-3AD203B41FA5}">
                      <a16:colId xmlns:a16="http://schemas.microsoft.com/office/drawing/2014/main" val="3384811939"/>
                    </a:ext>
                  </a:extLst>
                </a:gridCol>
                <a:gridCol w="1218569">
                  <a:extLst>
                    <a:ext uri="{9D8B030D-6E8A-4147-A177-3AD203B41FA5}">
                      <a16:colId xmlns:a16="http://schemas.microsoft.com/office/drawing/2014/main" val="3353318671"/>
                    </a:ext>
                  </a:extLst>
                </a:gridCol>
                <a:gridCol w="1208203">
                  <a:extLst>
                    <a:ext uri="{9D8B030D-6E8A-4147-A177-3AD203B41FA5}">
                      <a16:colId xmlns:a16="http://schemas.microsoft.com/office/drawing/2014/main" val="842494476"/>
                    </a:ext>
                  </a:extLst>
                </a:gridCol>
                <a:gridCol w="1080358">
                  <a:extLst>
                    <a:ext uri="{9D8B030D-6E8A-4147-A177-3AD203B41FA5}">
                      <a16:colId xmlns:a16="http://schemas.microsoft.com/office/drawing/2014/main" val="625035114"/>
                    </a:ext>
                  </a:extLst>
                </a:gridCol>
                <a:gridCol w="1066536">
                  <a:extLst>
                    <a:ext uri="{9D8B030D-6E8A-4147-A177-3AD203B41FA5}">
                      <a16:colId xmlns:a16="http://schemas.microsoft.com/office/drawing/2014/main" val="1345025494"/>
                    </a:ext>
                  </a:extLst>
                </a:gridCol>
                <a:gridCol w="1068839">
                  <a:extLst>
                    <a:ext uri="{9D8B030D-6E8A-4147-A177-3AD203B41FA5}">
                      <a16:colId xmlns:a16="http://schemas.microsoft.com/office/drawing/2014/main" val="1908301348"/>
                    </a:ext>
                  </a:extLst>
                </a:gridCol>
                <a:gridCol w="1523787">
                  <a:extLst>
                    <a:ext uri="{9D8B030D-6E8A-4147-A177-3AD203B41FA5}">
                      <a16:colId xmlns:a16="http://schemas.microsoft.com/office/drawing/2014/main" val="1504747386"/>
                    </a:ext>
                  </a:extLst>
                </a:gridCol>
                <a:gridCol w="1588287">
                  <a:extLst>
                    <a:ext uri="{9D8B030D-6E8A-4147-A177-3AD203B41FA5}">
                      <a16:colId xmlns:a16="http://schemas.microsoft.com/office/drawing/2014/main" val="1813953745"/>
                    </a:ext>
                  </a:extLst>
                </a:gridCol>
              </a:tblGrid>
              <a:tr h="1588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прироста в абсолютном значении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прироста в %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93301767"/>
                  </a:ext>
                </a:extLst>
              </a:tr>
              <a:tr h="4928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Затраты на АвиаГСМ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366 977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441 919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618 913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742 786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936 067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569 090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8292494"/>
                  </a:ext>
                </a:extLst>
              </a:tr>
              <a:tr h="6036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Затраты на аэропортовое обслуживание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166 680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219 440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272 437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358 507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415 263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248 583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49,2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2066355"/>
                  </a:ext>
                </a:extLst>
              </a:tr>
              <a:tr h="8239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Затраты на аэронавигационное обслуживание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4 131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1 661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2 072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-3 712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-89,8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8518305"/>
                  </a:ext>
                </a:extLst>
              </a:tr>
              <a:tr h="5612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Затраты на агентское обслуживание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14 394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20 995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18 225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45 498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40 148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25 754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18,9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234969"/>
                  </a:ext>
                </a:extLst>
              </a:tr>
              <a:tr h="8239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из них: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сторонними авиапредприятиями: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14 394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20 995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18 225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13 940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7 327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- 7 067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- 49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1942538"/>
                  </a:ext>
                </a:extLst>
              </a:tr>
              <a:tr h="580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из: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собственными силами: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31 558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32 821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1 263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5297326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7898" y="90575"/>
            <a:ext cx="968756" cy="989195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1170596" y="-211386"/>
            <a:ext cx="1021404" cy="710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b="1" dirty="0" smtClean="0"/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37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46147"/>
            <a:ext cx="10515600" cy="850217"/>
          </a:xfrm>
        </p:spPr>
        <p:txBody>
          <a:bodyPr>
            <a:noAutofit/>
          </a:bodyPr>
          <a:lstStyle/>
          <a:p>
            <a:pPr algn="ctr"/>
            <a:r>
              <a:rPr lang="ru-RU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</a:t>
            </a:r>
            <a:r>
              <a:rPr lang="ru-RU" sz="36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экплуатационного</a:t>
            </a:r>
            <a:r>
              <a:rPr lang="ru-RU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тонно-километра </a:t>
            </a:r>
            <a:r>
              <a:rPr lang="ru-RU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типу </a:t>
            </a:r>
            <a:r>
              <a:rPr lang="ru-RU" sz="36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</a:t>
            </a:r>
            <a:r>
              <a:rPr lang="ru-RU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2020/2024 гг</a:t>
            </a:r>
            <a:r>
              <a:rPr lang="ru-RU" sz="3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в %.</a:t>
            </a:r>
            <a:endParaRPr lang="ru-RU" sz="3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303475745"/>
              </p:ext>
            </p:extLst>
          </p:nvPr>
        </p:nvGraphicFramePr>
        <p:xfrm>
          <a:off x="838200" y="1296364"/>
          <a:ext cx="10515599" cy="5301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7330" y="103717"/>
            <a:ext cx="990686" cy="1066892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11057874" y="-157533"/>
            <a:ext cx="1021404" cy="710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b="1" dirty="0" smtClean="0"/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48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5207" y="347240"/>
            <a:ext cx="10515600" cy="486137"/>
          </a:xfrm>
        </p:spPr>
        <p:txBody>
          <a:bodyPr>
            <a:noAutofit/>
          </a:bodyPr>
          <a:lstStyle/>
          <a:p>
            <a:pPr algn="ctr"/>
            <a:r>
              <a:rPr lang="ru-RU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Себестоимость одного летного часа в разрезе </a:t>
            </a:r>
            <a:r>
              <a:rPr lang="ru-RU" sz="36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</a:t>
            </a:r>
            <a:r>
              <a:rPr lang="ru-RU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2024 г., в тыс. руб.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2617020"/>
              </p:ext>
            </p:extLst>
          </p:nvPr>
        </p:nvGraphicFramePr>
        <p:xfrm>
          <a:off x="219917" y="1122743"/>
          <a:ext cx="11806178" cy="54979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9250">
                  <a:extLst>
                    <a:ext uri="{9D8B030D-6E8A-4147-A177-3AD203B41FA5}">
                      <a16:colId xmlns:a16="http://schemas.microsoft.com/office/drawing/2014/main" val="1298965923"/>
                    </a:ext>
                  </a:extLst>
                </a:gridCol>
                <a:gridCol w="1375183">
                  <a:extLst>
                    <a:ext uri="{9D8B030D-6E8A-4147-A177-3AD203B41FA5}">
                      <a16:colId xmlns:a16="http://schemas.microsoft.com/office/drawing/2014/main" val="2631462882"/>
                    </a:ext>
                  </a:extLst>
                </a:gridCol>
                <a:gridCol w="1097233">
                  <a:extLst>
                    <a:ext uri="{9D8B030D-6E8A-4147-A177-3AD203B41FA5}">
                      <a16:colId xmlns:a16="http://schemas.microsoft.com/office/drawing/2014/main" val="2176564892"/>
                    </a:ext>
                  </a:extLst>
                </a:gridCol>
                <a:gridCol w="1409927">
                  <a:extLst>
                    <a:ext uri="{9D8B030D-6E8A-4147-A177-3AD203B41FA5}">
                      <a16:colId xmlns:a16="http://schemas.microsoft.com/office/drawing/2014/main" val="1947864221"/>
                    </a:ext>
                  </a:extLst>
                </a:gridCol>
                <a:gridCol w="1560110">
                  <a:extLst>
                    <a:ext uri="{9D8B030D-6E8A-4147-A177-3AD203B41FA5}">
                      <a16:colId xmlns:a16="http://schemas.microsoft.com/office/drawing/2014/main" val="594848912"/>
                    </a:ext>
                  </a:extLst>
                </a:gridCol>
                <a:gridCol w="1444671">
                  <a:extLst>
                    <a:ext uri="{9D8B030D-6E8A-4147-A177-3AD203B41FA5}">
                      <a16:colId xmlns:a16="http://schemas.microsoft.com/office/drawing/2014/main" val="1465829111"/>
                    </a:ext>
                  </a:extLst>
                </a:gridCol>
                <a:gridCol w="1376304">
                  <a:extLst>
                    <a:ext uri="{9D8B030D-6E8A-4147-A177-3AD203B41FA5}">
                      <a16:colId xmlns:a16="http://schemas.microsoft.com/office/drawing/2014/main" val="227865974"/>
                    </a:ext>
                  </a:extLst>
                </a:gridCol>
                <a:gridCol w="1953500">
                  <a:extLst>
                    <a:ext uri="{9D8B030D-6E8A-4147-A177-3AD203B41FA5}">
                      <a16:colId xmlns:a16="http://schemas.microsoft.com/office/drawing/2014/main" val="274368887"/>
                    </a:ext>
                  </a:extLst>
                </a:gridCol>
              </a:tblGrid>
              <a:tr h="3829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 </a:t>
                      </a:r>
                      <a:r>
                        <a:rPr lang="ru-RU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Наименование показателя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Постоянные затраты, включая заработную плату </a:t>
                      </a:r>
                      <a:r>
                        <a:rPr lang="ru-RU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ЛПС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всего: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из них: затраты на обучение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из них: амортизация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из них: техническое обслуживание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из них: капитальный ремонт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из них: страхование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производственные и накладные расходы, включая обслуживание пассажиров, самолетов, всего: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7293099"/>
                  </a:ext>
                </a:extLst>
              </a:tr>
              <a:tr h="5496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 – 40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431 019,5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1976,3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10 804,9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35 274,2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38 803,4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163,7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20 592,4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794850"/>
                  </a:ext>
                </a:extLst>
              </a:tr>
              <a:tr h="5690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 – 26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478 900,0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3837,0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6757,9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48 195,8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75 197,2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188,5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24 303,5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8660357"/>
                  </a:ext>
                </a:extLst>
              </a:tr>
              <a:tr h="5496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 – 8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234 362,9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3256,52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14 674,92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53 508,39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40 671,89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9313,81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19 884,9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546625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2404" y="35831"/>
            <a:ext cx="894250" cy="963038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11222404" y="-206343"/>
            <a:ext cx="1021404" cy="710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b="1" dirty="0" smtClean="0"/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54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1205" y="1334717"/>
            <a:ext cx="10174147" cy="41784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зоны:</a:t>
            </a:r>
          </a:p>
          <a:p>
            <a:pPr marL="0" indent="0" algn="ctr">
              <a:buNone/>
            </a:pP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Общехозяйственные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(+74,9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%).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Затраты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авиационные горюче-смазочные материалы (+ 55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%).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производственные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(+ 94,5 %)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Аэропортовое обслуживание (+ 49,2 %).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обслуживание, ремонт самолетов, вертолетов и авиационных двигателей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46,4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7057" y="123172"/>
            <a:ext cx="990686" cy="1066892"/>
          </a:xfrm>
          <a:prstGeom prst="rect">
            <a:avLst/>
          </a:prstGeo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11087057" y="-157533"/>
            <a:ext cx="1021404" cy="710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b="1" dirty="0" smtClean="0"/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51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laya-3d-bumaga-wid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belaya-3d-bumaga-wide</Template>
  <TotalTime>261</TotalTime>
  <Words>784</Words>
  <Application>Microsoft Office PowerPoint</Application>
  <PresentationFormat>Широкоэкранный</PresentationFormat>
  <Paragraphs>292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belaya-3d-bumaga-wide</vt:lpstr>
      <vt:lpstr>Презентация PowerPoint</vt:lpstr>
      <vt:lpstr>Презентация PowerPoint</vt:lpstr>
      <vt:lpstr>Динамика показателя себестоимости АО «КАП»  за период 2020 - 2024 гг.</vt:lpstr>
      <vt:lpstr>Показатели постоянных затрат АО «КАП»  за период 2020 - 2024 гг. в тыс. руб.</vt:lpstr>
      <vt:lpstr>Показатели условно - постоянных затрат АО «КАП» за период 2020 - 2024 гг. в тыс. руб.</vt:lpstr>
      <vt:lpstr>Показатели переменных затрат АО «КАП»  за период 2020 - 2024 гг. в тыс. руб.</vt:lpstr>
      <vt:lpstr>Доля экплуатационного тонно-километра по типу ВС за 2020/2024 гг., в %.</vt:lpstr>
      <vt:lpstr>Себестоимость одного летного часа в разрезе ВС за 2024 г., в тыс. руб.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«Дальневосточный филиал Федерального государственного бюджетного учреждения высшего образования “Всероссийская академия внешней торговли Министерства экономического развития Российской Федерации»       Кафедра экономики и управления       «УПРАВЛЕНИЕ ЗАТРАТАМИ АВИАПРЕДПРИЯТИЯ» </dc:title>
  <dc:creator>Вероника Яурова</dc:creator>
  <cp:lastModifiedBy>Вероника Яурова</cp:lastModifiedBy>
  <cp:revision>22</cp:revision>
  <dcterms:created xsi:type="dcterms:W3CDTF">2026-05-20T05:00:05Z</dcterms:created>
  <dcterms:modified xsi:type="dcterms:W3CDTF">2026-06-04T10:22:15Z</dcterms:modified>
</cp:coreProperties>
</file>