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notesSlides/notesSlide5.xml" ContentType="application/vnd.openxmlformats-officedocument.presentationml.notesSlide+xml"/>
  <Override PartName="/ppt/diagrams/drawing5.xml" ContentType="application/vnd.ms-office.drawingml.diagramDrawing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notesSlides/notesSlide3.xml" ContentType="application/vnd.openxmlformats-officedocument.presentationml.notesSlide+xml"/>
  <Override PartName="/ppt/diagrams/quickStyle5.xml" ContentType="application/vnd.openxmlformats-officedocument.drawingml.diagramStyl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diagrams/layout4.xml" ContentType="application/vnd.openxmlformats-officedocument.drawingml.diagramLayout+xml"/>
  <Default Extension="wdp" ContentType="image/vnd.ms-photo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notesSlides/notesSlide4.xml" ContentType="application/vnd.openxmlformats-officedocument.presentationml.notesSlide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2" r:id="rId1"/>
    <p:sldMasterId id="2147483870" r:id="rId2"/>
    <p:sldMasterId id="2147484197" r:id="rId3"/>
  </p:sldMasterIdLst>
  <p:notesMasterIdLst>
    <p:notesMasterId r:id="rId16"/>
  </p:notesMasterIdLst>
  <p:sldIdLst>
    <p:sldId id="256" r:id="rId4"/>
    <p:sldId id="258" r:id="rId5"/>
    <p:sldId id="263" r:id="rId6"/>
    <p:sldId id="283" r:id="rId7"/>
    <p:sldId id="264" r:id="rId8"/>
    <p:sldId id="275" r:id="rId9"/>
    <p:sldId id="274" r:id="rId10"/>
    <p:sldId id="284" r:id="rId11"/>
    <p:sldId id="277" r:id="rId12"/>
    <p:sldId id="287" r:id="rId13"/>
    <p:sldId id="28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CECFF"/>
    <a:srgbClr val="99FF33"/>
    <a:srgbClr val="00FFFF"/>
    <a:srgbClr val="66FF33"/>
    <a:srgbClr val="CC99FF"/>
    <a:srgbClr val="FF99FF"/>
    <a:srgbClr val="FFFF99"/>
    <a:srgbClr val="00FFCC"/>
    <a:srgbClr val="FF9933"/>
    <a:srgbClr val="33C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738"/>
    <p:restoredTop sz="91427"/>
  </p:normalViewPr>
  <p:slideViewPr>
    <p:cSldViewPr>
      <p:cViewPr>
        <p:scale>
          <a:sx n="70" d="100"/>
          <a:sy n="70" d="100"/>
        </p:scale>
        <p:origin x="8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96" d="100"/>
          <a:sy n="96" d="100"/>
        </p:scale>
        <p:origin x="3688" y="17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C5EAA73-1B39-A44A-B8B7-50B8A5B3F02F}" type="doc">
      <dgm:prSet loTypeId="urn:microsoft.com/office/officeart/2005/8/layout/vList2" loCatId="process" qsTypeId="urn:microsoft.com/office/officeart/2005/8/quickstyle/3d3" qsCatId="3D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416C9A46-67FA-B74F-A63E-471199DC664E}">
      <dgm:prSet/>
      <dgm:spPr>
        <a:effectLst>
          <a:outerShdw blurRad="301932" dir="16920000" sx="104133" sy="104133" rotWithShape="0">
            <a:srgbClr val="000000">
              <a:alpha val="28000"/>
            </a:srgbClr>
          </a:outerShdw>
        </a:effectLst>
      </dgm:spPr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разработка теоретически обоснованных и практически значимых рекомендаций по оптимизации структуры капитала АО «Спецтранс», направленных на повышение финансовой устойчивости и рентабельности собственного капитала. </a:t>
          </a:r>
        </a:p>
      </dgm:t>
    </dgm:pt>
    <dgm:pt modelId="{4624883B-B7DE-FC45-BA44-41C907D0FE11}" type="parTrans" cxnId="{55E54D8B-9DDE-594C-8F78-96B07A9A55A9}">
      <dgm:prSet/>
      <dgm:spPr/>
      <dgm:t>
        <a:bodyPr/>
        <a:lstStyle/>
        <a:p>
          <a:endParaRPr lang="ru-RU"/>
        </a:p>
      </dgm:t>
    </dgm:pt>
    <dgm:pt modelId="{204731BA-9639-1545-9AE0-ECB294C722FB}" type="sibTrans" cxnId="{55E54D8B-9DDE-594C-8F78-96B07A9A55A9}">
      <dgm:prSet/>
      <dgm:spPr/>
      <dgm:t>
        <a:bodyPr/>
        <a:lstStyle/>
        <a:p>
          <a:endParaRPr lang="ru-RU"/>
        </a:p>
      </dgm:t>
    </dgm:pt>
    <dgm:pt modelId="{28A43CAD-3970-B541-9A0B-DE05D8A26FBF}" type="pres">
      <dgm:prSet presAssocID="{FC5EAA73-1B39-A44A-B8B7-50B8A5B3F02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D931DD4-73D0-F745-86AC-C7F1C6DB6676}" type="pres">
      <dgm:prSet presAssocID="{416C9A46-67FA-B74F-A63E-471199DC664E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5E54D8B-9DDE-594C-8F78-96B07A9A55A9}" srcId="{FC5EAA73-1B39-A44A-B8B7-50B8A5B3F02F}" destId="{416C9A46-67FA-B74F-A63E-471199DC664E}" srcOrd="0" destOrd="0" parTransId="{4624883B-B7DE-FC45-BA44-41C907D0FE11}" sibTransId="{204731BA-9639-1545-9AE0-ECB294C722FB}"/>
    <dgm:cxn modelId="{249E26D5-A2CA-6940-B2E5-FF242CFEB726}" type="presOf" srcId="{FC5EAA73-1B39-A44A-B8B7-50B8A5B3F02F}" destId="{28A43CAD-3970-B541-9A0B-DE05D8A26FBF}" srcOrd="0" destOrd="0" presId="urn:microsoft.com/office/officeart/2005/8/layout/vList2"/>
    <dgm:cxn modelId="{D1E62C9F-0BA7-934D-AE39-8A13A7FF88EF}" type="presOf" srcId="{416C9A46-67FA-B74F-A63E-471199DC664E}" destId="{FD931DD4-73D0-F745-86AC-C7F1C6DB6676}" srcOrd="0" destOrd="0" presId="urn:microsoft.com/office/officeart/2005/8/layout/vList2"/>
    <dgm:cxn modelId="{37B49D73-0E79-0044-8503-3912198A886D}" type="presParOf" srcId="{28A43CAD-3970-B541-9A0B-DE05D8A26FBF}" destId="{FD931DD4-73D0-F745-86AC-C7F1C6DB667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2A4DA09-19C1-440A-8BAD-007FA676D687}" type="doc">
      <dgm:prSet loTypeId="urn:microsoft.com/office/officeart/2005/8/layout/hList6" loCatId="process" qsTypeId="urn:microsoft.com/office/officeart/2005/8/quickstyle/simple5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A6E412BA-3EF5-476E-B2C6-103168FF7D17}">
      <dgm:prSet custT="1"/>
      <dgm:spPr/>
      <dgm:t>
        <a:bodyPr/>
        <a:lstStyle/>
        <a:p>
          <a:r>
            <a:rPr lang="ru-RU" sz="1400" b="0" i="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Исследовать и систематизировать теоретические основы оптимизации капитала: понятие, структуру, источники формирования, факторы влияния, а также методы и модели оптимизации</a:t>
          </a:r>
          <a:endParaRPr lang="ru-RU" sz="14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7C62416-C895-4CCF-B6D7-6DA63B1438E2}" type="parTrans" cxnId="{B6A8AC68-FD6F-48E7-88D1-24CBDFA20773}">
      <dgm:prSet/>
      <dgm:spPr/>
      <dgm:t>
        <a:bodyPr/>
        <a:lstStyle/>
        <a:p>
          <a:endParaRPr lang="ru-RU" sz="1400">
            <a:solidFill>
              <a:schemeClr val="tx1"/>
            </a:solidFill>
          </a:endParaRPr>
        </a:p>
      </dgm:t>
    </dgm:pt>
    <dgm:pt modelId="{7C96B6C7-1FF0-40B6-A3B8-143748300B46}" type="sibTrans" cxnId="{B6A8AC68-FD6F-48E7-88D1-24CBDFA20773}">
      <dgm:prSet/>
      <dgm:spPr/>
      <dgm:t>
        <a:bodyPr/>
        <a:lstStyle/>
        <a:p>
          <a:endParaRPr lang="ru-RU" sz="1400">
            <a:solidFill>
              <a:schemeClr val="tx1"/>
            </a:solidFill>
          </a:endParaRPr>
        </a:p>
      </dgm:t>
    </dgm:pt>
    <dgm:pt modelId="{A9E5DB52-8D9C-462C-8B4B-74CCDD7AADAE}">
      <dgm:prSet custT="1"/>
      <dgm:spPr/>
      <dgm:t>
        <a:bodyPr/>
        <a:lstStyle/>
        <a:p>
          <a:r>
            <a:rPr lang="ru-RU" sz="1400" b="0" i="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Провести комплексный анализ структуры капитала и финансового состояния АО «Спецтранс» за 2023–2025 гг. с применением коэффициентного, факторного и дополнительных методов оценки</a:t>
          </a:r>
          <a:endParaRPr lang="ru-RU" sz="14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C63B159-B9FA-400A-9D09-807944A5EF46}" type="parTrans" cxnId="{00A34138-5F60-45D5-A3BA-30339A4230CE}">
      <dgm:prSet/>
      <dgm:spPr/>
      <dgm:t>
        <a:bodyPr/>
        <a:lstStyle/>
        <a:p>
          <a:endParaRPr lang="ru-RU" sz="1400">
            <a:solidFill>
              <a:schemeClr val="tx1"/>
            </a:solidFill>
          </a:endParaRPr>
        </a:p>
      </dgm:t>
    </dgm:pt>
    <dgm:pt modelId="{F12E3FF8-D8E7-4FA4-995F-731B5059DEEE}" type="sibTrans" cxnId="{00A34138-5F60-45D5-A3BA-30339A4230CE}">
      <dgm:prSet/>
      <dgm:spPr/>
      <dgm:t>
        <a:bodyPr/>
        <a:lstStyle/>
        <a:p>
          <a:endParaRPr lang="ru-RU" sz="1400">
            <a:solidFill>
              <a:schemeClr val="tx1"/>
            </a:solidFill>
          </a:endParaRPr>
        </a:p>
      </dgm:t>
    </dgm:pt>
    <dgm:pt modelId="{CE5BF70A-EF50-4592-8683-DF996F1FB869}">
      <dgm:prSet custT="1"/>
      <dgm:spPr/>
      <dgm:t>
        <a:bodyPr/>
        <a:lstStyle/>
        <a:p>
          <a:r>
            <a:rPr lang="ru-RU" sz="1400" b="0" i="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Разработать комплекс практических рекомендаций по оптимизации структуры капитала, сгруппированных по трём направлениям, с экономическим обоснованием и поэтапным планом внедрения</a:t>
          </a:r>
          <a:endParaRPr lang="ru-RU" sz="14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104CC82-25C7-4165-B427-FB2DB92D485C}" type="parTrans" cxnId="{BC0A1D65-F3A1-470A-940C-F02378E6397D}">
      <dgm:prSet/>
      <dgm:spPr/>
      <dgm:t>
        <a:bodyPr/>
        <a:lstStyle/>
        <a:p>
          <a:endParaRPr lang="ru-RU" sz="1400">
            <a:solidFill>
              <a:schemeClr val="tx1"/>
            </a:solidFill>
          </a:endParaRPr>
        </a:p>
      </dgm:t>
    </dgm:pt>
    <dgm:pt modelId="{DA90AE49-3704-4D0D-9A6D-C4BCEA0990B5}" type="sibTrans" cxnId="{BC0A1D65-F3A1-470A-940C-F02378E6397D}">
      <dgm:prSet/>
      <dgm:spPr/>
      <dgm:t>
        <a:bodyPr/>
        <a:lstStyle/>
        <a:p>
          <a:endParaRPr lang="ru-RU" sz="1400">
            <a:solidFill>
              <a:schemeClr val="tx1"/>
            </a:solidFill>
          </a:endParaRPr>
        </a:p>
      </dgm:t>
    </dgm:pt>
    <dgm:pt modelId="{7DEA9BED-93E1-0244-87C1-2D9525AFAADA}" type="pres">
      <dgm:prSet presAssocID="{92A4DA09-19C1-440A-8BAD-007FA676D68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8C11690-2BF4-0F45-A305-F7C1CA1954E3}" type="pres">
      <dgm:prSet presAssocID="{A6E412BA-3EF5-476E-B2C6-103168FF7D17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888382-2C4A-EC4F-BE67-8E4C989C0D63}" type="pres">
      <dgm:prSet presAssocID="{7C96B6C7-1FF0-40B6-A3B8-143748300B46}" presName="sibTrans" presStyleCnt="0"/>
      <dgm:spPr/>
    </dgm:pt>
    <dgm:pt modelId="{4941DAAA-E8EF-504E-97A4-804DB7D81A7E}" type="pres">
      <dgm:prSet presAssocID="{CE5BF70A-EF50-4592-8683-DF996F1FB86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46774E-F788-7E46-A51E-3066D44D0505}" type="pres">
      <dgm:prSet presAssocID="{DA90AE49-3704-4D0D-9A6D-C4BCEA0990B5}" presName="sibTrans" presStyleCnt="0"/>
      <dgm:spPr/>
    </dgm:pt>
    <dgm:pt modelId="{4D1FD201-35DE-9543-A8DA-DB9FE7A08B70}" type="pres">
      <dgm:prSet presAssocID="{A9E5DB52-8D9C-462C-8B4B-74CCDD7AADAE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6A8AC68-FD6F-48E7-88D1-24CBDFA20773}" srcId="{92A4DA09-19C1-440A-8BAD-007FA676D687}" destId="{A6E412BA-3EF5-476E-B2C6-103168FF7D17}" srcOrd="0" destOrd="0" parTransId="{C7C62416-C895-4CCF-B6D7-6DA63B1438E2}" sibTransId="{7C96B6C7-1FF0-40B6-A3B8-143748300B46}"/>
    <dgm:cxn modelId="{34785172-08BC-3146-AE60-5D5BA23DA21E}" type="presOf" srcId="{92A4DA09-19C1-440A-8BAD-007FA676D687}" destId="{7DEA9BED-93E1-0244-87C1-2D9525AFAADA}" srcOrd="0" destOrd="0" presId="urn:microsoft.com/office/officeart/2005/8/layout/hList6"/>
    <dgm:cxn modelId="{90E00FCC-62CE-C444-87B1-5F9819C16FD0}" type="presOf" srcId="{A6E412BA-3EF5-476E-B2C6-103168FF7D17}" destId="{58C11690-2BF4-0F45-A305-F7C1CA1954E3}" srcOrd="0" destOrd="0" presId="urn:microsoft.com/office/officeart/2005/8/layout/hList6"/>
    <dgm:cxn modelId="{BA949CA3-6E77-E34A-9483-4B09DA598DFE}" type="presOf" srcId="{A9E5DB52-8D9C-462C-8B4B-74CCDD7AADAE}" destId="{4D1FD201-35DE-9543-A8DA-DB9FE7A08B70}" srcOrd="0" destOrd="0" presId="urn:microsoft.com/office/officeart/2005/8/layout/hList6"/>
    <dgm:cxn modelId="{00A34138-5F60-45D5-A3BA-30339A4230CE}" srcId="{92A4DA09-19C1-440A-8BAD-007FA676D687}" destId="{A9E5DB52-8D9C-462C-8B4B-74CCDD7AADAE}" srcOrd="2" destOrd="0" parTransId="{EC63B159-B9FA-400A-9D09-807944A5EF46}" sibTransId="{F12E3FF8-D8E7-4FA4-995F-731B5059DEEE}"/>
    <dgm:cxn modelId="{BC0A1D65-F3A1-470A-940C-F02378E6397D}" srcId="{92A4DA09-19C1-440A-8BAD-007FA676D687}" destId="{CE5BF70A-EF50-4592-8683-DF996F1FB869}" srcOrd="1" destOrd="0" parTransId="{0104CC82-25C7-4165-B427-FB2DB92D485C}" sibTransId="{DA90AE49-3704-4D0D-9A6D-C4BCEA0990B5}"/>
    <dgm:cxn modelId="{7985D2F1-AD18-804E-993E-7EEB8B1022B0}" type="presOf" srcId="{CE5BF70A-EF50-4592-8683-DF996F1FB869}" destId="{4941DAAA-E8EF-504E-97A4-804DB7D81A7E}" srcOrd="0" destOrd="0" presId="urn:microsoft.com/office/officeart/2005/8/layout/hList6"/>
    <dgm:cxn modelId="{620A8EEA-16F9-784B-A662-0AC9E5088BB7}" type="presParOf" srcId="{7DEA9BED-93E1-0244-87C1-2D9525AFAADA}" destId="{58C11690-2BF4-0F45-A305-F7C1CA1954E3}" srcOrd="0" destOrd="0" presId="urn:microsoft.com/office/officeart/2005/8/layout/hList6"/>
    <dgm:cxn modelId="{2A9B0434-A6D2-C34C-BF8C-0201C9155CE5}" type="presParOf" srcId="{7DEA9BED-93E1-0244-87C1-2D9525AFAADA}" destId="{69888382-2C4A-EC4F-BE67-8E4C989C0D63}" srcOrd="1" destOrd="0" presId="urn:microsoft.com/office/officeart/2005/8/layout/hList6"/>
    <dgm:cxn modelId="{E5E4B7C0-947C-6942-9F12-8027385BC2FC}" type="presParOf" srcId="{7DEA9BED-93E1-0244-87C1-2D9525AFAADA}" destId="{4941DAAA-E8EF-504E-97A4-804DB7D81A7E}" srcOrd="2" destOrd="0" presId="urn:microsoft.com/office/officeart/2005/8/layout/hList6"/>
    <dgm:cxn modelId="{2A6F5830-AB40-ED46-AAF9-C713DC526D11}" type="presParOf" srcId="{7DEA9BED-93E1-0244-87C1-2D9525AFAADA}" destId="{E946774E-F788-7E46-A51E-3066D44D0505}" srcOrd="3" destOrd="0" presId="urn:microsoft.com/office/officeart/2005/8/layout/hList6"/>
    <dgm:cxn modelId="{DC49458D-E172-A044-B8F5-DB2F0AD850F3}" type="presParOf" srcId="{7DEA9BED-93E1-0244-87C1-2D9525AFAADA}" destId="{4D1FD201-35DE-9543-A8DA-DB9FE7A08B70}" srcOrd="4" destOrd="0" presId="urn:microsoft.com/office/officeart/2005/8/layout/hList6"/>
  </dgm:cxnLst>
  <dgm:bg>
    <a:gradFill>
      <a:gsLst>
        <a:gs pos="0">
          <a:schemeClr val="bg1">
            <a:tint val="90000"/>
            <a:lumMod val="110000"/>
          </a:schemeClr>
        </a:gs>
        <a:gs pos="100000">
          <a:schemeClr val="bg1">
            <a:shade val="64000"/>
            <a:lumMod val="88000"/>
          </a:schemeClr>
        </a:gs>
      </a:gsLst>
      <a:lin ang="5400000" scaled="0"/>
    </a:gradFill>
  </dgm:bg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B2B361A-2CE9-4908-AE27-88A64B0014D9}" type="doc">
      <dgm:prSet loTypeId="urn:microsoft.com/office/officeart/2005/8/layout/vList6" loCatId="process" qsTypeId="urn:microsoft.com/office/officeart/2005/8/quickstyle/simple5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95E94BA0-B385-4D5A-8829-6C376F6D078D}">
      <dgm:prSet phldrT="[Текст]" custT="1"/>
      <dgm:spPr/>
      <dgm:t>
        <a:bodyPr/>
        <a:lstStyle/>
        <a:p>
          <a:r>
            <a:rPr lang="ru-RU" sz="1600" dirty="0">
              <a:latin typeface="Times New Roman" panose="02020603050405020304" pitchFamily="18" charset="0"/>
              <a:cs typeface="Times New Roman" panose="02020603050405020304" pitchFamily="18" charset="0"/>
            </a:rPr>
            <a:t>Объект исследования</a:t>
          </a:r>
        </a:p>
      </dgm:t>
    </dgm:pt>
    <dgm:pt modelId="{0933E9EB-77B7-4F61-952A-80D2FEEB57FB}" type="parTrans" cxnId="{C3449429-15CB-419E-8340-6783C1F59756}">
      <dgm:prSet/>
      <dgm:spPr/>
      <dgm:t>
        <a:bodyPr/>
        <a:lstStyle/>
        <a:p>
          <a:endParaRPr lang="ru-RU" sz="1600">
            <a:solidFill>
              <a:schemeClr val="tx1"/>
            </a:solidFill>
          </a:endParaRPr>
        </a:p>
      </dgm:t>
    </dgm:pt>
    <dgm:pt modelId="{F0C8F946-B196-4F8D-BCF5-E4A71B752018}" type="sibTrans" cxnId="{C3449429-15CB-419E-8340-6783C1F59756}">
      <dgm:prSet/>
      <dgm:spPr/>
      <dgm:t>
        <a:bodyPr/>
        <a:lstStyle/>
        <a:p>
          <a:endParaRPr lang="ru-RU" sz="1600">
            <a:solidFill>
              <a:schemeClr val="tx1"/>
            </a:solidFill>
          </a:endParaRPr>
        </a:p>
      </dgm:t>
    </dgm:pt>
    <dgm:pt modelId="{744122A2-C1B4-4003-9FF6-BD8C67599594}">
      <dgm:prSet phldrT="[Текст]" custT="1"/>
      <dgm:spPr/>
      <dgm:t>
        <a:bodyPr/>
        <a:lstStyle/>
        <a:p>
          <a:pPr algn="ctr"/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Финансово-хозяйственная деятельность АО «Спецтранс»</a:t>
          </a:r>
        </a:p>
      </dgm:t>
    </dgm:pt>
    <dgm:pt modelId="{85AD7439-549C-4C7B-A048-2835E722500C}" type="parTrans" cxnId="{6ECC7C55-F74C-400F-AE9F-3C7E21B84012}">
      <dgm:prSet custT="1"/>
      <dgm:spPr/>
      <dgm:t>
        <a:bodyPr/>
        <a:lstStyle/>
        <a:p>
          <a:endParaRPr lang="ru-RU" sz="1600">
            <a:solidFill>
              <a:schemeClr val="tx1"/>
            </a:solidFill>
          </a:endParaRPr>
        </a:p>
      </dgm:t>
    </dgm:pt>
    <dgm:pt modelId="{ADE33858-BD58-45F5-9D2D-4475A37FF7C4}" type="sibTrans" cxnId="{6ECC7C55-F74C-400F-AE9F-3C7E21B84012}">
      <dgm:prSet/>
      <dgm:spPr/>
      <dgm:t>
        <a:bodyPr/>
        <a:lstStyle/>
        <a:p>
          <a:endParaRPr lang="ru-RU" sz="1600">
            <a:solidFill>
              <a:schemeClr val="tx1"/>
            </a:solidFill>
          </a:endParaRPr>
        </a:p>
      </dgm:t>
    </dgm:pt>
    <dgm:pt modelId="{A67B3652-2432-44FC-8341-BEFFF8818D1F}">
      <dgm:prSet phldrT="[Текст]" custT="1"/>
      <dgm:spPr/>
      <dgm:t>
        <a:bodyPr/>
        <a:lstStyle/>
        <a:p>
          <a:r>
            <a:rPr lang="ru-RU" sz="1600" dirty="0">
              <a:latin typeface="Times New Roman" panose="02020603050405020304" pitchFamily="18" charset="0"/>
              <a:cs typeface="Times New Roman" panose="02020603050405020304" pitchFamily="18" charset="0"/>
            </a:rPr>
            <a:t>Предмет исследования</a:t>
          </a:r>
        </a:p>
      </dgm:t>
    </dgm:pt>
    <dgm:pt modelId="{44F91017-DAF3-4FBF-A0ED-EDF7FAED73D9}" type="parTrans" cxnId="{046E03D3-273D-4662-880D-DA92D8FDF493}">
      <dgm:prSet/>
      <dgm:spPr/>
      <dgm:t>
        <a:bodyPr/>
        <a:lstStyle/>
        <a:p>
          <a:endParaRPr lang="ru-RU" sz="1600">
            <a:solidFill>
              <a:schemeClr val="tx1"/>
            </a:solidFill>
          </a:endParaRPr>
        </a:p>
      </dgm:t>
    </dgm:pt>
    <dgm:pt modelId="{B17E5172-A941-40BE-BCE6-D228F3B8F7E3}" type="sibTrans" cxnId="{046E03D3-273D-4662-880D-DA92D8FDF493}">
      <dgm:prSet/>
      <dgm:spPr/>
      <dgm:t>
        <a:bodyPr/>
        <a:lstStyle/>
        <a:p>
          <a:endParaRPr lang="ru-RU" sz="1600">
            <a:solidFill>
              <a:schemeClr val="tx1"/>
            </a:solidFill>
          </a:endParaRPr>
        </a:p>
      </dgm:t>
    </dgm:pt>
    <dgm:pt modelId="{FC0CDDA0-8E43-4298-A9F7-BEB76FC5B075}">
      <dgm:prSet phldrT="[Текст]" custT="1"/>
      <dgm:spPr/>
      <dgm:t>
        <a:bodyPr/>
        <a:lstStyle/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Структура капитала АО «Спецтранс», включая состав и соотношение собственных и заёмных источников финансирования, методы оценки эффективности использования капитала и направления её оптимизации</a:t>
          </a:r>
        </a:p>
      </dgm:t>
    </dgm:pt>
    <dgm:pt modelId="{8277F112-15ED-4375-B74C-D7CFA1AA8471}" type="parTrans" cxnId="{DF3D4BB0-5F24-4F6A-A6D0-5CB927E1E2E9}">
      <dgm:prSet custT="1"/>
      <dgm:spPr/>
      <dgm:t>
        <a:bodyPr/>
        <a:lstStyle/>
        <a:p>
          <a:endParaRPr lang="ru-RU" sz="1600">
            <a:solidFill>
              <a:schemeClr val="tx1"/>
            </a:solidFill>
          </a:endParaRPr>
        </a:p>
      </dgm:t>
    </dgm:pt>
    <dgm:pt modelId="{EB80BC96-4D2E-414F-9DBE-291AAF1445BA}" type="sibTrans" cxnId="{DF3D4BB0-5F24-4F6A-A6D0-5CB927E1E2E9}">
      <dgm:prSet/>
      <dgm:spPr/>
      <dgm:t>
        <a:bodyPr/>
        <a:lstStyle/>
        <a:p>
          <a:endParaRPr lang="ru-RU" sz="1600">
            <a:solidFill>
              <a:schemeClr val="tx1"/>
            </a:solidFill>
          </a:endParaRPr>
        </a:p>
      </dgm:t>
    </dgm:pt>
    <dgm:pt modelId="{09F9A78E-2322-B140-B117-1DE4209836ED}">
      <dgm:prSet phldrT="[Текст]" custT="1"/>
      <dgm:spPr/>
      <dgm:t>
        <a:bodyPr/>
        <a:lstStyle/>
        <a:p>
          <a:pPr algn="ctr"/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D711B78-962A-B14C-9F5D-5A1E3F8E5642}" type="parTrans" cxnId="{03B9AAC7-222B-2441-BEEE-B69ACAC4280E}">
      <dgm:prSet/>
      <dgm:spPr/>
      <dgm:t>
        <a:bodyPr/>
        <a:lstStyle/>
        <a:p>
          <a:endParaRPr lang="ru-RU"/>
        </a:p>
      </dgm:t>
    </dgm:pt>
    <dgm:pt modelId="{0BB4CCDD-7C3D-BD48-BDF6-CD56146ABDE3}" type="sibTrans" cxnId="{03B9AAC7-222B-2441-BEEE-B69ACAC4280E}">
      <dgm:prSet/>
      <dgm:spPr/>
      <dgm:t>
        <a:bodyPr/>
        <a:lstStyle/>
        <a:p>
          <a:endParaRPr lang="ru-RU"/>
        </a:p>
      </dgm:t>
    </dgm:pt>
    <dgm:pt modelId="{1D0BFF61-5387-1641-99E0-36EB74B338FC}" type="pres">
      <dgm:prSet presAssocID="{BB2B361A-2CE9-4908-AE27-88A64B0014D9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0C44D485-D588-9D44-9F0D-6216592E4EA6}" type="pres">
      <dgm:prSet presAssocID="{95E94BA0-B385-4D5A-8829-6C376F6D078D}" presName="linNode" presStyleCnt="0"/>
      <dgm:spPr/>
    </dgm:pt>
    <dgm:pt modelId="{B19612B8-1C5F-6F4D-A9DB-F11ACD03EDE9}" type="pres">
      <dgm:prSet presAssocID="{95E94BA0-B385-4D5A-8829-6C376F6D078D}" presName="parentShp" presStyleLbl="node1" presStyleIdx="0" presStyleCnt="2" custScaleX="716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417905-203F-0A42-B7BC-AFF7D83D7639}" type="pres">
      <dgm:prSet presAssocID="{95E94BA0-B385-4D5A-8829-6C376F6D078D}" presName="childShp" presStyleLbl="bgAccFollowNode1" presStyleIdx="0" presStyleCnt="2" custLinFactNeighborX="-392" custLinFactNeighborY="-1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80D112-A8AD-C74B-988B-50795DE9AEE3}" type="pres">
      <dgm:prSet presAssocID="{F0C8F946-B196-4F8D-BCF5-E4A71B752018}" presName="spacing" presStyleCnt="0"/>
      <dgm:spPr/>
    </dgm:pt>
    <dgm:pt modelId="{24EF85CC-26C2-044F-A256-4CBD5B9E45AA}" type="pres">
      <dgm:prSet presAssocID="{A67B3652-2432-44FC-8341-BEFFF8818D1F}" presName="linNode" presStyleCnt="0"/>
      <dgm:spPr/>
    </dgm:pt>
    <dgm:pt modelId="{40AEECFA-C723-C447-B9A6-7BABBAA658CF}" type="pres">
      <dgm:prSet presAssocID="{A67B3652-2432-44FC-8341-BEFFF8818D1F}" presName="parentShp" presStyleLbl="node1" presStyleIdx="1" presStyleCnt="2" custScaleX="708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933FA2-F664-594F-8DB1-02FA93582AB1}" type="pres">
      <dgm:prSet presAssocID="{A67B3652-2432-44FC-8341-BEFFF8818D1F}" presName="childShp" presStyleLbl="bgAccFollowNode1" presStyleIdx="1" presStyleCnt="2" custScaleX="102832" custScaleY="1429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F3D4BB0-5F24-4F6A-A6D0-5CB927E1E2E9}" srcId="{A67B3652-2432-44FC-8341-BEFFF8818D1F}" destId="{FC0CDDA0-8E43-4298-A9F7-BEB76FC5B075}" srcOrd="0" destOrd="0" parTransId="{8277F112-15ED-4375-B74C-D7CFA1AA8471}" sibTransId="{EB80BC96-4D2E-414F-9DBE-291AAF1445BA}"/>
    <dgm:cxn modelId="{12EACA04-8E9E-4040-8030-54BACC8CA83E}" type="presOf" srcId="{95E94BA0-B385-4D5A-8829-6C376F6D078D}" destId="{B19612B8-1C5F-6F4D-A9DB-F11ACD03EDE9}" srcOrd="0" destOrd="0" presId="urn:microsoft.com/office/officeart/2005/8/layout/vList6"/>
    <dgm:cxn modelId="{046E03D3-273D-4662-880D-DA92D8FDF493}" srcId="{BB2B361A-2CE9-4908-AE27-88A64B0014D9}" destId="{A67B3652-2432-44FC-8341-BEFFF8818D1F}" srcOrd="1" destOrd="0" parTransId="{44F91017-DAF3-4FBF-A0ED-EDF7FAED73D9}" sibTransId="{B17E5172-A941-40BE-BCE6-D228F3B8F7E3}"/>
    <dgm:cxn modelId="{65289A34-45D8-0C45-AC8F-7953EB04AA4F}" type="presOf" srcId="{09F9A78E-2322-B140-B117-1DE4209836ED}" destId="{82417905-203F-0A42-B7BC-AFF7D83D7639}" srcOrd="0" destOrd="0" presId="urn:microsoft.com/office/officeart/2005/8/layout/vList6"/>
    <dgm:cxn modelId="{809C1341-B01C-3A46-826F-36B9727BEAA5}" type="presOf" srcId="{A67B3652-2432-44FC-8341-BEFFF8818D1F}" destId="{40AEECFA-C723-C447-B9A6-7BABBAA658CF}" srcOrd="0" destOrd="0" presId="urn:microsoft.com/office/officeart/2005/8/layout/vList6"/>
    <dgm:cxn modelId="{C3449429-15CB-419E-8340-6783C1F59756}" srcId="{BB2B361A-2CE9-4908-AE27-88A64B0014D9}" destId="{95E94BA0-B385-4D5A-8829-6C376F6D078D}" srcOrd="0" destOrd="0" parTransId="{0933E9EB-77B7-4F61-952A-80D2FEEB57FB}" sibTransId="{F0C8F946-B196-4F8D-BCF5-E4A71B752018}"/>
    <dgm:cxn modelId="{03B9AAC7-222B-2441-BEEE-B69ACAC4280E}" srcId="{95E94BA0-B385-4D5A-8829-6C376F6D078D}" destId="{09F9A78E-2322-B140-B117-1DE4209836ED}" srcOrd="0" destOrd="0" parTransId="{2D711B78-962A-B14C-9F5D-5A1E3F8E5642}" sibTransId="{0BB4CCDD-7C3D-BD48-BDF6-CD56146ABDE3}"/>
    <dgm:cxn modelId="{747CC99E-1F4A-BC40-9C0B-159EE01B4979}" type="presOf" srcId="{BB2B361A-2CE9-4908-AE27-88A64B0014D9}" destId="{1D0BFF61-5387-1641-99E0-36EB74B338FC}" srcOrd="0" destOrd="0" presId="urn:microsoft.com/office/officeart/2005/8/layout/vList6"/>
    <dgm:cxn modelId="{6ECC7C55-F74C-400F-AE9F-3C7E21B84012}" srcId="{95E94BA0-B385-4D5A-8829-6C376F6D078D}" destId="{744122A2-C1B4-4003-9FF6-BD8C67599594}" srcOrd="1" destOrd="0" parTransId="{85AD7439-549C-4C7B-A048-2835E722500C}" sibTransId="{ADE33858-BD58-45F5-9D2D-4475A37FF7C4}"/>
    <dgm:cxn modelId="{C6EEE606-D226-E246-B2E7-FEDC431F846E}" type="presOf" srcId="{FC0CDDA0-8E43-4298-A9F7-BEB76FC5B075}" destId="{CC933FA2-F664-594F-8DB1-02FA93582AB1}" srcOrd="0" destOrd="0" presId="urn:microsoft.com/office/officeart/2005/8/layout/vList6"/>
    <dgm:cxn modelId="{7BF5EB18-3358-4A40-A2B2-84E8140C0C21}" type="presOf" srcId="{744122A2-C1B4-4003-9FF6-BD8C67599594}" destId="{82417905-203F-0A42-B7BC-AFF7D83D7639}" srcOrd="0" destOrd="1" presId="urn:microsoft.com/office/officeart/2005/8/layout/vList6"/>
    <dgm:cxn modelId="{AA09E481-B542-D74D-AD64-30CDE7293FBC}" type="presParOf" srcId="{1D0BFF61-5387-1641-99E0-36EB74B338FC}" destId="{0C44D485-D588-9D44-9F0D-6216592E4EA6}" srcOrd="0" destOrd="0" presId="urn:microsoft.com/office/officeart/2005/8/layout/vList6"/>
    <dgm:cxn modelId="{092A96C4-30E1-364A-A685-1584BF28E8AF}" type="presParOf" srcId="{0C44D485-D588-9D44-9F0D-6216592E4EA6}" destId="{B19612B8-1C5F-6F4D-A9DB-F11ACD03EDE9}" srcOrd="0" destOrd="0" presId="urn:microsoft.com/office/officeart/2005/8/layout/vList6"/>
    <dgm:cxn modelId="{56A29FF0-6BA2-DE4D-861D-2FBC3AD86A2E}" type="presParOf" srcId="{0C44D485-D588-9D44-9F0D-6216592E4EA6}" destId="{82417905-203F-0A42-B7BC-AFF7D83D7639}" srcOrd="1" destOrd="0" presId="urn:microsoft.com/office/officeart/2005/8/layout/vList6"/>
    <dgm:cxn modelId="{337C0D31-F84D-B147-B3EA-6BB147CDA86B}" type="presParOf" srcId="{1D0BFF61-5387-1641-99E0-36EB74B338FC}" destId="{A280D112-A8AD-C74B-988B-50795DE9AEE3}" srcOrd="1" destOrd="0" presId="urn:microsoft.com/office/officeart/2005/8/layout/vList6"/>
    <dgm:cxn modelId="{468E1B88-CCAB-F846-9340-85FCDA24E0E6}" type="presParOf" srcId="{1D0BFF61-5387-1641-99E0-36EB74B338FC}" destId="{24EF85CC-26C2-044F-A256-4CBD5B9E45AA}" srcOrd="2" destOrd="0" presId="urn:microsoft.com/office/officeart/2005/8/layout/vList6"/>
    <dgm:cxn modelId="{E8FC9B72-2DCF-3849-8643-41C0C193E5DA}" type="presParOf" srcId="{24EF85CC-26C2-044F-A256-4CBD5B9E45AA}" destId="{40AEECFA-C723-C447-B9A6-7BABBAA658CF}" srcOrd="0" destOrd="0" presId="urn:microsoft.com/office/officeart/2005/8/layout/vList6"/>
    <dgm:cxn modelId="{5C60CD7E-8C33-4B48-A353-E50BF7357B3E}" type="presParOf" srcId="{24EF85CC-26C2-044F-A256-4CBD5B9E45AA}" destId="{CC933FA2-F664-594F-8DB1-02FA93582AB1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1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5245A66-B654-4A4C-BFB4-58C844DD1F18}" type="doc">
      <dgm:prSet loTypeId="urn:microsoft.com/office/officeart/2005/8/layout/hierarchy3" loCatId="" qsTypeId="urn:microsoft.com/office/officeart/2005/8/quickstyle/3d2" qsCatId="3D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1250E437-D6C2-1C4B-A487-B03C17E73C16}">
      <dgm:prSet phldrT="[Текст]"/>
      <dgm:spPr/>
      <dgm:t>
        <a:bodyPr/>
        <a:lstStyle/>
        <a:p>
          <a:r>
            <a:rPr lang="ru-RU" b="0" i="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Собственный капитал: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94F321D-B7B0-7F48-9E5E-C5AB716C3A20}" type="parTrans" cxnId="{24579D3D-466C-5F42-B2DC-B40D72756564}">
      <dgm:prSet/>
      <dgm:spPr/>
      <dgm:t>
        <a:bodyPr/>
        <a:lstStyle/>
        <a:p>
          <a:endParaRPr lang="ru-RU"/>
        </a:p>
      </dgm:t>
    </dgm:pt>
    <dgm:pt modelId="{A8FDFB3F-5062-A947-9CCF-E9C55D56A68B}" type="sibTrans" cxnId="{24579D3D-466C-5F42-B2DC-B40D72756564}">
      <dgm:prSet/>
      <dgm:spPr/>
      <dgm:t>
        <a:bodyPr/>
        <a:lstStyle/>
        <a:p>
          <a:endParaRPr lang="ru-RU"/>
        </a:p>
      </dgm:t>
    </dgm:pt>
    <dgm:pt modelId="{40997D7B-9783-C743-A58B-F8E4F30AE92D}">
      <dgm:prSet phldrT="[Текст]"/>
      <dgm:spPr/>
      <dgm:t>
        <a:bodyPr/>
        <a:lstStyle/>
        <a:p>
          <a:r>
            <a:rPr lang="ru-RU" b="0" i="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уставный, дополнительный, резервный, нераспределённая прибыль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C05A4AD-323F-6F4B-943C-DB5960D6F1D1}" type="parTrans" cxnId="{735554AF-DF8D-B34A-98FA-218DDF0CA960}">
      <dgm:prSet/>
      <dgm:spPr/>
      <dgm:t>
        <a:bodyPr/>
        <a:lstStyle/>
        <a:p>
          <a:endParaRPr lang="ru-RU"/>
        </a:p>
      </dgm:t>
    </dgm:pt>
    <dgm:pt modelId="{9667F86A-7928-2940-A00B-17F87EEAC9F0}" type="sibTrans" cxnId="{735554AF-DF8D-B34A-98FA-218DDF0CA960}">
      <dgm:prSet/>
      <dgm:spPr/>
      <dgm:t>
        <a:bodyPr/>
        <a:lstStyle/>
        <a:p>
          <a:endParaRPr lang="ru-RU"/>
        </a:p>
      </dgm:t>
    </dgm:pt>
    <dgm:pt modelId="{CB8CAF25-397C-2449-B70C-B5C8DB14CEA6}">
      <dgm:prSet phldrT="[Текст]"/>
      <dgm:spPr/>
      <dgm:t>
        <a:bodyPr/>
        <a:lstStyle/>
        <a:p>
          <a:r>
            <a:rPr lang="ru-RU" b="0" i="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Заёмный капитал: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3F9365E-B750-814D-AB7A-ACF16BD2D019}" type="parTrans" cxnId="{E93FEC70-D849-B440-99F4-EC0397B0EFE8}">
      <dgm:prSet/>
      <dgm:spPr/>
      <dgm:t>
        <a:bodyPr/>
        <a:lstStyle/>
        <a:p>
          <a:endParaRPr lang="ru-RU"/>
        </a:p>
      </dgm:t>
    </dgm:pt>
    <dgm:pt modelId="{A2F242BD-C27C-214F-91AB-03E7CF40C85B}" type="sibTrans" cxnId="{E93FEC70-D849-B440-99F4-EC0397B0EFE8}">
      <dgm:prSet/>
      <dgm:spPr/>
      <dgm:t>
        <a:bodyPr/>
        <a:lstStyle/>
        <a:p>
          <a:endParaRPr lang="ru-RU"/>
        </a:p>
      </dgm:t>
    </dgm:pt>
    <dgm:pt modelId="{81B76438-69E2-214E-8C68-E397C932220C}">
      <dgm:prSet/>
      <dgm:spPr/>
      <dgm:t>
        <a:bodyPr/>
        <a:lstStyle/>
        <a:p>
          <a:r>
            <a:rPr lang="ru-RU" b="0" i="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кредиты, займы, кредиторская задолженность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88150A8-F8CD-0541-8052-D7CD6D57AD70}" type="parTrans" cxnId="{21AB3533-12CD-6845-8332-AF75CB25EA6E}">
      <dgm:prSet/>
      <dgm:spPr/>
      <dgm:t>
        <a:bodyPr/>
        <a:lstStyle/>
        <a:p>
          <a:endParaRPr lang="ru-RU"/>
        </a:p>
      </dgm:t>
    </dgm:pt>
    <dgm:pt modelId="{47CDBBED-1DE6-C444-94CE-036DD2601807}" type="sibTrans" cxnId="{21AB3533-12CD-6845-8332-AF75CB25EA6E}">
      <dgm:prSet/>
      <dgm:spPr/>
      <dgm:t>
        <a:bodyPr/>
        <a:lstStyle/>
        <a:p>
          <a:endParaRPr lang="ru-RU"/>
        </a:p>
      </dgm:t>
    </dgm:pt>
    <dgm:pt modelId="{1BE6B97A-AF6F-A843-9C4B-5A1A47724722}" type="pres">
      <dgm:prSet presAssocID="{25245A66-B654-4A4C-BFB4-58C844DD1F18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E7FFB6E-6FF0-9643-B0C6-E33FCDEA82B6}" type="pres">
      <dgm:prSet presAssocID="{1250E437-D6C2-1C4B-A487-B03C17E73C16}" presName="root" presStyleCnt="0"/>
      <dgm:spPr/>
    </dgm:pt>
    <dgm:pt modelId="{CCE41208-6479-7944-8961-D954773B1738}" type="pres">
      <dgm:prSet presAssocID="{1250E437-D6C2-1C4B-A487-B03C17E73C16}" presName="rootComposite" presStyleCnt="0"/>
      <dgm:spPr/>
    </dgm:pt>
    <dgm:pt modelId="{71944142-9C78-1348-BA21-ABCFEBAF657E}" type="pres">
      <dgm:prSet presAssocID="{1250E437-D6C2-1C4B-A487-B03C17E73C16}" presName="rootText" presStyleLbl="node1" presStyleIdx="0" presStyleCnt="2" custFlipHor="1" custScaleX="48115" custScaleY="31573" custLinFactNeighborX="5032" custLinFactNeighborY="-875"/>
      <dgm:spPr/>
      <dgm:t>
        <a:bodyPr/>
        <a:lstStyle/>
        <a:p>
          <a:endParaRPr lang="ru-RU"/>
        </a:p>
      </dgm:t>
    </dgm:pt>
    <dgm:pt modelId="{0DBA21CA-9E37-F34C-AB17-04EED9A544AA}" type="pres">
      <dgm:prSet presAssocID="{1250E437-D6C2-1C4B-A487-B03C17E73C16}" presName="rootConnector" presStyleLbl="node1" presStyleIdx="0" presStyleCnt="2"/>
      <dgm:spPr/>
      <dgm:t>
        <a:bodyPr/>
        <a:lstStyle/>
        <a:p>
          <a:endParaRPr lang="ru-RU"/>
        </a:p>
      </dgm:t>
    </dgm:pt>
    <dgm:pt modelId="{D74C2187-BAF5-A942-AECC-8F580606F425}" type="pres">
      <dgm:prSet presAssocID="{1250E437-D6C2-1C4B-A487-B03C17E73C16}" presName="childShape" presStyleCnt="0"/>
      <dgm:spPr/>
    </dgm:pt>
    <dgm:pt modelId="{8F465990-6C42-9548-AC51-7109C9286F8A}" type="pres">
      <dgm:prSet presAssocID="{EC05A4AD-323F-6F4B-943C-DB5960D6F1D1}" presName="Name13" presStyleLbl="parChTrans1D2" presStyleIdx="0" presStyleCnt="2"/>
      <dgm:spPr/>
      <dgm:t>
        <a:bodyPr/>
        <a:lstStyle/>
        <a:p>
          <a:endParaRPr lang="ru-RU"/>
        </a:p>
      </dgm:t>
    </dgm:pt>
    <dgm:pt modelId="{B58776E5-6AE5-B24E-994C-2EE91E8F706C}" type="pres">
      <dgm:prSet presAssocID="{40997D7B-9783-C743-A58B-F8E4F30AE92D}" presName="childText" presStyleLbl="bgAcc1" presStyleIdx="0" presStyleCnt="2" custFlipHor="1" custScaleX="57544" custScaleY="422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797D82-D2D5-154F-947D-123FCF57EDFB}" type="pres">
      <dgm:prSet presAssocID="{CB8CAF25-397C-2449-B70C-B5C8DB14CEA6}" presName="root" presStyleCnt="0"/>
      <dgm:spPr/>
    </dgm:pt>
    <dgm:pt modelId="{1A169305-9D34-574B-AB34-CA3CBC54E331}" type="pres">
      <dgm:prSet presAssocID="{CB8CAF25-397C-2449-B70C-B5C8DB14CEA6}" presName="rootComposite" presStyleCnt="0"/>
      <dgm:spPr/>
    </dgm:pt>
    <dgm:pt modelId="{BF0A08A9-9898-0747-972E-863B9FEB7008}" type="pres">
      <dgm:prSet presAssocID="{CB8CAF25-397C-2449-B70C-B5C8DB14CEA6}" presName="rootText" presStyleLbl="node1" presStyleIdx="1" presStyleCnt="2" custScaleX="50856" custScaleY="35770"/>
      <dgm:spPr/>
      <dgm:t>
        <a:bodyPr/>
        <a:lstStyle/>
        <a:p>
          <a:endParaRPr lang="ru-RU"/>
        </a:p>
      </dgm:t>
    </dgm:pt>
    <dgm:pt modelId="{12A21FE4-D4C3-7245-AFE4-11F1FDBC1119}" type="pres">
      <dgm:prSet presAssocID="{CB8CAF25-397C-2449-B70C-B5C8DB14CEA6}" presName="rootConnector" presStyleLbl="node1" presStyleIdx="1" presStyleCnt="2"/>
      <dgm:spPr/>
      <dgm:t>
        <a:bodyPr/>
        <a:lstStyle/>
        <a:p>
          <a:endParaRPr lang="ru-RU"/>
        </a:p>
      </dgm:t>
    </dgm:pt>
    <dgm:pt modelId="{FB1961A5-96B1-9F42-ACFB-206BFBCEA692}" type="pres">
      <dgm:prSet presAssocID="{CB8CAF25-397C-2449-B70C-B5C8DB14CEA6}" presName="childShape" presStyleCnt="0"/>
      <dgm:spPr/>
    </dgm:pt>
    <dgm:pt modelId="{90BB2E22-A798-E84A-8F98-CC2E82B589B4}" type="pres">
      <dgm:prSet presAssocID="{188150A8-F8CD-0541-8052-D7CD6D57AD70}" presName="Name13" presStyleLbl="parChTrans1D2" presStyleIdx="1" presStyleCnt="2"/>
      <dgm:spPr/>
      <dgm:t>
        <a:bodyPr/>
        <a:lstStyle/>
        <a:p>
          <a:endParaRPr lang="ru-RU"/>
        </a:p>
      </dgm:t>
    </dgm:pt>
    <dgm:pt modelId="{FD0EB1D6-FCCF-5E44-9547-C7A64E7BDEB0}" type="pres">
      <dgm:prSet presAssocID="{81B76438-69E2-214E-8C68-E397C932220C}" presName="childText" presStyleLbl="bgAcc1" presStyleIdx="1" presStyleCnt="2" custScaleX="56911" custScaleY="402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4579D3D-466C-5F42-B2DC-B40D72756564}" srcId="{25245A66-B654-4A4C-BFB4-58C844DD1F18}" destId="{1250E437-D6C2-1C4B-A487-B03C17E73C16}" srcOrd="0" destOrd="0" parTransId="{D94F321D-B7B0-7F48-9E5E-C5AB716C3A20}" sibTransId="{A8FDFB3F-5062-A947-9CCF-E9C55D56A68B}"/>
    <dgm:cxn modelId="{A5A65A77-14FE-C34F-967C-963643D5AE90}" type="presOf" srcId="{CB8CAF25-397C-2449-B70C-B5C8DB14CEA6}" destId="{12A21FE4-D4C3-7245-AFE4-11F1FDBC1119}" srcOrd="1" destOrd="0" presId="urn:microsoft.com/office/officeart/2005/8/layout/hierarchy3"/>
    <dgm:cxn modelId="{21AB3533-12CD-6845-8332-AF75CB25EA6E}" srcId="{CB8CAF25-397C-2449-B70C-B5C8DB14CEA6}" destId="{81B76438-69E2-214E-8C68-E397C932220C}" srcOrd="0" destOrd="0" parTransId="{188150A8-F8CD-0541-8052-D7CD6D57AD70}" sibTransId="{47CDBBED-1DE6-C444-94CE-036DD2601807}"/>
    <dgm:cxn modelId="{F103BBAD-7859-064B-9688-7D763D87A2F1}" type="presOf" srcId="{25245A66-B654-4A4C-BFB4-58C844DD1F18}" destId="{1BE6B97A-AF6F-A843-9C4B-5A1A47724722}" srcOrd="0" destOrd="0" presId="urn:microsoft.com/office/officeart/2005/8/layout/hierarchy3"/>
    <dgm:cxn modelId="{408B45B5-EB6F-A94A-935A-FBF9525C8F01}" type="presOf" srcId="{EC05A4AD-323F-6F4B-943C-DB5960D6F1D1}" destId="{8F465990-6C42-9548-AC51-7109C9286F8A}" srcOrd="0" destOrd="0" presId="urn:microsoft.com/office/officeart/2005/8/layout/hierarchy3"/>
    <dgm:cxn modelId="{87A163A3-A561-024F-8179-571B1C06BDCC}" type="presOf" srcId="{40997D7B-9783-C743-A58B-F8E4F30AE92D}" destId="{B58776E5-6AE5-B24E-994C-2EE91E8F706C}" srcOrd="0" destOrd="0" presId="urn:microsoft.com/office/officeart/2005/8/layout/hierarchy3"/>
    <dgm:cxn modelId="{F3895121-536B-CE42-AF34-56F0943F9A97}" type="presOf" srcId="{1250E437-D6C2-1C4B-A487-B03C17E73C16}" destId="{0DBA21CA-9E37-F34C-AB17-04EED9A544AA}" srcOrd="1" destOrd="0" presId="urn:microsoft.com/office/officeart/2005/8/layout/hierarchy3"/>
    <dgm:cxn modelId="{C94E3EF0-087A-374B-A3B8-8320C726AC67}" type="presOf" srcId="{188150A8-F8CD-0541-8052-D7CD6D57AD70}" destId="{90BB2E22-A798-E84A-8F98-CC2E82B589B4}" srcOrd="0" destOrd="0" presId="urn:microsoft.com/office/officeart/2005/8/layout/hierarchy3"/>
    <dgm:cxn modelId="{70656AEC-5C91-AE43-B290-3F0A4F304515}" type="presOf" srcId="{CB8CAF25-397C-2449-B70C-B5C8DB14CEA6}" destId="{BF0A08A9-9898-0747-972E-863B9FEB7008}" srcOrd="0" destOrd="0" presId="urn:microsoft.com/office/officeart/2005/8/layout/hierarchy3"/>
    <dgm:cxn modelId="{969B8478-D244-7A47-B557-A9D7CCA82B61}" type="presOf" srcId="{81B76438-69E2-214E-8C68-E397C932220C}" destId="{FD0EB1D6-FCCF-5E44-9547-C7A64E7BDEB0}" srcOrd="0" destOrd="0" presId="urn:microsoft.com/office/officeart/2005/8/layout/hierarchy3"/>
    <dgm:cxn modelId="{37F0AF0D-AB28-4B45-B4A7-94C54576FB3E}" type="presOf" srcId="{1250E437-D6C2-1C4B-A487-B03C17E73C16}" destId="{71944142-9C78-1348-BA21-ABCFEBAF657E}" srcOrd="0" destOrd="0" presId="urn:microsoft.com/office/officeart/2005/8/layout/hierarchy3"/>
    <dgm:cxn modelId="{E93FEC70-D849-B440-99F4-EC0397B0EFE8}" srcId="{25245A66-B654-4A4C-BFB4-58C844DD1F18}" destId="{CB8CAF25-397C-2449-B70C-B5C8DB14CEA6}" srcOrd="1" destOrd="0" parTransId="{A3F9365E-B750-814D-AB7A-ACF16BD2D019}" sibTransId="{A2F242BD-C27C-214F-91AB-03E7CF40C85B}"/>
    <dgm:cxn modelId="{735554AF-DF8D-B34A-98FA-218DDF0CA960}" srcId="{1250E437-D6C2-1C4B-A487-B03C17E73C16}" destId="{40997D7B-9783-C743-A58B-F8E4F30AE92D}" srcOrd="0" destOrd="0" parTransId="{EC05A4AD-323F-6F4B-943C-DB5960D6F1D1}" sibTransId="{9667F86A-7928-2940-A00B-17F87EEAC9F0}"/>
    <dgm:cxn modelId="{55ECC119-42C5-0845-BB9D-939F807757AD}" type="presParOf" srcId="{1BE6B97A-AF6F-A843-9C4B-5A1A47724722}" destId="{CE7FFB6E-6FF0-9643-B0C6-E33FCDEA82B6}" srcOrd="0" destOrd="0" presId="urn:microsoft.com/office/officeart/2005/8/layout/hierarchy3"/>
    <dgm:cxn modelId="{A66F12DD-BE33-D646-8D8F-3CBAB907B015}" type="presParOf" srcId="{CE7FFB6E-6FF0-9643-B0C6-E33FCDEA82B6}" destId="{CCE41208-6479-7944-8961-D954773B1738}" srcOrd="0" destOrd="0" presId="urn:microsoft.com/office/officeart/2005/8/layout/hierarchy3"/>
    <dgm:cxn modelId="{19EBC48E-5ADD-D847-A108-2029A0F98B76}" type="presParOf" srcId="{CCE41208-6479-7944-8961-D954773B1738}" destId="{71944142-9C78-1348-BA21-ABCFEBAF657E}" srcOrd="0" destOrd="0" presId="urn:microsoft.com/office/officeart/2005/8/layout/hierarchy3"/>
    <dgm:cxn modelId="{856BB502-36CC-144B-8A43-7C24BC04E995}" type="presParOf" srcId="{CCE41208-6479-7944-8961-D954773B1738}" destId="{0DBA21CA-9E37-F34C-AB17-04EED9A544AA}" srcOrd="1" destOrd="0" presId="urn:microsoft.com/office/officeart/2005/8/layout/hierarchy3"/>
    <dgm:cxn modelId="{BBC2DBE8-DDF7-F841-BE1E-8CF997464EF2}" type="presParOf" srcId="{CE7FFB6E-6FF0-9643-B0C6-E33FCDEA82B6}" destId="{D74C2187-BAF5-A942-AECC-8F580606F425}" srcOrd="1" destOrd="0" presId="urn:microsoft.com/office/officeart/2005/8/layout/hierarchy3"/>
    <dgm:cxn modelId="{A9B4B48C-077C-3247-867F-90F2FAA5A7E9}" type="presParOf" srcId="{D74C2187-BAF5-A942-AECC-8F580606F425}" destId="{8F465990-6C42-9548-AC51-7109C9286F8A}" srcOrd="0" destOrd="0" presId="urn:microsoft.com/office/officeart/2005/8/layout/hierarchy3"/>
    <dgm:cxn modelId="{1A76A885-CA80-4347-BD0C-E59B862036D5}" type="presParOf" srcId="{D74C2187-BAF5-A942-AECC-8F580606F425}" destId="{B58776E5-6AE5-B24E-994C-2EE91E8F706C}" srcOrd="1" destOrd="0" presId="urn:microsoft.com/office/officeart/2005/8/layout/hierarchy3"/>
    <dgm:cxn modelId="{F31907BF-74A3-9646-9474-32C979DBB608}" type="presParOf" srcId="{1BE6B97A-AF6F-A843-9C4B-5A1A47724722}" destId="{65797D82-D2D5-154F-947D-123FCF57EDFB}" srcOrd="1" destOrd="0" presId="urn:microsoft.com/office/officeart/2005/8/layout/hierarchy3"/>
    <dgm:cxn modelId="{DE7C37BD-A999-5442-880A-FD332C98EB86}" type="presParOf" srcId="{65797D82-D2D5-154F-947D-123FCF57EDFB}" destId="{1A169305-9D34-574B-AB34-CA3CBC54E331}" srcOrd="0" destOrd="0" presId="urn:microsoft.com/office/officeart/2005/8/layout/hierarchy3"/>
    <dgm:cxn modelId="{1E17A399-BD9D-3147-89AC-C22A1C67558F}" type="presParOf" srcId="{1A169305-9D34-574B-AB34-CA3CBC54E331}" destId="{BF0A08A9-9898-0747-972E-863B9FEB7008}" srcOrd="0" destOrd="0" presId="urn:microsoft.com/office/officeart/2005/8/layout/hierarchy3"/>
    <dgm:cxn modelId="{2A011275-769D-5549-B2D4-5377710D1338}" type="presParOf" srcId="{1A169305-9D34-574B-AB34-CA3CBC54E331}" destId="{12A21FE4-D4C3-7245-AFE4-11F1FDBC1119}" srcOrd="1" destOrd="0" presId="urn:microsoft.com/office/officeart/2005/8/layout/hierarchy3"/>
    <dgm:cxn modelId="{47EFDE8A-6689-0E49-95D3-ED253696974E}" type="presParOf" srcId="{65797D82-D2D5-154F-947D-123FCF57EDFB}" destId="{FB1961A5-96B1-9F42-ACFB-206BFBCEA692}" srcOrd="1" destOrd="0" presId="urn:microsoft.com/office/officeart/2005/8/layout/hierarchy3"/>
    <dgm:cxn modelId="{B0EC78D7-930E-C745-BB0A-46BF5DD713FE}" type="presParOf" srcId="{FB1961A5-96B1-9F42-ACFB-206BFBCEA692}" destId="{90BB2E22-A798-E84A-8F98-CC2E82B589B4}" srcOrd="0" destOrd="0" presId="urn:microsoft.com/office/officeart/2005/8/layout/hierarchy3"/>
    <dgm:cxn modelId="{3C4D5D26-4A0E-ED4F-804E-411BCAF5066F}" type="presParOf" srcId="{FB1961A5-96B1-9F42-ACFB-206BFBCEA692}" destId="{FD0EB1D6-FCCF-5E44-9547-C7A64E7BDEB0}" srcOrd="1" destOrd="0" presId="urn:microsoft.com/office/officeart/2005/8/layout/hierarchy3"/>
  </dgm:cxnLst>
  <dgm:bg>
    <a:noFill/>
    <a:effectLst>
      <a:outerShdw blurRad="556888" dist="875486" dir="7980000" sx="111000" sy="111000" algn="tl" rotWithShape="0">
        <a:schemeClr val="tx1">
          <a:alpha val="0"/>
        </a:schemeClr>
      </a:outerShdw>
    </a:effectLst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  <a:ext uri="{C62137D5-CB1D-491B-B009-E17868A290BF}">
      <dgm14:recolorImg xmlns:dgm14="http://schemas.microsoft.com/office/drawing/2010/diagram" xmlns="" val="1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12ACBD0-0028-F747-8F8A-D90401B21B8C}" type="doc">
      <dgm:prSet loTypeId="urn:microsoft.com/office/officeart/2005/8/layout/lProcess2" loCatId="process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BC377469-D763-7D48-B770-9853041AB97A}">
      <dgm:prSet phldrT="[Текст]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GB" sz="1800" dirty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EBIT–EPS </a:t>
          </a:r>
          <a:r>
            <a:rPr lang="ru-RU" sz="1800" dirty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анализ</a:t>
          </a:r>
        </a:p>
        <a:p>
          <a:pPr marL="0" lvl="0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dirty="0"/>
        </a:p>
      </dgm:t>
    </dgm:pt>
    <dgm:pt modelId="{9AFDFA3D-3649-3D47-BE0D-BF0E0C96004E}" type="parTrans" cxnId="{A33AD076-317C-DB4B-A8D3-BC243BD291CB}">
      <dgm:prSet/>
      <dgm:spPr/>
      <dgm:t>
        <a:bodyPr/>
        <a:lstStyle/>
        <a:p>
          <a:endParaRPr lang="ru-RU"/>
        </a:p>
      </dgm:t>
    </dgm:pt>
    <dgm:pt modelId="{A7E80C84-8C79-414F-803A-45DDACDD460E}" type="sibTrans" cxnId="{A33AD076-317C-DB4B-A8D3-BC243BD291CB}">
      <dgm:prSet/>
      <dgm:spPr/>
      <dgm:t>
        <a:bodyPr/>
        <a:lstStyle/>
        <a:p>
          <a:endParaRPr lang="ru-RU"/>
        </a:p>
      </dgm:t>
    </dgm:pt>
    <dgm:pt modelId="{BEC9C202-072B-014E-BD94-0CB0C5EC6F44}">
      <dgm:prSet phldrT="[Текст]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dirty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Критический </a:t>
          </a:r>
          <a:r>
            <a:rPr lang="en-GB" sz="1800" dirty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EBIT = </a:t>
          </a:r>
          <a:r>
            <a:rPr lang="en-GB" sz="1800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99 </a:t>
          </a:r>
          <a:r>
            <a:rPr lang="ru-RU" sz="1800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млн руб.</a:t>
          </a:r>
        </a:p>
        <a:p>
          <a:pPr marL="0" lvl="0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dirty="0"/>
        </a:p>
      </dgm:t>
    </dgm:pt>
    <dgm:pt modelId="{84D521B9-FDE0-DA41-A959-4DA07AA12C0F}" type="parTrans" cxnId="{3A69C176-D2F3-5E4E-B4DA-9364A7FB31AD}">
      <dgm:prSet/>
      <dgm:spPr/>
      <dgm:t>
        <a:bodyPr/>
        <a:lstStyle/>
        <a:p>
          <a:endParaRPr lang="ru-RU"/>
        </a:p>
      </dgm:t>
    </dgm:pt>
    <dgm:pt modelId="{13086E9F-F9E8-134A-A4A0-735271F77345}" type="sibTrans" cxnId="{3A69C176-D2F3-5E4E-B4DA-9364A7FB31AD}">
      <dgm:prSet/>
      <dgm:spPr/>
      <dgm:t>
        <a:bodyPr/>
        <a:lstStyle/>
        <a:p>
          <a:endParaRPr lang="ru-RU"/>
        </a:p>
      </dgm:t>
    </dgm:pt>
    <dgm:pt modelId="{FC39D71E-7042-BF45-83E9-84C302E7B835}">
      <dgm:prSet phldrT="[Текст]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dirty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Фактический </a:t>
          </a:r>
          <a:r>
            <a:rPr lang="en-GB" sz="1800" dirty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EBIT = </a:t>
          </a:r>
          <a:r>
            <a:rPr lang="en-GB" sz="1800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2–15 </a:t>
          </a:r>
          <a:r>
            <a:rPr lang="ru-RU" sz="1800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млн руб.</a:t>
          </a:r>
          <a:r>
            <a:rPr lang="ru-RU" sz="1800" dirty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→ заёмный капитал невыгоден</a:t>
          </a:r>
        </a:p>
        <a:p>
          <a:pPr marL="0" lvl="0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dirty="0"/>
        </a:p>
      </dgm:t>
    </dgm:pt>
    <dgm:pt modelId="{406DB37E-9D59-9643-AD3C-6E7597F08C3C}" type="parTrans" cxnId="{C17EF8D9-B97A-5D4F-B75D-15E846C934E1}">
      <dgm:prSet/>
      <dgm:spPr/>
      <dgm:t>
        <a:bodyPr/>
        <a:lstStyle/>
        <a:p>
          <a:endParaRPr lang="ru-RU"/>
        </a:p>
      </dgm:t>
    </dgm:pt>
    <dgm:pt modelId="{EDF854D3-D492-C54E-B189-E3931FB37B68}" type="sibTrans" cxnId="{C17EF8D9-B97A-5D4F-B75D-15E846C934E1}">
      <dgm:prSet/>
      <dgm:spPr/>
      <dgm:t>
        <a:bodyPr/>
        <a:lstStyle/>
        <a:p>
          <a:endParaRPr lang="ru-RU"/>
        </a:p>
      </dgm:t>
    </dgm:pt>
    <dgm:pt modelId="{20E55BCA-BBCF-8844-B69D-573730692A2C}">
      <dgm:prSet phldrT="[Текст]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dirty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Теория иерархии финансирования</a:t>
          </a:r>
        </a:p>
        <a:p>
          <a:pPr marL="0" lvl="0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dirty="0"/>
        </a:p>
      </dgm:t>
    </dgm:pt>
    <dgm:pt modelId="{632A2E74-36F5-EC43-A2C8-22C24687B0CA}" type="parTrans" cxnId="{0CDD3499-BFFB-4D4F-9A6C-E4047E2AD3A9}">
      <dgm:prSet/>
      <dgm:spPr/>
      <dgm:t>
        <a:bodyPr/>
        <a:lstStyle/>
        <a:p>
          <a:endParaRPr lang="ru-RU"/>
        </a:p>
      </dgm:t>
    </dgm:pt>
    <dgm:pt modelId="{6A606BCB-2BDE-7C47-87EB-F333C229BE9C}" type="sibTrans" cxnId="{0CDD3499-BFFB-4D4F-9A6C-E4047E2AD3A9}">
      <dgm:prSet/>
      <dgm:spPr/>
      <dgm:t>
        <a:bodyPr/>
        <a:lstStyle/>
        <a:p>
          <a:endParaRPr lang="ru-RU"/>
        </a:p>
      </dgm:t>
    </dgm:pt>
    <dgm:pt modelId="{92ADE1A8-6922-B049-8C2C-757639F187EB}">
      <dgm:prSet phldrT="[Текст]"/>
      <dgm:spPr/>
      <dgm:t>
        <a:bodyPr/>
        <a:lstStyle/>
        <a:p>
          <a:r>
            <a:rPr lang="ru-RU" sz="1800" dirty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Доля нераспределённой прибыли – </a:t>
          </a:r>
          <a:r>
            <a:rPr lang="ru-RU" sz="1800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1,2%</a:t>
          </a:r>
          <a:r>
            <a:rPr lang="ru-RU" sz="1800" dirty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A70D45B-B591-D045-81C4-112ECB51D735}" type="parTrans" cxnId="{C3AB5FA1-055A-F743-9749-6D169DE7A071}">
      <dgm:prSet/>
      <dgm:spPr/>
      <dgm:t>
        <a:bodyPr/>
        <a:lstStyle/>
        <a:p>
          <a:endParaRPr lang="ru-RU"/>
        </a:p>
      </dgm:t>
    </dgm:pt>
    <dgm:pt modelId="{0BD091BB-816C-1748-9F60-7C9BE3E407C5}" type="sibTrans" cxnId="{C3AB5FA1-055A-F743-9749-6D169DE7A071}">
      <dgm:prSet/>
      <dgm:spPr/>
      <dgm:t>
        <a:bodyPr/>
        <a:lstStyle/>
        <a:p>
          <a:endParaRPr lang="ru-RU"/>
        </a:p>
      </dgm:t>
    </dgm:pt>
    <dgm:pt modelId="{170C02E1-6A09-264D-902D-6CF8FCF71D81}">
      <dgm:prSet phldrT="[Текст]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dirty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доля долга – </a:t>
          </a:r>
          <a:r>
            <a:rPr lang="ru-RU" sz="1800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92%</a:t>
          </a:r>
          <a:r>
            <a:rPr lang="ru-RU" sz="1800" dirty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 → не соответствует теории</a:t>
          </a:r>
        </a:p>
        <a:p>
          <a:pPr marL="0" lvl="0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dirty="0"/>
        </a:p>
      </dgm:t>
    </dgm:pt>
    <dgm:pt modelId="{E94372E7-4FAB-E149-97F9-B1CE1640FA9A}" type="parTrans" cxnId="{6C18101D-0E0C-A24D-BD5D-B6BD4A731B8A}">
      <dgm:prSet/>
      <dgm:spPr/>
      <dgm:t>
        <a:bodyPr/>
        <a:lstStyle/>
        <a:p>
          <a:endParaRPr lang="ru-RU"/>
        </a:p>
      </dgm:t>
    </dgm:pt>
    <dgm:pt modelId="{B700C03C-F9A1-D146-9B20-D3604E5C6877}" type="sibTrans" cxnId="{6C18101D-0E0C-A24D-BD5D-B6BD4A731B8A}">
      <dgm:prSet/>
      <dgm:spPr/>
      <dgm:t>
        <a:bodyPr/>
        <a:lstStyle/>
        <a:p>
          <a:endParaRPr lang="ru-RU"/>
        </a:p>
      </dgm:t>
    </dgm:pt>
    <dgm:pt modelId="{05181A9A-5EA2-2A47-8DFF-404AA62A2A51}">
      <dgm:prSet phldrT="[Текст]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dirty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Компромиссная модель</a:t>
          </a:r>
        </a:p>
        <a:p>
          <a:pPr marL="0" lvl="0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dirty="0"/>
        </a:p>
      </dgm:t>
    </dgm:pt>
    <dgm:pt modelId="{C975357B-308E-004F-AB44-70C3947FD5AF}" type="parTrans" cxnId="{997A0786-6E12-1245-9BFA-3D79855E75ED}">
      <dgm:prSet/>
      <dgm:spPr/>
      <dgm:t>
        <a:bodyPr/>
        <a:lstStyle/>
        <a:p>
          <a:endParaRPr lang="ru-RU"/>
        </a:p>
      </dgm:t>
    </dgm:pt>
    <dgm:pt modelId="{6D91D48B-3A2F-F549-B912-171CC0A52614}" type="sibTrans" cxnId="{997A0786-6E12-1245-9BFA-3D79855E75ED}">
      <dgm:prSet/>
      <dgm:spPr/>
      <dgm:t>
        <a:bodyPr/>
        <a:lstStyle/>
        <a:p>
          <a:endParaRPr lang="ru-RU"/>
        </a:p>
      </dgm:t>
    </dgm:pt>
    <dgm:pt modelId="{0D76403D-F066-9C42-A2EB-0C8C3744E58A}">
      <dgm:prSet phldrT="[Текст]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dirty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Налоговый щит = </a:t>
          </a:r>
          <a:r>
            <a:rPr lang="ru-RU" sz="1800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1,36 млн руб</a:t>
          </a:r>
          <a:r>
            <a:rPr lang="ru-RU" sz="1800" b="1" dirty="0">
              <a:effectLst/>
            </a:rPr>
            <a:t>.</a:t>
          </a:r>
        </a:p>
        <a:p>
          <a:pPr marL="0" lvl="0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dirty="0"/>
        </a:p>
      </dgm:t>
    </dgm:pt>
    <dgm:pt modelId="{D7BC5F82-27BF-934A-90CE-47911217D43D}" type="parTrans" cxnId="{A11CFA98-0541-274E-9780-58095FB87012}">
      <dgm:prSet/>
      <dgm:spPr/>
      <dgm:t>
        <a:bodyPr/>
        <a:lstStyle/>
        <a:p>
          <a:endParaRPr lang="ru-RU"/>
        </a:p>
      </dgm:t>
    </dgm:pt>
    <dgm:pt modelId="{B107C3C5-94C8-D641-A61C-AD93276FAE73}" type="sibTrans" cxnId="{A11CFA98-0541-274E-9780-58095FB87012}">
      <dgm:prSet/>
      <dgm:spPr/>
      <dgm:t>
        <a:bodyPr/>
        <a:lstStyle/>
        <a:p>
          <a:endParaRPr lang="ru-RU"/>
        </a:p>
      </dgm:t>
    </dgm:pt>
    <dgm:pt modelId="{D1CDB6F7-8B5D-7343-A5B0-B482165419A5}">
      <dgm:prSet phldrT="[Текст]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dirty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Издержки = </a:t>
          </a:r>
          <a:r>
            <a:rPr lang="ru-RU" sz="1800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1 526,8 млн руб.</a:t>
          </a:r>
          <a:r>
            <a:rPr lang="ru-RU" sz="1800" dirty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 → издержки превышают выгоды</a:t>
          </a:r>
        </a:p>
        <a:p>
          <a:pPr marL="0" lvl="0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dirty="0"/>
        </a:p>
      </dgm:t>
    </dgm:pt>
    <dgm:pt modelId="{E04EA4DC-3912-0947-AC89-64B47AA156E5}" type="parTrans" cxnId="{A596AF96-88D5-F84A-9040-6E5CCA593F26}">
      <dgm:prSet/>
      <dgm:spPr/>
      <dgm:t>
        <a:bodyPr/>
        <a:lstStyle/>
        <a:p>
          <a:endParaRPr lang="ru-RU"/>
        </a:p>
      </dgm:t>
    </dgm:pt>
    <dgm:pt modelId="{704FBC1C-D01A-CD45-A284-1750B6CB5877}" type="sibTrans" cxnId="{A596AF96-88D5-F84A-9040-6E5CCA593F26}">
      <dgm:prSet/>
      <dgm:spPr/>
      <dgm:t>
        <a:bodyPr/>
        <a:lstStyle/>
        <a:p>
          <a:endParaRPr lang="ru-RU"/>
        </a:p>
      </dgm:t>
    </dgm:pt>
    <dgm:pt modelId="{FFC8FD47-9E13-1441-B7C0-07FAAC42F3DF}" type="pres">
      <dgm:prSet presAssocID="{512ACBD0-0028-F747-8F8A-D90401B21B8C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BBC4079-B4FE-1449-9EA1-87F0E3159BA4}" type="pres">
      <dgm:prSet presAssocID="{BC377469-D763-7D48-B770-9853041AB97A}" presName="compNode" presStyleCnt="0"/>
      <dgm:spPr/>
    </dgm:pt>
    <dgm:pt modelId="{91E8BA07-61DC-E143-A372-5C772E35FAF3}" type="pres">
      <dgm:prSet presAssocID="{BC377469-D763-7D48-B770-9853041AB97A}" presName="aNode" presStyleLbl="bgShp" presStyleIdx="0" presStyleCnt="3"/>
      <dgm:spPr/>
      <dgm:t>
        <a:bodyPr/>
        <a:lstStyle/>
        <a:p>
          <a:endParaRPr lang="ru-RU"/>
        </a:p>
      </dgm:t>
    </dgm:pt>
    <dgm:pt modelId="{F8F65140-27BB-9B45-AD2E-04629FE2396A}" type="pres">
      <dgm:prSet presAssocID="{BC377469-D763-7D48-B770-9853041AB97A}" presName="textNode" presStyleLbl="bgShp" presStyleIdx="0" presStyleCnt="3"/>
      <dgm:spPr/>
      <dgm:t>
        <a:bodyPr/>
        <a:lstStyle/>
        <a:p>
          <a:endParaRPr lang="ru-RU"/>
        </a:p>
      </dgm:t>
    </dgm:pt>
    <dgm:pt modelId="{3657EC76-6DC8-4648-AA3D-1BDD285ECDF9}" type="pres">
      <dgm:prSet presAssocID="{BC377469-D763-7D48-B770-9853041AB97A}" presName="compChildNode" presStyleCnt="0"/>
      <dgm:spPr/>
    </dgm:pt>
    <dgm:pt modelId="{D4686947-35B7-684D-9B2F-DFE9348A8D0A}" type="pres">
      <dgm:prSet presAssocID="{BC377469-D763-7D48-B770-9853041AB97A}" presName="theInnerList" presStyleCnt="0"/>
      <dgm:spPr/>
    </dgm:pt>
    <dgm:pt modelId="{40303E0D-4EB0-1745-8C53-A4E0F7369BD7}" type="pres">
      <dgm:prSet presAssocID="{BEC9C202-072B-014E-BD94-0CB0C5EC6F44}" presName="child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902FBB-12CD-CB40-9097-86C1088A3DDF}" type="pres">
      <dgm:prSet presAssocID="{BEC9C202-072B-014E-BD94-0CB0C5EC6F44}" presName="aSpace2" presStyleCnt="0"/>
      <dgm:spPr/>
    </dgm:pt>
    <dgm:pt modelId="{E6F9C8C4-49D0-044F-8469-1A0CCBB8DD95}" type="pres">
      <dgm:prSet presAssocID="{FC39D71E-7042-BF45-83E9-84C302E7B835}" presName="child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4C6541-0C50-FB49-BFC9-BEF06847B9E3}" type="pres">
      <dgm:prSet presAssocID="{BC377469-D763-7D48-B770-9853041AB97A}" presName="aSpace" presStyleCnt="0"/>
      <dgm:spPr/>
    </dgm:pt>
    <dgm:pt modelId="{3AAED6F2-43B1-D84D-8ADB-74DAE782DF02}" type="pres">
      <dgm:prSet presAssocID="{20E55BCA-BBCF-8844-B69D-573730692A2C}" presName="compNode" presStyleCnt="0"/>
      <dgm:spPr/>
    </dgm:pt>
    <dgm:pt modelId="{839407EA-B207-BD4B-8FE6-9ADC159405C5}" type="pres">
      <dgm:prSet presAssocID="{20E55BCA-BBCF-8844-B69D-573730692A2C}" presName="aNode" presStyleLbl="bgShp" presStyleIdx="1" presStyleCnt="3"/>
      <dgm:spPr/>
      <dgm:t>
        <a:bodyPr/>
        <a:lstStyle/>
        <a:p>
          <a:endParaRPr lang="ru-RU"/>
        </a:p>
      </dgm:t>
    </dgm:pt>
    <dgm:pt modelId="{691F5B4C-6FE3-A04F-B82F-34E9E1C11A27}" type="pres">
      <dgm:prSet presAssocID="{20E55BCA-BBCF-8844-B69D-573730692A2C}" presName="textNode" presStyleLbl="bgShp" presStyleIdx="1" presStyleCnt="3"/>
      <dgm:spPr/>
      <dgm:t>
        <a:bodyPr/>
        <a:lstStyle/>
        <a:p>
          <a:endParaRPr lang="ru-RU"/>
        </a:p>
      </dgm:t>
    </dgm:pt>
    <dgm:pt modelId="{00CECA41-59BA-1943-86C0-B705AFEEB818}" type="pres">
      <dgm:prSet presAssocID="{20E55BCA-BBCF-8844-B69D-573730692A2C}" presName="compChildNode" presStyleCnt="0"/>
      <dgm:spPr/>
    </dgm:pt>
    <dgm:pt modelId="{F0074919-2EB7-BE4C-9C30-EEFC9D3295B2}" type="pres">
      <dgm:prSet presAssocID="{20E55BCA-BBCF-8844-B69D-573730692A2C}" presName="theInnerList" presStyleCnt="0"/>
      <dgm:spPr/>
    </dgm:pt>
    <dgm:pt modelId="{906DA39B-5F59-724D-879A-DA68AC033E1E}" type="pres">
      <dgm:prSet presAssocID="{92ADE1A8-6922-B049-8C2C-757639F187EB}" presName="child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FC8A07-6737-494F-B2E9-3D08D083BA29}" type="pres">
      <dgm:prSet presAssocID="{92ADE1A8-6922-B049-8C2C-757639F187EB}" presName="aSpace2" presStyleCnt="0"/>
      <dgm:spPr/>
    </dgm:pt>
    <dgm:pt modelId="{29142E6D-3015-2945-81EE-B0D1E2F3D0F2}" type="pres">
      <dgm:prSet presAssocID="{170C02E1-6A09-264D-902D-6CF8FCF71D81}" presName="child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F17F8E-255D-C848-A2C3-538EB418C904}" type="pres">
      <dgm:prSet presAssocID="{20E55BCA-BBCF-8844-B69D-573730692A2C}" presName="aSpace" presStyleCnt="0"/>
      <dgm:spPr/>
    </dgm:pt>
    <dgm:pt modelId="{248F87F1-D05A-C74B-8791-B3FADAC2F157}" type="pres">
      <dgm:prSet presAssocID="{05181A9A-5EA2-2A47-8DFF-404AA62A2A51}" presName="compNode" presStyleCnt="0"/>
      <dgm:spPr/>
    </dgm:pt>
    <dgm:pt modelId="{817E91C9-5860-3044-9E8A-1954349CB357}" type="pres">
      <dgm:prSet presAssocID="{05181A9A-5EA2-2A47-8DFF-404AA62A2A51}" presName="aNode" presStyleLbl="bgShp" presStyleIdx="2" presStyleCnt="3"/>
      <dgm:spPr/>
      <dgm:t>
        <a:bodyPr/>
        <a:lstStyle/>
        <a:p>
          <a:endParaRPr lang="ru-RU"/>
        </a:p>
      </dgm:t>
    </dgm:pt>
    <dgm:pt modelId="{8EF65BA8-06F4-8442-B7E7-7BBED47E7D2C}" type="pres">
      <dgm:prSet presAssocID="{05181A9A-5EA2-2A47-8DFF-404AA62A2A51}" presName="textNode" presStyleLbl="bgShp" presStyleIdx="2" presStyleCnt="3"/>
      <dgm:spPr/>
      <dgm:t>
        <a:bodyPr/>
        <a:lstStyle/>
        <a:p>
          <a:endParaRPr lang="ru-RU"/>
        </a:p>
      </dgm:t>
    </dgm:pt>
    <dgm:pt modelId="{0D41C6E1-49E3-5E40-9AF6-115204443099}" type="pres">
      <dgm:prSet presAssocID="{05181A9A-5EA2-2A47-8DFF-404AA62A2A51}" presName="compChildNode" presStyleCnt="0"/>
      <dgm:spPr/>
    </dgm:pt>
    <dgm:pt modelId="{1277432D-A6E0-1941-916B-F66F71D8339A}" type="pres">
      <dgm:prSet presAssocID="{05181A9A-5EA2-2A47-8DFF-404AA62A2A51}" presName="theInnerList" presStyleCnt="0"/>
      <dgm:spPr/>
    </dgm:pt>
    <dgm:pt modelId="{275D5EDF-32C0-4F4F-91B4-9B8B7114DC42}" type="pres">
      <dgm:prSet presAssocID="{0D76403D-F066-9C42-A2EB-0C8C3744E58A}" presName="child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72F308-F584-9342-B127-CC2BF4C3A91D}" type="pres">
      <dgm:prSet presAssocID="{0D76403D-F066-9C42-A2EB-0C8C3744E58A}" presName="aSpace2" presStyleCnt="0"/>
      <dgm:spPr/>
    </dgm:pt>
    <dgm:pt modelId="{BDE81E20-F421-3B48-85AD-1B5A7ADA1E8B}" type="pres">
      <dgm:prSet presAssocID="{D1CDB6F7-8B5D-7343-A5B0-B482165419A5}" presName="child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DEBEB03-1B15-434E-AE0E-9451A50A7495}" type="presOf" srcId="{FC39D71E-7042-BF45-83E9-84C302E7B835}" destId="{E6F9C8C4-49D0-044F-8469-1A0CCBB8DD95}" srcOrd="0" destOrd="0" presId="urn:microsoft.com/office/officeart/2005/8/layout/lProcess2"/>
    <dgm:cxn modelId="{FC0417DC-B900-764A-913E-35FD0B2A0335}" type="presOf" srcId="{BC377469-D763-7D48-B770-9853041AB97A}" destId="{91E8BA07-61DC-E143-A372-5C772E35FAF3}" srcOrd="0" destOrd="0" presId="urn:microsoft.com/office/officeart/2005/8/layout/lProcess2"/>
    <dgm:cxn modelId="{929DE4E7-4DEC-0A4F-A86D-6669C835430D}" type="presOf" srcId="{BC377469-D763-7D48-B770-9853041AB97A}" destId="{F8F65140-27BB-9B45-AD2E-04629FE2396A}" srcOrd="1" destOrd="0" presId="urn:microsoft.com/office/officeart/2005/8/layout/lProcess2"/>
    <dgm:cxn modelId="{93C5A25A-FCF3-E346-89E2-7F453D45A771}" type="presOf" srcId="{170C02E1-6A09-264D-902D-6CF8FCF71D81}" destId="{29142E6D-3015-2945-81EE-B0D1E2F3D0F2}" srcOrd="0" destOrd="0" presId="urn:microsoft.com/office/officeart/2005/8/layout/lProcess2"/>
    <dgm:cxn modelId="{559BACD8-0F35-D54E-B467-2F9A8B3EC188}" type="presOf" srcId="{92ADE1A8-6922-B049-8C2C-757639F187EB}" destId="{906DA39B-5F59-724D-879A-DA68AC033E1E}" srcOrd="0" destOrd="0" presId="urn:microsoft.com/office/officeart/2005/8/layout/lProcess2"/>
    <dgm:cxn modelId="{0005773C-FD45-0F46-9F87-1F64B3852AB5}" type="presOf" srcId="{512ACBD0-0028-F747-8F8A-D90401B21B8C}" destId="{FFC8FD47-9E13-1441-B7C0-07FAAC42F3DF}" srcOrd="0" destOrd="0" presId="urn:microsoft.com/office/officeart/2005/8/layout/lProcess2"/>
    <dgm:cxn modelId="{E4B4E99E-1491-E048-9E6D-F6BFE1414282}" type="presOf" srcId="{D1CDB6F7-8B5D-7343-A5B0-B482165419A5}" destId="{BDE81E20-F421-3B48-85AD-1B5A7ADA1E8B}" srcOrd="0" destOrd="0" presId="urn:microsoft.com/office/officeart/2005/8/layout/lProcess2"/>
    <dgm:cxn modelId="{72BFFED9-2A1B-F648-B82B-8810C442AE61}" type="presOf" srcId="{20E55BCA-BBCF-8844-B69D-573730692A2C}" destId="{691F5B4C-6FE3-A04F-B82F-34E9E1C11A27}" srcOrd="1" destOrd="0" presId="urn:microsoft.com/office/officeart/2005/8/layout/lProcess2"/>
    <dgm:cxn modelId="{A33AD076-317C-DB4B-A8D3-BC243BD291CB}" srcId="{512ACBD0-0028-F747-8F8A-D90401B21B8C}" destId="{BC377469-D763-7D48-B770-9853041AB97A}" srcOrd="0" destOrd="0" parTransId="{9AFDFA3D-3649-3D47-BE0D-BF0E0C96004E}" sibTransId="{A7E80C84-8C79-414F-803A-45DDACDD460E}"/>
    <dgm:cxn modelId="{7AD5541F-7039-A24A-B7CB-333A6EE96D2B}" type="presOf" srcId="{20E55BCA-BBCF-8844-B69D-573730692A2C}" destId="{839407EA-B207-BD4B-8FE6-9ADC159405C5}" srcOrd="0" destOrd="0" presId="urn:microsoft.com/office/officeart/2005/8/layout/lProcess2"/>
    <dgm:cxn modelId="{C17EF8D9-B97A-5D4F-B75D-15E846C934E1}" srcId="{BC377469-D763-7D48-B770-9853041AB97A}" destId="{FC39D71E-7042-BF45-83E9-84C302E7B835}" srcOrd="1" destOrd="0" parTransId="{406DB37E-9D59-9643-AD3C-6E7597F08C3C}" sibTransId="{EDF854D3-D492-C54E-B189-E3931FB37B68}"/>
    <dgm:cxn modelId="{997A0786-6E12-1245-9BFA-3D79855E75ED}" srcId="{512ACBD0-0028-F747-8F8A-D90401B21B8C}" destId="{05181A9A-5EA2-2A47-8DFF-404AA62A2A51}" srcOrd="2" destOrd="0" parTransId="{C975357B-308E-004F-AB44-70C3947FD5AF}" sibTransId="{6D91D48B-3A2F-F549-B912-171CC0A52614}"/>
    <dgm:cxn modelId="{D4EEA75E-4809-4B47-B2E5-F24465EB0227}" type="presOf" srcId="{BEC9C202-072B-014E-BD94-0CB0C5EC6F44}" destId="{40303E0D-4EB0-1745-8C53-A4E0F7369BD7}" srcOrd="0" destOrd="0" presId="urn:microsoft.com/office/officeart/2005/8/layout/lProcess2"/>
    <dgm:cxn modelId="{F9120333-7C26-4947-AD62-904103DF6052}" type="presOf" srcId="{05181A9A-5EA2-2A47-8DFF-404AA62A2A51}" destId="{8EF65BA8-06F4-8442-B7E7-7BBED47E7D2C}" srcOrd="1" destOrd="0" presId="urn:microsoft.com/office/officeart/2005/8/layout/lProcess2"/>
    <dgm:cxn modelId="{0CDD3499-BFFB-4D4F-9A6C-E4047E2AD3A9}" srcId="{512ACBD0-0028-F747-8F8A-D90401B21B8C}" destId="{20E55BCA-BBCF-8844-B69D-573730692A2C}" srcOrd="1" destOrd="0" parTransId="{632A2E74-36F5-EC43-A2C8-22C24687B0CA}" sibTransId="{6A606BCB-2BDE-7C47-87EB-F333C229BE9C}"/>
    <dgm:cxn modelId="{A11CFA98-0541-274E-9780-58095FB87012}" srcId="{05181A9A-5EA2-2A47-8DFF-404AA62A2A51}" destId="{0D76403D-F066-9C42-A2EB-0C8C3744E58A}" srcOrd="0" destOrd="0" parTransId="{D7BC5F82-27BF-934A-90CE-47911217D43D}" sibTransId="{B107C3C5-94C8-D641-A61C-AD93276FAE73}"/>
    <dgm:cxn modelId="{6C18101D-0E0C-A24D-BD5D-B6BD4A731B8A}" srcId="{20E55BCA-BBCF-8844-B69D-573730692A2C}" destId="{170C02E1-6A09-264D-902D-6CF8FCF71D81}" srcOrd="1" destOrd="0" parTransId="{E94372E7-4FAB-E149-97F9-B1CE1640FA9A}" sibTransId="{B700C03C-F9A1-D146-9B20-D3604E5C6877}"/>
    <dgm:cxn modelId="{8F327634-8F24-A347-B68E-316350B55131}" type="presOf" srcId="{05181A9A-5EA2-2A47-8DFF-404AA62A2A51}" destId="{817E91C9-5860-3044-9E8A-1954349CB357}" srcOrd="0" destOrd="0" presId="urn:microsoft.com/office/officeart/2005/8/layout/lProcess2"/>
    <dgm:cxn modelId="{3A69C176-D2F3-5E4E-B4DA-9364A7FB31AD}" srcId="{BC377469-D763-7D48-B770-9853041AB97A}" destId="{BEC9C202-072B-014E-BD94-0CB0C5EC6F44}" srcOrd="0" destOrd="0" parTransId="{84D521B9-FDE0-DA41-A959-4DA07AA12C0F}" sibTransId="{13086E9F-F9E8-134A-A4A0-735271F77345}"/>
    <dgm:cxn modelId="{A596AF96-88D5-F84A-9040-6E5CCA593F26}" srcId="{05181A9A-5EA2-2A47-8DFF-404AA62A2A51}" destId="{D1CDB6F7-8B5D-7343-A5B0-B482165419A5}" srcOrd="1" destOrd="0" parTransId="{E04EA4DC-3912-0947-AC89-64B47AA156E5}" sibTransId="{704FBC1C-D01A-CD45-A284-1750B6CB5877}"/>
    <dgm:cxn modelId="{A9DB6AAA-738A-8245-838C-E680977F9B44}" type="presOf" srcId="{0D76403D-F066-9C42-A2EB-0C8C3744E58A}" destId="{275D5EDF-32C0-4F4F-91B4-9B8B7114DC42}" srcOrd="0" destOrd="0" presId="urn:microsoft.com/office/officeart/2005/8/layout/lProcess2"/>
    <dgm:cxn modelId="{C3AB5FA1-055A-F743-9749-6D169DE7A071}" srcId="{20E55BCA-BBCF-8844-B69D-573730692A2C}" destId="{92ADE1A8-6922-B049-8C2C-757639F187EB}" srcOrd="0" destOrd="0" parTransId="{CA70D45B-B591-D045-81C4-112ECB51D735}" sibTransId="{0BD091BB-816C-1748-9F60-7C9BE3E407C5}"/>
    <dgm:cxn modelId="{4C88D1A8-570C-DB46-8BFB-87417522B1A6}" type="presParOf" srcId="{FFC8FD47-9E13-1441-B7C0-07FAAC42F3DF}" destId="{BBBC4079-B4FE-1449-9EA1-87F0E3159BA4}" srcOrd="0" destOrd="0" presId="urn:microsoft.com/office/officeart/2005/8/layout/lProcess2"/>
    <dgm:cxn modelId="{BE12DBB9-29AE-1A49-ABC1-95CA59642B2B}" type="presParOf" srcId="{BBBC4079-B4FE-1449-9EA1-87F0E3159BA4}" destId="{91E8BA07-61DC-E143-A372-5C772E35FAF3}" srcOrd="0" destOrd="0" presId="urn:microsoft.com/office/officeart/2005/8/layout/lProcess2"/>
    <dgm:cxn modelId="{0DE3CFBB-3FE0-DA48-B533-6A82BB9FEF84}" type="presParOf" srcId="{BBBC4079-B4FE-1449-9EA1-87F0E3159BA4}" destId="{F8F65140-27BB-9B45-AD2E-04629FE2396A}" srcOrd="1" destOrd="0" presId="urn:microsoft.com/office/officeart/2005/8/layout/lProcess2"/>
    <dgm:cxn modelId="{56D69F92-DF15-8643-9A34-C26F119273B2}" type="presParOf" srcId="{BBBC4079-B4FE-1449-9EA1-87F0E3159BA4}" destId="{3657EC76-6DC8-4648-AA3D-1BDD285ECDF9}" srcOrd="2" destOrd="0" presId="urn:microsoft.com/office/officeart/2005/8/layout/lProcess2"/>
    <dgm:cxn modelId="{F2C691D0-DBAC-7742-87A8-FC89FDD619C7}" type="presParOf" srcId="{3657EC76-6DC8-4648-AA3D-1BDD285ECDF9}" destId="{D4686947-35B7-684D-9B2F-DFE9348A8D0A}" srcOrd="0" destOrd="0" presId="urn:microsoft.com/office/officeart/2005/8/layout/lProcess2"/>
    <dgm:cxn modelId="{72F9D211-7C05-4246-B639-377C7566FA0B}" type="presParOf" srcId="{D4686947-35B7-684D-9B2F-DFE9348A8D0A}" destId="{40303E0D-4EB0-1745-8C53-A4E0F7369BD7}" srcOrd="0" destOrd="0" presId="urn:microsoft.com/office/officeart/2005/8/layout/lProcess2"/>
    <dgm:cxn modelId="{9E848ABC-C18F-F043-BE97-9B0F524C7AA6}" type="presParOf" srcId="{D4686947-35B7-684D-9B2F-DFE9348A8D0A}" destId="{DC902FBB-12CD-CB40-9097-86C1088A3DDF}" srcOrd="1" destOrd="0" presId="urn:microsoft.com/office/officeart/2005/8/layout/lProcess2"/>
    <dgm:cxn modelId="{7C0208CF-67A3-304F-A6A1-11C6212573F7}" type="presParOf" srcId="{D4686947-35B7-684D-9B2F-DFE9348A8D0A}" destId="{E6F9C8C4-49D0-044F-8469-1A0CCBB8DD95}" srcOrd="2" destOrd="0" presId="urn:microsoft.com/office/officeart/2005/8/layout/lProcess2"/>
    <dgm:cxn modelId="{DB662CEF-8D2F-0847-B9A7-ECAB4310EA34}" type="presParOf" srcId="{FFC8FD47-9E13-1441-B7C0-07FAAC42F3DF}" destId="{A94C6541-0C50-FB49-BFC9-BEF06847B9E3}" srcOrd="1" destOrd="0" presId="urn:microsoft.com/office/officeart/2005/8/layout/lProcess2"/>
    <dgm:cxn modelId="{C72225DE-8F1E-8246-B50A-5A332B68FCA1}" type="presParOf" srcId="{FFC8FD47-9E13-1441-B7C0-07FAAC42F3DF}" destId="{3AAED6F2-43B1-D84D-8ADB-74DAE782DF02}" srcOrd="2" destOrd="0" presId="urn:microsoft.com/office/officeart/2005/8/layout/lProcess2"/>
    <dgm:cxn modelId="{B848B5CD-E6CA-6341-A4BC-F5D6BC3A4023}" type="presParOf" srcId="{3AAED6F2-43B1-D84D-8ADB-74DAE782DF02}" destId="{839407EA-B207-BD4B-8FE6-9ADC159405C5}" srcOrd="0" destOrd="0" presId="urn:microsoft.com/office/officeart/2005/8/layout/lProcess2"/>
    <dgm:cxn modelId="{22B8FD06-CBBE-1041-BEB9-13D6C5CCD715}" type="presParOf" srcId="{3AAED6F2-43B1-D84D-8ADB-74DAE782DF02}" destId="{691F5B4C-6FE3-A04F-B82F-34E9E1C11A27}" srcOrd="1" destOrd="0" presId="urn:microsoft.com/office/officeart/2005/8/layout/lProcess2"/>
    <dgm:cxn modelId="{93B3F6F1-3167-1740-8A53-EAD1A2A817A3}" type="presParOf" srcId="{3AAED6F2-43B1-D84D-8ADB-74DAE782DF02}" destId="{00CECA41-59BA-1943-86C0-B705AFEEB818}" srcOrd="2" destOrd="0" presId="urn:microsoft.com/office/officeart/2005/8/layout/lProcess2"/>
    <dgm:cxn modelId="{9406FAD3-35EE-1546-8E74-3767CEC1FF7B}" type="presParOf" srcId="{00CECA41-59BA-1943-86C0-B705AFEEB818}" destId="{F0074919-2EB7-BE4C-9C30-EEFC9D3295B2}" srcOrd="0" destOrd="0" presId="urn:microsoft.com/office/officeart/2005/8/layout/lProcess2"/>
    <dgm:cxn modelId="{C0E1D676-4E7A-7442-9AC4-23914C7B51C1}" type="presParOf" srcId="{F0074919-2EB7-BE4C-9C30-EEFC9D3295B2}" destId="{906DA39B-5F59-724D-879A-DA68AC033E1E}" srcOrd="0" destOrd="0" presId="urn:microsoft.com/office/officeart/2005/8/layout/lProcess2"/>
    <dgm:cxn modelId="{1AC13942-553E-B34B-81EA-EE8029F96600}" type="presParOf" srcId="{F0074919-2EB7-BE4C-9C30-EEFC9D3295B2}" destId="{9BFC8A07-6737-494F-B2E9-3D08D083BA29}" srcOrd="1" destOrd="0" presId="urn:microsoft.com/office/officeart/2005/8/layout/lProcess2"/>
    <dgm:cxn modelId="{1D45F648-1EC5-AE4B-AABB-A85D0AEEC5BA}" type="presParOf" srcId="{F0074919-2EB7-BE4C-9C30-EEFC9D3295B2}" destId="{29142E6D-3015-2945-81EE-B0D1E2F3D0F2}" srcOrd="2" destOrd="0" presId="urn:microsoft.com/office/officeart/2005/8/layout/lProcess2"/>
    <dgm:cxn modelId="{A3BE5C21-0DC2-2042-A0C2-DA036990A5F2}" type="presParOf" srcId="{FFC8FD47-9E13-1441-B7C0-07FAAC42F3DF}" destId="{42F17F8E-255D-C848-A2C3-538EB418C904}" srcOrd="3" destOrd="0" presId="urn:microsoft.com/office/officeart/2005/8/layout/lProcess2"/>
    <dgm:cxn modelId="{07B6CECD-D649-0B4C-80B9-D81FC1607065}" type="presParOf" srcId="{FFC8FD47-9E13-1441-B7C0-07FAAC42F3DF}" destId="{248F87F1-D05A-C74B-8791-B3FADAC2F157}" srcOrd="4" destOrd="0" presId="urn:microsoft.com/office/officeart/2005/8/layout/lProcess2"/>
    <dgm:cxn modelId="{DF971C44-B2DF-144C-8037-FFE841ADF353}" type="presParOf" srcId="{248F87F1-D05A-C74B-8791-B3FADAC2F157}" destId="{817E91C9-5860-3044-9E8A-1954349CB357}" srcOrd="0" destOrd="0" presId="urn:microsoft.com/office/officeart/2005/8/layout/lProcess2"/>
    <dgm:cxn modelId="{ED4CF88F-9FC0-9E47-BB2F-81FFA812A78A}" type="presParOf" srcId="{248F87F1-D05A-C74B-8791-B3FADAC2F157}" destId="{8EF65BA8-06F4-8442-B7E7-7BBED47E7D2C}" srcOrd="1" destOrd="0" presId="urn:microsoft.com/office/officeart/2005/8/layout/lProcess2"/>
    <dgm:cxn modelId="{444EC12D-AE38-B54C-AE19-482D0BF41CC4}" type="presParOf" srcId="{248F87F1-D05A-C74B-8791-B3FADAC2F157}" destId="{0D41C6E1-49E3-5E40-9AF6-115204443099}" srcOrd="2" destOrd="0" presId="urn:microsoft.com/office/officeart/2005/8/layout/lProcess2"/>
    <dgm:cxn modelId="{E5B74238-659F-104B-8E0C-2D57E4E51940}" type="presParOf" srcId="{0D41C6E1-49E3-5E40-9AF6-115204443099}" destId="{1277432D-A6E0-1941-916B-F66F71D8339A}" srcOrd="0" destOrd="0" presId="urn:microsoft.com/office/officeart/2005/8/layout/lProcess2"/>
    <dgm:cxn modelId="{30DE55E0-0C03-DB4C-93EC-CED0CEA2A28D}" type="presParOf" srcId="{1277432D-A6E0-1941-916B-F66F71D8339A}" destId="{275D5EDF-32C0-4F4F-91B4-9B8B7114DC42}" srcOrd="0" destOrd="0" presId="urn:microsoft.com/office/officeart/2005/8/layout/lProcess2"/>
    <dgm:cxn modelId="{814EBDC8-A98A-734E-AE31-7706813337B0}" type="presParOf" srcId="{1277432D-A6E0-1941-916B-F66F71D8339A}" destId="{6972F308-F584-9342-B127-CC2BF4C3A91D}" srcOrd="1" destOrd="0" presId="urn:microsoft.com/office/officeart/2005/8/layout/lProcess2"/>
    <dgm:cxn modelId="{88B92002-5167-8A4D-900F-C5C15BD75D7B}" type="presParOf" srcId="{1277432D-A6E0-1941-916B-F66F71D8339A}" destId="{BDE81E20-F421-3B48-85AD-1B5A7ADA1E8B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5C61AE9-B6D7-3040-A29C-81835DEC2675}" type="doc">
      <dgm:prSet loTypeId="urn:microsoft.com/office/officeart/2005/8/layout/hierarchy3" loCatId="process" qsTypeId="urn:microsoft.com/office/officeart/2005/8/quickstyle/3d2" qsCatId="3D" csTypeId="urn:microsoft.com/office/officeart/2005/8/colors/accent2_4" csCatId="accent2" phldr="1"/>
      <dgm:spPr/>
      <dgm:t>
        <a:bodyPr/>
        <a:lstStyle/>
        <a:p>
          <a:endParaRPr lang="ru-RU"/>
        </a:p>
      </dgm:t>
    </dgm:pt>
    <dgm:pt modelId="{555A7BEC-908B-2846-8E81-302AA8779B3F}">
      <dgm:prSet phldrT="[Текст]" custT="1"/>
      <dgm:spPr/>
      <dgm:t>
        <a:bodyPr/>
        <a:lstStyle/>
        <a:p>
          <a:r>
            <a:rPr lang="ru-RU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Этап 1</a:t>
          </a:r>
        </a:p>
      </dgm:t>
    </dgm:pt>
    <dgm:pt modelId="{325438DD-B050-8540-8BEA-99BEECCDE5C9}" type="parTrans" cxnId="{D8DD3565-912B-F842-8B80-D136305A76C0}">
      <dgm:prSet/>
      <dgm:spPr/>
      <dgm:t>
        <a:bodyPr/>
        <a:lstStyle/>
        <a:p>
          <a:endParaRPr lang="ru-RU"/>
        </a:p>
      </dgm:t>
    </dgm:pt>
    <dgm:pt modelId="{1DDD3E44-2D8D-DA4E-84E3-625ED19C8AC7}" type="sibTrans" cxnId="{D8DD3565-912B-F842-8B80-D136305A76C0}">
      <dgm:prSet/>
      <dgm:spPr/>
      <dgm:t>
        <a:bodyPr/>
        <a:lstStyle/>
        <a:p>
          <a:endParaRPr lang="ru-RU"/>
        </a:p>
      </dgm:t>
    </dgm:pt>
    <dgm:pt modelId="{F77443B7-47C0-DE4B-A6A3-5A46694967F9}">
      <dgm:prSet phldrT="[Текст]" custT="1"/>
      <dgm:spPr/>
      <dgm:t>
        <a:bodyPr/>
        <a:lstStyle/>
        <a:p>
          <a:r>
            <a:rPr lang="ru-RU" sz="1400" dirty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2026 (антикризисный)</a:t>
          </a:r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/>
          </a:r>
          <a:b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</a:b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63586A4-7BE8-3041-AA59-8877AFB01A48}" type="parTrans" cxnId="{27FA5ADC-8157-E84F-BD6C-3AFB80172660}">
      <dgm:prSet/>
      <dgm:spPr/>
      <dgm:t>
        <a:bodyPr/>
        <a:lstStyle/>
        <a:p>
          <a:endParaRPr lang="ru-RU"/>
        </a:p>
      </dgm:t>
    </dgm:pt>
    <dgm:pt modelId="{67373BF0-8B91-9741-8978-A0B3F2E0C433}" type="sibTrans" cxnId="{27FA5ADC-8157-E84F-BD6C-3AFB80172660}">
      <dgm:prSet/>
      <dgm:spPr/>
      <dgm:t>
        <a:bodyPr/>
        <a:lstStyle/>
        <a:p>
          <a:endParaRPr lang="ru-RU"/>
        </a:p>
      </dgm:t>
    </dgm:pt>
    <dgm:pt modelId="{374CC549-851A-A348-93CA-7BD31F09076C}">
      <dgm:prSet phldrT="[Текст]" custT="1"/>
      <dgm:spPr/>
      <dgm:t>
        <a:bodyPr/>
        <a:lstStyle/>
        <a:p>
          <a:r>
            <a:rPr lang="ru-RU" sz="2400">
              <a:latin typeface="Times New Roman" panose="02020603050405020304" pitchFamily="18" charset="0"/>
              <a:cs typeface="Times New Roman" panose="02020603050405020304" pitchFamily="18" charset="0"/>
            </a:rPr>
            <a:t>Этап 2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26D45F4-4909-6F4C-8AF4-05BF06DA581F}" type="parTrans" cxnId="{CDE769A4-238A-8346-B5B7-C7012C8FF77C}">
      <dgm:prSet/>
      <dgm:spPr/>
      <dgm:t>
        <a:bodyPr/>
        <a:lstStyle/>
        <a:p>
          <a:endParaRPr lang="ru-RU"/>
        </a:p>
      </dgm:t>
    </dgm:pt>
    <dgm:pt modelId="{7AC836C7-7E68-D44D-BF4A-4E802CD52484}" type="sibTrans" cxnId="{CDE769A4-238A-8346-B5B7-C7012C8FF77C}">
      <dgm:prSet/>
      <dgm:spPr/>
      <dgm:t>
        <a:bodyPr/>
        <a:lstStyle/>
        <a:p>
          <a:endParaRPr lang="ru-RU"/>
        </a:p>
      </dgm:t>
    </dgm:pt>
    <dgm:pt modelId="{B2EED8D8-0BC2-F847-935D-1B570CE97F31}">
      <dgm:prSet phldrT="[Текст]" custT="1"/>
      <dgm:spPr/>
      <dgm:t>
        <a:bodyPr/>
        <a:lstStyle/>
        <a:p>
          <a:r>
            <a:rPr lang="ru-RU" sz="1400" b="0" i="0" u="none" strike="noStrike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2027 (стабилизационный)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3AD7841-87BE-6F43-B955-07E3C2F289F8}" type="parTrans" cxnId="{9EC4CF07-9503-A443-84B3-25CB504A0FAF}">
      <dgm:prSet/>
      <dgm:spPr/>
      <dgm:t>
        <a:bodyPr/>
        <a:lstStyle/>
        <a:p>
          <a:endParaRPr lang="ru-RU"/>
        </a:p>
      </dgm:t>
    </dgm:pt>
    <dgm:pt modelId="{EA2E5345-2BD3-FE41-AD3C-3A0B10C09534}" type="sibTrans" cxnId="{9EC4CF07-9503-A443-84B3-25CB504A0FAF}">
      <dgm:prSet/>
      <dgm:spPr/>
      <dgm:t>
        <a:bodyPr/>
        <a:lstStyle/>
        <a:p>
          <a:endParaRPr lang="ru-RU"/>
        </a:p>
      </dgm:t>
    </dgm:pt>
    <dgm:pt modelId="{4880655D-A0D8-5240-A8FE-A9E2761889B6}">
      <dgm:prSet phldrT="[Текст]" custT="1"/>
      <dgm:spPr/>
      <dgm:t>
        <a:bodyPr/>
        <a:lstStyle/>
        <a:p>
          <a:r>
            <a:rPr lang="ru-RU" sz="2400">
              <a:latin typeface="Times New Roman" panose="02020603050405020304" pitchFamily="18" charset="0"/>
              <a:cs typeface="Times New Roman" panose="02020603050405020304" pitchFamily="18" charset="0"/>
            </a:rPr>
            <a:t>Этап 3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B4BADD7-711A-044A-9982-2F4E0C4F1024}" type="parTrans" cxnId="{A4BF24E0-F000-5F4B-98A6-2E354F1BB595}">
      <dgm:prSet/>
      <dgm:spPr/>
      <dgm:t>
        <a:bodyPr/>
        <a:lstStyle/>
        <a:p>
          <a:endParaRPr lang="ru-RU"/>
        </a:p>
      </dgm:t>
    </dgm:pt>
    <dgm:pt modelId="{E44BB75B-BD97-D848-B32E-0174F0AB99B7}" type="sibTrans" cxnId="{A4BF24E0-F000-5F4B-98A6-2E354F1BB595}">
      <dgm:prSet/>
      <dgm:spPr/>
      <dgm:t>
        <a:bodyPr/>
        <a:lstStyle/>
        <a:p>
          <a:endParaRPr lang="ru-RU"/>
        </a:p>
      </dgm:t>
    </dgm:pt>
    <dgm:pt modelId="{57681BE9-12CA-4D4D-9D3E-58193D12B197}">
      <dgm:prSet phldrT="[Текст]" custT="1"/>
      <dgm:spPr/>
      <dgm:t>
        <a:bodyPr/>
        <a:lstStyle/>
        <a:p>
          <a:r>
            <a:rPr lang="ru-RU" sz="1400" b="0" i="0" u="none" strike="noStrike" dirty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2028 (оптимизационный)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CA68A00-D5C1-3244-9CAB-3A84D6A39252}" type="parTrans" cxnId="{E224AC71-5215-3A43-BEA1-271FFD928A4E}">
      <dgm:prSet/>
      <dgm:spPr/>
      <dgm:t>
        <a:bodyPr/>
        <a:lstStyle/>
        <a:p>
          <a:endParaRPr lang="ru-RU"/>
        </a:p>
      </dgm:t>
    </dgm:pt>
    <dgm:pt modelId="{4B2994AC-9399-B242-B1C7-8591C3353D88}" type="sibTrans" cxnId="{E224AC71-5215-3A43-BEA1-271FFD928A4E}">
      <dgm:prSet/>
      <dgm:spPr/>
      <dgm:t>
        <a:bodyPr/>
        <a:lstStyle/>
        <a:p>
          <a:endParaRPr lang="ru-RU"/>
        </a:p>
      </dgm:t>
    </dgm:pt>
    <dgm:pt modelId="{A87783CD-4F1C-5740-BE98-73EF5FCD233E}">
      <dgm:prSet custT="1"/>
      <dgm:spPr/>
      <dgm:t>
        <a:bodyPr/>
        <a:lstStyle/>
        <a:p>
          <a:r>
            <a:rPr lang="ru-RU" sz="1400" b="0" i="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Восстановление </a:t>
          </a:r>
          <a:r>
            <a:rPr lang="en-GB" sz="1400" b="0" i="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EBIT ≥ 50 </a:t>
          </a:r>
          <a:r>
            <a:rPr lang="ru-RU" sz="1400" b="0" i="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млн руб., отказ от новых кредитов, погашение дорогих кредитов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F5DDC87-AECD-B240-A2A0-E1C7B48EB972}" type="parTrans" cxnId="{C291C4F8-AA29-184A-87DF-3CEF06C8AEC0}">
      <dgm:prSet/>
      <dgm:spPr/>
      <dgm:t>
        <a:bodyPr/>
        <a:lstStyle/>
        <a:p>
          <a:endParaRPr lang="ru-RU"/>
        </a:p>
      </dgm:t>
    </dgm:pt>
    <dgm:pt modelId="{E39BD167-A386-5D45-B43B-332E05854B63}" type="sibTrans" cxnId="{C291C4F8-AA29-184A-87DF-3CEF06C8AEC0}">
      <dgm:prSet/>
      <dgm:spPr/>
      <dgm:t>
        <a:bodyPr/>
        <a:lstStyle/>
        <a:p>
          <a:endParaRPr lang="ru-RU"/>
        </a:p>
      </dgm:t>
    </dgm:pt>
    <dgm:pt modelId="{6FB4DD0B-DFEA-074E-91E3-C225B49B430F}">
      <dgm:prSet custT="1"/>
      <dgm:spPr/>
      <dgm:t>
        <a:bodyPr/>
        <a:lstStyle/>
        <a:p>
          <a:r>
            <a:rPr lang="ru-RU" sz="1400" b="0" i="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Доля субсидий 10–15%, снижение КЗ до 120 млн руб., рефинансирование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B952BEC-2582-6946-BFF8-E6A694B87525}" type="parTrans" cxnId="{41C8E377-B25B-0347-BC91-889E1B14694F}">
      <dgm:prSet/>
      <dgm:spPr/>
      <dgm:t>
        <a:bodyPr/>
        <a:lstStyle/>
        <a:p>
          <a:endParaRPr lang="ru-RU"/>
        </a:p>
      </dgm:t>
    </dgm:pt>
    <dgm:pt modelId="{BED3D051-FAD3-A14F-B4F6-91299BE607D2}" type="sibTrans" cxnId="{41C8E377-B25B-0347-BC91-889E1B14694F}">
      <dgm:prSet/>
      <dgm:spPr/>
      <dgm:t>
        <a:bodyPr/>
        <a:lstStyle/>
        <a:p>
          <a:endParaRPr lang="ru-RU"/>
        </a:p>
      </dgm:t>
    </dgm:pt>
    <dgm:pt modelId="{1C30B001-7671-4C4F-8ED7-2B7BDB9FBD7A}">
      <dgm:prSet custT="1"/>
      <dgm:spPr/>
      <dgm:t>
        <a:bodyPr/>
        <a:lstStyle/>
        <a:p>
          <a:r>
            <a:rPr lang="ru-RU" sz="1400" b="0" i="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Целевая структура капитала, положительный ЭФР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B28BE06-139B-4C49-B5C9-15F6735B058F}" type="parTrans" cxnId="{4E024953-083F-014A-AD94-35ED7B92E763}">
      <dgm:prSet/>
      <dgm:spPr/>
      <dgm:t>
        <a:bodyPr/>
        <a:lstStyle/>
        <a:p>
          <a:endParaRPr lang="ru-RU"/>
        </a:p>
      </dgm:t>
    </dgm:pt>
    <dgm:pt modelId="{9E94BA2F-73BF-2040-B17B-B71DEC9B8D2E}" type="sibTrans" cxnId="{4E024953-083F-014A-AD94-35ED7B92E763}">
      <dgm:prSet/>
      <dgm:spPr/>
      <dgm:t>
        <a:bodyPr/>
        <a:lstStyle/>
        <a:p>
          <a:endParaRPr lang="ru-RU"/>
        </a:p>
      </dgm:t>
    </dgm:pt>
    <dgm:pt modelId="{89405FF1-377D-4B4E-A467-88A501C9CC8A}" type="pres">
      <dgm:prSet presAssocID="{45C61AE9-B6D7-3040-A29C-81835DEC2675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974C4EFE-95E0-CC47-A8AC-6211796CFBF1}" type="pres">
      <dgm:prSet presAssocID="{555A7BEC-908B-2846-8E81-302AA8779B3F}" presName="root" presStyleCnt="0"/>
      <dgm:spPr/>
    </dgm:pt>
    <dgm:pt modelId="{BB812A65-2144-C049-B5CC-E13E3AB7CB66}" type="pres">
      <dgm:prSet presAssocID="{555A7BEC-908B-2846-8E81-302AA8779B3F}" presName="rootComposite" presStyleCnt="0"/>
      <dgm:spPr/>
    </dgm:pt>
    <dgm:pt modelId="{076719F1-DC3A-2A43-B06B-82D00174BCD5}" type="pres">
      <dgm:prSet presAssocID="{555A7BEC-908B-2846-8E81-302AA8779B3F}" presName="rootText" presStyleLbl="node1" presStyleIdx="0" presStyleCnt="3"/>
      <dgm:spPr/>
      <dgm:t>
        <a:bodyPr/>
        <a:lstStyle/>
        <a:p>
          <a:endParaRPr lang="ru-RU"/>
        </a:p>
      </dgm:t>
    </dgm:pt>
    <dgm:pt modelId="{06E6095D-AE96-3048-8768-CF24B6DCA959}" type="pres">
      <dgm:prSet presAssocID="{555A7BEC-908B-2846-8E81-302AA8779B3F}" presName="rootConnector" presStyleLbl="node1" presStyleIdx="0" presStyleCnt="3"/>
      <dgm:spPr/>
      <dgm:t>
        <a:bodyPr/>
        <a:lstStyle/>
        <a:p>
          <a:endParaRPr lang="ru-RU"/>
        </a:p>
      </dgm:t>
    </dgm:pt>
    <dgm:pt modelId="{5E131751-8AF2-324F-B9DE-46298EAB96CD}" type="pres">
      <dgm:prSet presAssocID="{555A7BEC-908B-2846-8E81-302AA8779B3F}" presName="childShape" presStyleCnt="0"/>
      <dgm:spPr/>
    </dgm:pt>
    <dgm:pt modelId="{9771B1E7-9F2D-D940-8DD5-D61E900FFE6B}" type="pres">
      <dgm:prSet presAssocID="{363586A4-7BE8-3041-AA59-8877AFB01A48}" presName="Name13" presStyleLbl="parChTrans1D2" presStyleIdx="0" presStyleCnt="6"/>
      <dgm:spPr/>
      <dgm:t>
        <a:bodyPr/>
        <a:lstStyle/>
        <a:p>
          <a:endParaRPr lang="ru-RU"/>
        </a:p>
      </dgm:t>
    </dgm:pt>
    <dgm:pt modelId="{10F8CC92-C063-774F-8147-CA7A6F0992D5}" type="pres">
      <dgm:prSet presAssocID="{F77443B7-47C0-DE4B-A6A3-5A46694967F9}" presName="childText" presStyleLbl="bgAcc1" presStyleIdx="0" presStyleCnt="6" custScaleX="1257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B5337A-1310-4D41-8089-C4D4EBB88052}" type="pres">
      <dgm:prSet presAssocID="{8F5DDC87-AECD-B240-A2A0-E1C7B48EB972}" presName="Name13" presStyleLbl="parChTrans1D2" presStyleIdx="1" presStyleCnt="6"/>
      <dgm:spPr/>
      <dgm:t>
        <a:bodyPr/>
        <a:lstStyle/>
        <a:p>
          <a:endParaRPr lang="ru-RU"/>
        </a:p>
      </dgm:t>
    </dgm:pt>
    <dgm:pt modelId="{2BC73B04-2B4F-C047-B936-56888764ECFC}" type="pres">
      <dgm:prSet presAssocID="{A87783CD-4F1C-5740-BE98-73EF5FCD233E}" presName="childText" presStyleLbl="bgAcc1" presStyleIdx="1" presStyleCnt="6" custScaleX="2074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767452-47C4-D64C-9C9B-274AA139FBCB}" type="pres">
      <dgm:prSet presAssocID="{374CC549-851A-A348-93CA-7BD31F09076C}" presName="root" presStyleCnt="0"/>
      <dgm:spPr/>
    </dgm:pt>
    <dgm:pt modelId="{AF60E1E0-E32E-B148-9648-7F1B57FC7A39}" type="pres">
      <dgm:prSet presAssocID="{374CC549-851A-A348-93CA-7BD31F09076C}" presName="rootComposite" presStyleCnt="0"/>
      <dgm:spPr/>
    </dgm:pt>
    <dgm:pt modelId="{CFA7A734-7F38-6D44-A888-321A9279464F}" type="pres">
      <dgm:prSet presAssocID="{374CC549-851A-A348-93CA-7BD31F09076C}" presName="rootText" presStyleLbl="node1" presStyleIdx="1" presStyleCnt="3"/>
      <dgm:spPr/>
      <dgm:t>
        <a:bodyPr/>
        <a:lstStyle/>
        <a:p>
          <a:endParaRPr lang="ru-RU"/>
        </a:p>
      </dgm:t>
    </dgm:pt>
    <dgm:pt modelId="{016E81EA-BBEA-7142-B28E-021CF42FDA9B}" type="pres">
      <dgm:prSet presAssocID="{374CC549-851A-A348-93CA-7BD31F09076C}" presName="rootConnector" presStyleLbl="node1" presStyleIdx="1" presStyleCnt="3"/>
      <dgm:spPr/>
      <dgm:t>
        <a:bodyPr/>
        <a:lstStyle/>
        <a:p>
          <a:endParaRPr lang="ru-RU"/>
        </a:p>
      </dgm:t>
    </dgm:pt>
    <dgm:pt modelId="{E0418CE0-6A74-0B44-99A2-E811242CA9D4}" type="pres">
      <dgm:prSet presAssocID="{374CC549-851A-A348-93CA-7BD31F09076C}" presName="childShape" presStyleCnt="0"/>
      <dgm:spPr/>
    </dgm:pt>
    <dgm:pt modelId="{FC7D51B5-6C52-5A40-AB38-41D315727D8F}" type="pres">
      <dgm:prSet presAssocID="{53AD7841-87BE-6F43-B955-07E3C2F289F8}" presName="Name13" presStyleLbl="parChTrans1D2" presStyleIdx="2" presStyleCnt="6"/>
      <dgm:spPr/>
      <dgm:t>
        <a:bodyPr/>
        <a:lstStyle/>
        <a:p>
          <a:endParaRPr lang="ru-RU"/>
        </a:p>
      </dgm:t>
    </dgm:pt>
    <dgm:pt modelId="{CCEEC348-D580-9745-B56F-2E42AAD3680D}" type="pres">
      <dgm:prSet presAssocID="{B2EED8D8-0BC2-F847-935D-1B570CE97F31}" presName="childText" presStyleLbl="bgAcc1" presStyleIdx="2" presStyleCnt="6" custScaleX="1553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942B50-682E-A84B-865F-035C7F37D7FD}" type="pres">
      <dgm:prSet presAssocID="{5B952BEC-2582-6946-BFF8-E6A694B87525}" presName="Name13" presStyleLbl="parChTrans1D2" presStyleIdx="3" presStyleCnt="6"/>
      <dgm:spPr/>
      <dgm:t>
        <a:bodyPr/>
        <a:lstStyle/>
        <a:p>
          <a:endParaRPr lang="ru-RU"/>
        </a:p>
      </dgm:t>
    </dgm:pt>
    <dgm:pt modelId="{AA1385D0-87F4-4A4D-95D2-CF61EDCF1DA4}" type="pres">
      <dgm:prSet presAssocID="{6FB4DD0B-DFEA-074E-91E3-C225B49B430F}" presName="childText" presStyleLbl="bgAcc1" presStyleIdx="3" presStyleCnt="6" custScaleX="1857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B2EBCF-3385-5D47-B98A-A7AF07076F55}" type="pres">
      <dgm:prSet presAssocID="{4880655D-A0D8-5240-A8FE-A9E2761889B6}" presName="root" presStyleCnt="0"/>
      <dgm:spPr/>
    </dgm:pt>
    <dgm:pt modelId="{D9FCE9FF-EF66-4340-9658-AD10AF964518}" type="pres">
      <dgm:prSet presAssocID="{4880655D-A0D8-5240-A8FE-A9E2761889B6}" presName="rootComposite" presStyleCnt="0"/>
      <dgm:spPr/>
    </dgm:pt>
    <dgm:pt modelId="{E3C2D3D0-B197-8749-8AFD-044844AF3657}" type="pres">
      <dgm:prSet presAssocID="{4880655D-A0D8-5240-A8FE-A9E2761889B6}" presName="rootText" presStyleLbl="node1" presStyleIdx="2" presStyleCnt="3"/>
      <dgm:spPr/>
      <dgm:t>
        <a:bodyPr/>
        <a:lstStyle/>
        <a:p>
          <a:endParaRPr lang="ru-RU"/>
        </a:p>
      </dgm:t>
    </dgm:pt>
    <dgm:pt modelId="{38398ADE-D48D-174C-AB13-32DA1A24DCAF}" type="pres">
      <dgm:prSet presAssocID="{4880655D-A0D8-5240-A8FE-A9E2761889B6}" presName="rootConnector" presStyleLbl="node1" presStyleIdx="2" presStyleCnt="3"/>
      <dgm:spPr/>
      <dgm:t>
        <a:bodyPr/>
        <a:lstStyle/>
        <a:p>
          <a:endParaRPr lang="ru-RU"/>
        </a:p>
      </dgm:t>
    </dgm:pt>
    <dgm:pt modelId="{C6B4344F-C062-DD4D-A004-EE2963296A01}" type="pres">
      <dgm:prSet presAssocID="{4880655D-A0D8-5240-A8FE-A9E2761889B6}" presName="childShape" presStyleCnt="0"/>
      <dgm:spPr/>
    </dgm:pt>
    <dgm:pt modelId="{FA0FED8F-8CD2-6C44-BAA5-F97DCBD50101}" type="pres">
      <dgm:prSet presAssocID="{6CA68A00-D5C1-3244-9CAB-3A84D6A39252}" presName="Name13" presStyleLbl="parChTrans1D2" presStyleIdx="4" presStyleCnt="6"/>
      <dgm:spPr/>
      <dgm:t>
        <a:bodyPr/>
        <a:lstStyle/>
        <a:p>
          <a:endParaRPr lang="ru-RU"/>
        </a:p>
      </dgm:t>
    </dgm:pt>
    <dgm:pt modelId="{8E1552EF-5339-574D-A6E6-CE61D22704B1}" type="pres">
      <dgm:prSet presAssocID="{57681BE9-12CA-4D4D-9D3E-58193D12B197}" presName="childText" presStyleLbl="bgAcc1" presStyleIdx="4" presStyleCnt="6" custScaleX="1560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22D624-C07F-CF42-9630-AD452071724A}" type="pres">
      <dgm:prSet presAssocID="{2B28BE06-139B-4C49-B5C9-15F6735B058F}" presName="Name13" presStyleLbl="parChTrans1D2" presStyleIdx="5" presStyleCnt="6"/>
      <dgm:spPr/>
      <dgm:t>
        <a:bodyPr/>
        <a:lstStyle/>
        <a:p>
          <a:endParaRPr lang="ru-RU"/>
        </a:p>
      </dgm:t>
    </dgm:pt>
    <dgm:pt modelId="{D4EC2250-4510-7942-B7FA-320DC1CB13F9}" type="pres">
      <dgm:prSet presAssocID="{1C30B001-7671-4C4F-8ED7-2B7BDB9FBD7A}" presName="childText" presStyleLbl="bgAcc1" presStyleIdx="5" presStyleCnt="6" custScaleX="1845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4D777F7-236B-4A40-BCEB-07DB954F539F}" type="presOf" srcId="{6CA68A00-D5C1-3244-9CAB-3A84D6A39252}" destId="{FA0FED8F-8CD2-6C44-BAA5-F97DCBD50101}" srcOrd="0" destOrd="0" presId="urn:microsoft.com/office/officeart/2005/8/layout/hierarchy3"/>
    <dgm:cxn modelId="{97D2E243-5382-F043-9290-C1B03EE63A22}" type="presOf" srcId="{53AD7841-87BE-6F43-B955-07E3C2F289F8}" destId="{FC7D51B5-6C52-5A40-AB38-41D315727D8F}" srcOrd="0" destOrd="0" presId="urn:microsoft.com/office/officeart/2005/8/layout/hierarchy3"/>
    <dgm:cxn modelId="{15F4FBC2-E7DD-B347-8844-8D59D499E2C4}" type="presOf" srcId="{2B28BE06-139B-4C49-B5C9-15F6735B058F}" destId="{BE22D624-C07F-CF42-9630-AD452071724A}" srcOrd="0" destOrd="0" presId="urn:microsoft.com/office/officeart/2005/8/layout/hierarchy3"/>
    <dgm:cxn modelId="{CDE769A4-238A-8346-B5B7-C7012C8FF77C}" srcId="{45C61AE9-B6D7-3040-A29C-81835DEC2675}" destId="{374CC549-851A-A348-93CA-7BD31F09076C}" srcOrd="1" destOrd="0" parTransId="{626D45F4-4909-6F4C-8AF4-05BF06DA581F}" sibTransId="{7AC836C7-7E68-D44D-BF4A-4E802CD52484}"/>
    <dgm:cxn modelId="{40C31960-4DE7-A147-9FD3-A8367774688E}" type="presOf" srcId="{4880655D-A0D8-5240-A8FE-A9E2761889B6}" destId="{38398ADE-D48D-174C-AB13-32DA1A24DCAF}" srcOrd="1" destOrd="0" presId="urn:microsoft.com/office/officeart/2005/8/layout/hierarchy3"/>
    <dgm:cxn modelId="{D8DD3565-912B-F842-8B80-D136305A76C0}" srcId="{45C61AE9-B6D7-3040-A29C-81835DEC2675}" destId="{555A7BEC-908B-2846-8E81-302AA8779B3F}" srcOrd="0" destOrd="0" parTransId="{325438DD-B050-8540-8BEA-99BEECCDE5C9}" sibTransId="{1DDD3E44-2D8D-DA4E-84E3-625ED19C8AC7}"/>
    <dgm:cxn modelId="{4B685D3F-0BF7-D04E-8304-89F9727032A8}" type="presOf" srcId="{B2EED8D8-0BC2-F847-935D-1B570CE97F31}" destId="{CCEEC348-D580-9745-B56F-2E42AAD3680D}" srcOrd="0" destOrd="0" presId="urn:microsoft.com/office/officeart/2005/8/layout/hierarchy3"/>
    <dgm:cxn modelId="{33B64C86-1320-DD44-96E9-23FA20113750}" type="presOf" srcId="{45C61AE9-B6D7-3040-A29C-81835DEC2675}" destId="{89405FF1-377D-4B4E-A467-88A501C9CC8A}" srcOrd="0" destOrd="0" presId="urn:microsoft.com/office/officeart/2005/8/layout/hierarchy3"/>
    <dgm:cxn modelId="{A4BF24E0-F000-5F4B-98A6-2E354F1BB595}" srcId="{45C61AE9-B6D7-3040-A29C-81835DEC2675}" destId="{4880655D-A0D8-5240-A8FE-A9E2761889B6}" srcOrd="2" destOrd="0" parTransId="{0B4BADD7-711A-044A-9982-2F4E0C4F1024}" sibTransId="{E44BB75B-BD97-D848-B32E-0174F0AB99B7}"/>
    <dgm:cxn modelId="{27FA5ADC-8157-E84F-BD6C-3AFB80172660}" srcId="{555A7BEC-908B-2846-8E81-302AA8779B3F}" destId="{F77443B7-47C0-DE4B-A6A3-5A46694967F9}" srcOrd="0" destOrd="0" parTransId="{363586A4-7BE8-3041-AA59-8877AFB01A48}" sibTransId="{67373BF0-8B91-9741-8978-A0B3F2E0C433}"/>
    <dgm:cxn modelId="{4FB1F37B-F006-E440-A24A-A0F020EB432F}" type="presOf" srcId="{F77443B7-47C0-DE4B-A6A3-5A46694967F9}" destId="{10F8CC92-C063-774F-8147-CA7A6F0992D5}" srcOrd="0" destOrd="0" presId="urn:microsoft.com/office/officeart/2005/8/layout/hierarchy3"/>
    <dgm:cxn modelId="{4E44E12F-52CB-1A4F-822A-ADEB2D04386C}" type="presOf" srcId="{57681BE9-12CA-4D4D-9D3E-58193D12B197}" destId="{8E1552EF-5339-574D-A6E6-CE61D22704B1}" srcOrd="0" destOrd="0" presId="urn:microsoft.com/office/officeart/2005/8/layout/hierarchy3"/>
    <dgm:cxn modelId="{E224AC71-5215-3A43-BEA1-271FFD928A4E}" srcId="{4880655D-A0D8-5240-A8FE-A9E2761889B6}" destId="{57681BE9-12CA-4D4D-9D3E-58193D12B197}" srcOrd="0" destOrd="0" parTransId="{6CA68A00-D5C1-3244-9CAB-3A84D6A39252}" sibTransId="{4B2994AC-9399-B242-B1C7-8591C3353D88}"/>
    <dgm:cxn modelId="{41C8E377-B25B-0347-BC91-889E1B14694F}" srcId="{374CC549-851A-A348-93CA-7BD31F09076C}" destId="{6FB4DD0B-DFEA-074E-91E3-C225B49B430F}" srcOrd="1" destOrd="0" parTransId="{5B952BEC-2582-6946-BFF8-E6A694B87525}" sibTransId="{BED3D051-FAD3-A14F-B4F6-91299BE607D2}"/>
    <dgm:cxn modelId="{6E73F5D1-1900-2143-A258-1F19244A352E}" type="presOf" srcId="{1C30B001-7671-4C4F-8ED7-2B7BDB9FBD7A}" destId="{D4EC2250-4510-7942-B7FA-320DC1CB13F9}" srcOrd="0" destOrd="0" presId="urn:microsoft.com/office/officeart/2005/8/layout/hierarchy3"/>
    <dgm:cxn modelId="{80750318-B15E-F64C-957B-4301B61565C4}" type="presOf" srcId="{363586A4-7BE8-3041-AA59-8877AFB01A48}" destId="{9771B1E7-9F2D-D940-8DD5-D61E900FFE6B}" srcOrd="0" destOrd="0" presId="urn:microsoft.com/office/officeart/2005/8/layout/hierarchy3"/>
    <dgm:cxn modelId="{1E05E677-3D9E-8D46-9F81-02DEEFFD6F80}" type="presOf" srcId="{555A7BEC-908B-2846-8E81-302AA8779B3F}" destId="{06E6095D-AE96-3048-8768-CF24B6DCA959}" srcOrd="1" destOrd="0" presId="urn:microsoft.com/office/officeart/2005/8/layout/hierarchy3"/>
    <dgm:cxn modelId="{9B365697-D8C7-9F43-ACDD-B7631D6A5856}" type="presOf" srcId="{5B952BEC-2582-6946-BFF8-E6A694B87525}" destId="{F0942B50-682E-A84B-865F-035C7F37D7FD}" srcOrd="0" destOrd="0" presId="urn:microsoft.com/office/officeart/2005/8/layout/hierarchy3"/>
    <dgm:cxn modelId="{C291C4F8-AA29-184A-87DF-3CEF06C8AEC0}" srcId="{555A7BEC-908B-2846-8E81-302AA8779B3F}" destId="{A87783CD-4F1C-5740-BE98-73EF5FCD233E}" srcOrd="1" destOrd="0" parTransId="{8F5DDC87-AECD-B240-A2A0-E1C7B48EB972}" sibTransId="{E39BD167-A386-5D45-B43B-332E05854B63}"/>
    <dgm:cxn modelId="{7857EBB8-41D4-6344-B3EA-19D348677C4B}" type="presOf" srcId="{A87783CD-4F1C-5740-BE98-73EF5FCD233E}" destId="{2BC73B04-2B4F-C047-B936-56888764ECFC}" srcOrd="0" destOrd="0" presId="urn:microsoft.com/office/officeart/2005/8/layout/hierarchy3"/>
    <dgm:cxn modelId="{B1771922-9F33-4544-9497-F772969FEABF}" type="presOf" srcId="{374CC549-851A-A348-93CA-7BD31F09076C}" destId="{016E81EA-BBEA-7142-B28E-021CF42FDA9B}" srcOrd="1" destOrd="0" presId="urn:microsoft.com/office/officeart/2005/8/layout/hierarchy3"/>
    <dgm:cxn modelId="{9EC4CF07-9503-A443-84B3-25CB504A0FAF}" srcId="{374CC549-851A-A348-93CA-7BD31F09076C}" destId="{B2EED8D8-0BC2-F847-935D-1B570CE97F31}" srcOrd="0" destOrd="0" parTransId="{53AD7841-87BE-6F43-B955-07E3C2F289F8}" sibTransId="{EA2E5345-2BD3-FE41-AD3C-3A0B10C09534}"/>
    <dgm:cxn modelId="{CC36FE9E-9AF6-E34A-895A-4FF3AE41D31F}" type="presOf" srcId="{4880655D-A0D8-5240-A8FE-A9E2761889B6}" destId="{E3C2D3D0-B197-8749-8AFD-044844AF3657}" srcOrd="0" destOrd="0" presId="urn:microsoft.com/office/officeart/2005/8/layout/hierarchy3"/>
    <dgm:cxn modelId="{5FCA6A7D-2ED1-9849-965D-B745D06C7FEB}" type="presOf" srcId="{8F5DDC87-AECD-B240-A2A0-E1C7B48EB972}" destId="{14B5337A-1310-4D41-8089-C4D4EBB88052}" srcOrd="0" destOrd="0" presId="urn:microsoft.com/office/officeart/2005/8/layout/hierarchy3"/>
    <dgm:cxn modelId="{CFB6ECF9-63EA-F249-8881-5B0F96866DB6}" type="presOf" srcId="{6FB4DD0B-DFEA-074E-91E3-C225B49B430F}" destId="{AA1385D0-87F4-4A4D-95D2-CF61EDCF1DA4}" srcOrd="0" destOrd="0" presId="urn:microsoft.com/office/officeart/2005/8/layout/hierarchy3"/>
    <dgm:cxn modelId="{C4DB0038-60A6-B241-88D2-072ABC26FE11}" type="presOf" srcId="{374CC549-851A-A348-93CA-7BD31F09076C}" destId="{CFA7A734-7F38-6D44-A888-321A9279464F}" srcOrd="0" destOrd="0" presId="urn:microsoft.com/office/officeart/2005/8/layout/hierarchy3"/>
    <dgm:cxn modelId="{0D08E902-7197-394D-BD19-5FA9857E418C}" type="presOf" srcId="{555A7BEC-908B-2846-8E81-302AA8779B3F}" destId="{076719F1-DC3A-2A43-B06B-82D00174BCD5}" srcOrd="0" destOrd="0" presId="urn:microsoft.com/office/officeart/2005/8/layout/hierarchy3"/>
    <dgm:cxn modelId="{4E024953-083F-014A-AD94-35ED7B92E763}" srcId="{4880655D-A0D8-5240-A8FE-A9E2761889B6}" destId="{1C30B001-7671-4C4F-8ED7-2B7BDB9FBD7A}" srcOrd="1" destOrd="0" parTransId="{2B28BE06-139B-4C49-B5C9-15F6735B058F}" sibTransId="{9E94BA2F-73BF-2040-B17B-B71DEC9B8D2E}"/>
    <dgm:cxn modelId="{4FBADF22-B761-4D45-904E-F2B03461E22B}" type="presParOf" srcId="{89405FF1-377D-4B4E-A467-88A501C9CC8A}" destId="{974C4EFE-95E0-CC47-A8AC-6211796CFBF1}" srcOrd="0" destOrd="0" presId="urn:microsoft.com/office/officeart/2005/8/layout/hierarchy3"/>
    <dgm:cxn modelId="{39645476-D1BE-404A-8C3F-68B79066FE46}" type="presParOf" srcId="{974C4EFE-95E0-CC47-A8AC-6211796CFBF1}" destId="{BB812A65-2144-C049-B5CC-E13E3AB7CB66}" srcOrd="0" destOrd="0" presId="urn:microsoft.com/office/officeart/2005/8/layout/hierarchy3"/>
    <dgm:cxn modelId="{A2DA1394-05BB-DC4B-B43C-4C75B5BAA27D}" type="presParOf" srcId="{BB812A65-2144-C049-B5CC-E13E3AB7CB66}" destId="{076719F1-DC3A-2A43-B06B-82D00174BCD5}" srcOrd="0" destOrd="0" presId="urn:microsoft.com/office/officeart/2005/8/layout/hierarchy3"/>
    <dgm:cxn modelId="{C7BDF968-BA1E-DF41-A352-1A6E7C4B18DB}" type="presParOf" srcId="{BB812A65-2144-C049-B5CC-E13E3AB7CB66}" destId="{06E6095D-AE96-3048-8768-CF24B6DCA959}" srcOrd="1" destOrd="0" presId="urn:microsoft.com/office/officeart/2005/8/layout/hierarchy3"/>
    <dgm:cxn modelId="{C58617A7-9012-9F47-8353-DDF244263EA9}" type="presParOf" srcId="{974C4EFE-95E0-CC47-A8AC-6211796CFBF1}" destId="{5E131751-8AF2-324F-B9DE-46298EAB96CD}" srcOrd="1" destOrd="0" presId="urn:microsoft.com/office/officeart/2005/8/layout/hierarchy3"/>
    <dgm:cxn modelId="{BFAA3C8D-449B-BE47-9D06-735187631004}" type="presParOf" srcId="{5E131751-8AF2-324F-B9DE-46298EAB96CD}" destId="{9771B1E7-9F2D-D940-8DD5-D61E900FFE6B}" srcOrd="0" destOrd="0" presId="urn:microsoft.com/office/officeart/2005/8/layout/hierarchy3"/>
    <dgm:cxn modelId="{7471FC28-3607-0148-B322-C0F6777B37DE}" type="presParOf" srcId="{5E131751-8AF2-324F-B9DE-46298EAB96CD}" destId="{10F8CC92-C063-774F-8147-CA7A6F0992D5}" srcOrd="1" destOrd="0" presId="urn:microsoft.com/office/officeart/2005/8/layout/hierarchy3"/>
    <dgm:cxn modelId="{9A04F1F0-56C9-D147-84C7-AA81A9F9C72A}" type="presParOf" srcId="{5E131751-8AF2-324F-B9DE-46298EAB96CD}" destId="{14B5337A-1310-4D41-8089-C4D4EBB88052}" srcOrd="2" destOrd="0" presId="urn:microsoft.com/office/officeart/2005/8/layout/hierarchy3"/>
    <dgm:cxn modelId="{BB2C8479-160A-1747-8B03-94F2295BC019}" type="presParOf" srcId="{5E131751-8AF2-324F-B9DE-46298EAB96CD}" destId="{2BC73B04-2B4F-C047-B936-56888764ECFC}" srcOrd="3" destOrd="0" presId="urn:microsoft.com/office/officeart/2005/8/layout/hierarchy3"/>
    <dgm:cxn modelId="{F9F35DB8-2F67-5D4C-B731-18A2880B497B}" type="presParOf" srcId="{89405FF1-377D-4B4E-A467-88A501C9CC8A}" destId="{4B767452-47C4-D64C-9C9B-274AA139FBCB}" srcOrd="1" destOrd="0" presId="urn:microsoft.com/office/officeart/2005/8/layout/hierarchy3"/>
    <dgm:cxn modelId="{E9BA147B-CC03-D147-952D-2BC3B58B20DF}" type="presParOf" srcId="{4B767452-47C4-D64C-9C9B-274AA139FBCB}" destId="{AF60E1E0-E32E-B148-9648-7F1B57FC7A39}" srcOrd="0" destOrd="0" presId="urn:microsoft.com/office/officeart/2005/8/layout/hierarchy3"/>
    <dgm:cxn modelId="{6BFCF98D-E2E9-0946-AD66-347F89DC6948}" type="presParOf" srcId="{AF60E1E0-E32E-B148-9648-7F1B57FC7A39}" destId="{CFA7A734-7F38-6D44-A888-321A9279464F}" srcOrd="0" destOrd="0" presId="urn:microsoft.com/office/officeart/2005/8/layout/hierarchy3"/>
    <dgm:cxn modelId="{94FAC81F-30F1-C044-A9A0-97EF10B3E928}" type="presParOf" srcId="{AF60E1E0-E32E-B148-9648-7F1B57FC7A39}" destId="{016E81EA-BBEA-7142-B28E-021CF42FDA9B}" srcOrd="1" destOrd="0" presId="urn:microsoft.com/office/officeart/2005/8/layout/hierarchy3"/>
    <dgm:cxn modelId="{B62C7AF5-9CA0-C844-90BB-3D0E0995A025}" type="presParOf" srcId="{4B767452-47C4-D64C-9C9B-274AA139FBCB}" destId="{E0418CE0-6A74-0B44-99A2-E811242CA9D4}" srcOrd="1" destOrd="0" presId="urn:microsoft.com/office/officeart/2005/8/layout/hierarchy3"/>
    <dgm:cxn modelId="{BBDDB441-9AF8-7345-9529-2EFB2C084770}" type="presParOf" srcId="{E0418CE0-6A74-0B44-99A2-E811242CA9D4}" destId="{FC7D51B5-6C52-5A40-AB38-41D315727D8F}" srcOrd="0" destOrd="0" presId="urn:microsoft.com/office/officeart/2005/8/layout/hierarchy3"/>
    <dgm:cxn modelId="{AB50ED73-BAA5-2D41-8160-75904FD71A51}" type="presParOf" srcId="{E0418CE0-6A74-0B44-99A2-E811242CA9D4}" destId="{CCEEC348-D580-9745-B56F-2E42AAD3680D}" srcOrd="1" destOrd="0" presId="urn:microsoft.com/office/officeart/2005/8/layout/hierarchy3"/>
    <dgm:cxn modelId="{587BE6BD-B852-7246-A11A-FEE15297B3E6}" type="presParOf" srcId="{E0418CE0-6A74-0B44-99A2-E811242CA9D4}" destId="{F0942B50-682E-A84B-865F-035C7F37D7FD}" srcOrd="2" destOrd="0" presId="urn:microsoft.com/office/officeart/2005/8/layout/hierarchy3"/>
    <dgm:cxn modelId="{67A8B0DE-2360-4D40-A7E2-58509A63F4D4}" type="presParOf" srcId="{E0418CE0-6A74-0B44-99A2-E811242CA9D4}" destId="{AA1385D0-87F4-4A4D-95D2-CF61EDCF1DA4}" srcOrd="3" destOrd="0" presId="urn:microsoft.com/office/officeart/2005/8/layout/hierarchy3"/>
    <dgm:cxn modelId="{A9814A6E-1842-BF44-A1EB-EAD1FB7F9502}" type="presParOf" srcId="{89405FF1-377D-4B4E-A467-88A501C9CC8A}" destId="{2AB2EBCF-3385-5D47-B98A-A7AF07076F55}" srcOrd="2" destOrd="0" presId="urn:microsoft.com/office/officeart/2005/8/layout/hierarchy3"/>
    <dgm:cxn modelId="{23EA19D6-32DE-EE4A-AC11-F67CBC9ABC4E}" type="presParOf" srcId="{2AB2EBCF-3385-5D47-B98A-A7AF07076F55}" destId="{D9FCE9FF-EF66-4340-9658-AD10AF964518}" srcOrd="0" destOrd="0" presId="urn:microsoft.com/office/officeart/2005/8/layout/hierarchy3"/>
    <dgm:cxn modelId="{BC0A0FAF-7E6C-404C-9BCD-698423630799}" type="presParOf" srcId="{D9FCE9FF-EF66-4340-9658-AD10AF964518}" destId="{E3C2D3D0-B197-8749-8AFD-044844AF3657}" srcOrd="0" destOrd="0" presId="urn:microsoft.com/office/officeart/2005/8/layout/hierarchy3"/>
    <dgm:cxn modelId="{115A696F-5029-4048-96A9-F6AA64EC626A}" type="presParOf" srcId="{D9FCE9FF-EF66-4340-9658-AD10AF964518}" destId="{38398ADE-D48D-174C-AB13-32DA1A24DCAF}" srcOrd="1" destOrd="0" presId="urn:microsoft.com/office/officeart/2005/8/layout/hierarchy3"/>
    <dgm:cxn modelId="{D9C95422-55F6-9C41-811B-2128FF81C55F}" type="presParOf" srcId="{2AB2EBCF-3385-5D47-B98A-A7AF07076F55}" destId="{C6B4344F-C062-DD4D-A004-EE2963296A01}" srcOrd="1" destOrd="0" presId="urn:microsoft.com/office/officeart/2005/8/layout/hierarchy3"/>
    <dgm:cxn modelId="{6C46C049-9895-8247-98F9-FC211F2AD9B4}" type="presParOf" srcId="{C6B4344F-C062-DD4D-A004-EE2963296A01}" destId="{FA0FED8F-8CD2-6C44-BAA5-F97DCBD50101}" srcOrd="0" destOrd="0" presId="urn:microsoft.com/office/officeart/2005/8/layout/hierarchy3"/>
    <dgm:cxn modelId="{947D9334-60A4-3944-8A7D-4C1FE9EB4896}" type="presParOf" srcId="{C6B4344F-C062-DD4D-A004-EE2963296A01}" destId="{8E1552EF-5339-574D-A6E6-CE61D22704B1}" srcOrd="1" destOrd="0" presId="urn:microsoft.com/office/officeart/2005/8/layout/hierarchy3"/>
    <dgm:cxn modelId="{DE5F16BF-4FC7-874B-B47C-3E5660BEE2A4}" type="presParOf" srcId="{C6B4344F-C062-DD4D-A004-EE2963296A01}" destId="{BE22D624-C07F-CF42-9630-AD452071724A}" srcOrd="2" destOrd="0" presId="urn:microsoft.com/office/officeart/2005/8/layout/hierarchy3"/>
    <dgm:cxn modelId="{5DEE6E14-65EC-564B-84E3-A4D871F2D8D5}" type="presParOf" srcId="{C6B4344F-C062-DD4D-A004-EE2963296A01}" destId="{D4EC2250-4510-7942-B7FA-320DC1CB13F9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931DD4-73D0-F745-86AC-C7F1C6DB6676}">
      <dsp:nvSpPr>
        <dsp:cNvPr id="0" name=""/>
        <dsp:cNvSpPr/>
      </dsp:nvSpPr>
      <dsp:spPr>
        <a:xfrm>
          <a:off x="0" y="87004"/>
          <a:ext cx="8640960" cy="9781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01932" dir="16920000" sx="104133" sy="104133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разработка теоретически обоснованных и практически значимых рекомендаций по оптимизации структуры капитала АО «Спецтранс», направленных на повышение финансовой устойчивости и рентабельности собственного капитала. </a:t>
          </a:r>
        </a:p>
      </dsp:txBody>
      <dsp:txXfrm>
        <a:off x="47748" y="134752"/>
        <a:ext cx="8545464" cy="88262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C11690-2BF4-0F45-A305-F7C1CA1954E3}">
      <dsp:nvSpPr>
        <dsp:cNvPr id="0" name=""/>
        <dsp:cNvSpPr/>
      </dsp:nvSpPr>
      <dsp:spPr>
        <a:xfrm rot="16200000">
          <a:off x="140669" y="-139593"/>
          <a:ext cx="2520280" cy="2799466"/>
        </a:xfrm>
        <a:prstGeom prst="flowChartManualOperation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0" tIns="0" rIns="8890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0" i="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Исследовать и систематизировать теоретические основы оптимизации капитала: понятие, структуру, источники формирования, факторы влияния, а также методы и модели оптимизации</a:t>
          </a:r>
          <a:endParaRPr lang="ru-RU" sz="14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5400000">
        <a:off x="1076" y="504056"/>
        <a:ext cx="2799466" cy="1512168"/>
      </dsp:txXfrm>
    </dsp:sp>
    <dsp:sp modelId="{4941DAAA-E8EF-504E-97A4-804DB7D81A7E}">
      <dsp:nvSpPr>
        <dsp:cNvPr id="0" name=""/>
        <dsp:cNvSpPr/>
      </dsp:nvSpPr>
      <dsp:spPr>
        <a:xfrm rot="16200000">
          <a:off x="3150096" y="-139593"/>
          <a:ext cx="2520280" cy="2799466"/>
        </a:xfrm>
        <a:prstGeom prst="flowChartManualOperation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0" tIns="0" rIns="8890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0" i="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Разработать комплекс практических рекомендаций по оптимизации структуры капитала, сгруппированных по трём направлениям, с экономическим обоснованием и поэтапным планом внедрения</a:t>
          </a:r>
          <a:endParaRPr lang="ru-RU" sz="14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5400000">
        <a:off x="3010503" y="504056"/>
        <a:ext cx="2799466" cy="1512168"/>
      </dsp:txXfrm>
    </dsp:sp>
    <dsp:sp modelId="{4D1FD201-35DE-9543-A8DA-DB9FE7A08B70}">
      <dsp:nvSpPr>
        <dsp:cNvPr id="0" name=""/>
        <dsp:cNvSpPr/>
      </dsp:nvSpPr>
      <dsp:spPr>
        <a:xfrm rot="16200000">
          <a:off x="6159522" y="-139593"/>
          <a:ext cx="2520280" cy="2799466"/>
        </a:xfrm>
        <a:prstGeom prst="flowChartManualOperation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0" tIns="0" rIns="8890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0" i="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Провести комплексный анализ структуры капитала и финансового состояния АО «Спецтранс» за 2023–2025 гг. с применением коэффициентного, факторного и дополнительных методов оценки</a:t>
          </a:r>
          <a:endParaRPr lang="ru-RU" sz="14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5400000">
        <a:off x="6019929" y="504056"/>
        <a:ext cx="2799466" cy="151216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417905-203F-0A42-B7BC-AFF7D83D7639}">
      <dsp:nvSpPr>
        <dsp:cNvPr id="0" name=""/>
        <dsp:cNvSpPr/>
      </dsp:nvSpPr>
      <dsp:spPr>
        <a:xfrm>
          <a:off x="2952321" y="0"/>
          <a:ext cx="5184575" cy="728741"/>
        </a:xfrm>
        <a:prstGeom prst="rightArrow">
          <a:avLst>
            <a:gd name="adj1" fmla="val 75000"/>
            <a:gd name="adj2" fmla="val 5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Финансово-хозяйственная деятельность АО «Спецтранс»</a:t>
          </a:r>
        </a:p>
      </dsp:txBody>
      <dsp:txXfrm>
        <a:off x="2952321" y="91093"/>
        <a:ext cx="4911297" cy="546555"/>
      </dsp:txXfrm>
    </dsp:sp>
    <dsp:sp modelId="{B19612B8-1C5F-6F4D-A9DB-F11ACD03EDE9}">
      <dsp:nvSpPr>
        <dsp:cNvPr id="0" name=""/>
        <dsp:cNvSpPr/>
      </dsp:nvSpPr>
      <dsp:spPr>
        <a:xfrm>
          <a:off x="490512" y="579"/>
          <a:ext cx="2475358" cy="728741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Объект исследования</a:t>
          </a:r>
        </a:p>
      </dsp:txBody>
      <dsp:txXfrm>
        <a:off x="526086" y="36153"/>
        <a:ext cx="2404210" cy="657593"/>
      </dsp:txXfrm>
    </dsp:sp>
    <dsp:sp modelId="{CC933FA2-F664-594F-8DB1-02FA93582AB1}">
      <dsp:nvSpPr>
        <dsp:cNvPr id="0" name=""/>
        <dsp:cNvSpPr/>
      </dsp:nvSpPr>
      <dsp:spPr>
        <a:xfrm>
          <a:off x="2880316" y="802195"/>
          <a:ext cx="5326196" cy="1042049"/>
        </a:xfrm>
        <a:prstGeom prst="rightArrow">
          <a:avLst>
            <a:gd name="adj1" fmla="val 75000"/>
            <a:gd name="adj2" fmla="val 5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Структура капитала АО «Спецтранс», включая состав и соотношение собственных и заёмных источников финансирования, методы оценки эффективности использования капитала и направления её оптимизации</a:t>
          </a:r>
        </a:p>
      </dsp:txBody>
      <dsp:txXfrm>
        <a:off x="2880316" y="932451"/>
        <a:ext cx="4935428" cy="781537"/>
      </dsp:txXfrm>
    </dsp:sp>
    <dsp:sp modelId="{40AEECFA-C723-C447-B9A6-7BABBAA658CF}">
      <dsp:nvSpPr>
        <dsp:cNvPr id="0" name=""/>
        <dsp:cNvSpPr/>
      </dsp:nvSpPr>
      <dsp:spPr>
        <a:xfrm>
          <a:off x="434446" y="958849"/>
          <a:ext cx="2445869" cy="728741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Предмет исследования</a:t>
          </a:r>
        </a:p>
      </dsp:txBody>
      <dsp:txXfrm>
        <a:off x="470020" y="994423"/>
        <a:ext cx="2374721" cy="65759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944142-9C78-1348-BA21-ABCFEBAF657E}">
      <dsp:nvSpPr>
        <dsp:cNvPr id="0" name=""/>
        <dsp:cNvSpPr/>
      </dsp:nvSpPr>
      <dsp:spPr>
        <a:xfrm flipH="1">
          <a:off x="1440162" y="0"/>
          <a:ext cx="2275716" cy="74666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7625" tIns="31750" rIns="47625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b="0" i="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Собственный капитал:</a:t>
          </a:r>
          <a:endParaRPr lang="ru-RU" sz="2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462031" y="21869"/>
        <a:ext cx="2231978" cy="702923"/>
      </dsp:txXfrm>
    </dsp:sp>
    <dsp:sp modelId="{8F465990-6C42-9548-AC51-7109C9286F8A}">
      <dsp:nvSpPr>
        <dsp:cNvPr id="0" name=""/>
        <dsp:cNvSpPr/>
      </dsp:nvSpPr>
      <dsp:spPr>
        <a:xfrm>
          <a:off x="1611585" y="746661"/>
          <a:ext cx="91440" cy="1091906"/>
        </a:xfrm>
        <a:custGeom>
          <a:avLst/>
          <a:gdLst/>
          <a:ahLst/>
          <a:cxnLst/>
          <a:rect l="0" t="0" r="0" b="0"/>
          <a:pathLst>
            <a:path>
              <a:moveTo>
                <a:pt x="56149" y="0"/>
              </a:moveTo>
              <a:lnTo>
                <a:pt x="45720" y="1091906"/>
              </a:lnTo>
            </a:path>
          </a:pathLst>
        </a:custGeom>
        <a:noFill/>
        <a:ln w="15875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8776E5-6AE5-B24E-994C-2EE91E8F706C}">
      <dsp:nvSpPr>
        <dsp:cNvPr id="0" name=""/>
        <dsp:cNvSpPr/>
      </dsp:nvSpPr>
      <dsp:spPr>
        <a:xfrm flipH="1">
          <a:off x="1657305" y="1339425"/>
          <a:ext cx="2177347" cy="998283"/>
        </a:xfrm>
        <a:prstGeom prst="roundRect">
          <a:avLst>
            <a:gd name="adj" fmla="val 10000"/>
          </a:avLst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0" i="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уставный, дополнительный, резервный, нераспределённая прибыль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686544" y="1368664"/>
        <a:ext cx="2118869" cy="939805"/>
      </dsp:txXfrm>
    </dsp:sp>
    <dsp:sp modelId="{BF0A08A9-9898-0747-972E-863B9FEB7008}">
      <dsp:nvSpPr>
        <dsp:cNvPr id="0" name=""/>
        <dsp:cNvSpPr/>
      </dsp:nvSpPr>
      <dsp:spPr>
        <a:xfrm>
          <a:off x="4660314" y="1546"/>
          <a:ext cx="2405358" cy="84591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7625" tIns="31750" rIns="47625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b="0" i="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Заёмный капитал:</a:t>
          </a:r>
          <a:endParaRPr lang="ru-RU" sz="2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685090" y="26322"/>
        <a:ext cx="2355806" cy="796362"/>
      </dsp:txXfrm>
    </dsp:sp>
    <dsp:sp modelId="{90BB2E22-A798-E84A-8F98-CC2E82B589B4}">
      <dsp:nvSpPr>
        <dsp:cNvPr id="0" name=""/>
        <dsp:cNvSpPr/>
      </dsp:nvSpPr>
      <dsp:spPr>
        <a:xfrm>
          <a:off x="4900850" y="847461"/>
          <a:ext cx="240535" cy="10671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67124"/>
              </a:lnTo>
              <a:lnTo>
                <a:pt x="240535" y="1067124"/>
              </a:lnTo>
            </a:path>
          </a:pathLst>
        </a:custGeom>
        <a:noFill/>
        <a:ln w="15875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D0EB1D6-FCCF-5E44-9547-C7A64E7BDEB0}">
      <dsp:nvSpPr>
        <dsp:cNvPr id="0" name=""/>
        <dsp:cNvSpPr/>
      </dsp:nvSpPr>
      <dsp:spPr>
        <a:xfrm>
          <a:off x="5141386" y="1438679"/>
          <a:ext cx="2153395" cy="951813"/>
        </a:xfrm>
        <a:prstGeom prst="roundRect">
          <a:avLst>
            <a:gd name="adj" fmla="val 10000"/>
          </a:avLst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0" i="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кредиты, займы, кредиторская задолженность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169264" y="1466557"/>
        <a:ext cx="2097639" cy="89605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E8BA07-61DC-E143-A372-5C772E35FAF3}">
      <dsp:nvSpPr>
        <dsp:cNvPr id="0" name=""/>
        <dsp:cNvSpPr/>
      </dsp:nvSpPr>
      <dsp:spPr>
        <a:xfrm>
          <a:off x="817" y="0"/>
          <a:ext cx="2125431" cy="439465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tint val="40000"/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dk2">
                <a:tint val="40000"/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dk2">
                <a:tint val="40000"/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GB" sz="2100" kern="1200" dirty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EBIT–EPS </a:t>
          </a:r>
          <a:r>
            <a:rPr lang="ru-RU" sz="2100" kern="1200" dirty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анализ</a:t>
          </a:r>
        </a:p>
        <a:p>
          <a:pPr marL="0"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100" kern="1200" dirty="0"/>
        </a:p>
      </dsp:txBody>
      <dsp:txXfrm>
        <a:off x="817" y="0"/>
        <a:ext cx="2125431" cy="1318397"/>
      </dsp:txXfrm>
    </dsp:sp>
    <dsp:sp modelId="{40303E0D-4EB0-1745-8C53-A4E0F7369BD7}">
      <dsp:nvSpPr>
        <dsp:cNvPr id="0" name=""/>
        <dsp:cNvSpPr/>
      </dsp:nvSpPr>
      <dsp:spPr>
        <a:xfrm>
          <a:off x="213360" y="1319684"/>
          <a:ext cx="1700345" cy="132504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kern="1200" dirty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Критический </a:t>
          </a:r>
          <a:r>
            <a:rPr lang="en-GB" sz="1400" kern="1200" dirty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EBIT = </a:t>
          </a:r>
          <a:r>
            <a:rPr lang="en-GB" sz="1400" b="1" kern="1200" dirty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99 </a:t>
          </a:r>
          <a:r>
            <a:rPr lang="ru-RU" sz="1400" b="1" kern="1200" dirty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млн руб.</a:t>
          </a:r>
        </a:p>
        <a:p>
          <a:pPr marL="0"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400" kern="1200" dirty="0"/>
        </a:p>
      </dsp:txBody>
      <dsp:txXfrm>
        <a:off x="252169" y="1358493"/>
        <a:ext cx="1622727" cy="1247431"/>
      </dsp:txXfrm>
    </dsp:sp>
    <dsp:sp modelId="{E6F9C8C4-49D0-044F-8469-1A0CCBB8DD95}">
      <dsp:nvSpPr>
        <dsp:cNvPr id="0" name=""/>
        <dsp:cNvSpPr/>
      </dsp:nvSpPr>
      <dsp:spPr>
        <a:xfrm>
          <a:off x="213360" y="2848588"/>
          <a:ext cx="1700345" cy="132504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kern="1200" dirty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Фактический </a:t>
          </a:r>
          <a:r>
            <a:rPr lang="en-GB" sz="1400" kern="1200" dirty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EBIT = </a:t>
          </a:r>
          <a:r>
            <a:rPr lang="en-GB" sz="1400" b="1" kern="1200" dirty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2–15 </a:t>
          </a:r>
          <a:r>
            <a:rPr lang="ru-RU" sz="1400" b="1" kern="1200" dirty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млн руб.</a:t>
          </a:r>
          <a:r>
            <a:rPr lang="ru-RU" sz="1400" kern="1200" dirty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→ заёмный капитал невыгоден</a:t>
          </a:r>
        </a:p>
        <a:p>
          <a:pPr marL="0"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400" kern="1200" dirty="0"/>
        </a:p>
      </dsp:txBody>
      <dsp:txXfrm>
        <a:off x="252169" y="2887397"/>
        <a:ext cx="1622727" cy="1247431"/>
      </dsp:txXfrm>
    </dsp:sp>
    <dsp:sp modelId="{839407EA-B207-BD4B-8FE6-9ADC159405C5}">
      <dsp:nvSpPr>
        <dsp:cNvPr id="0" name=""/>
        <dsp:cNvSpPr/>
      </dsp:nvSpPr>
      <dsp:spPr>
        <a:xfrm>
          <a:off x="2285656" y="0"/>
          <a:ext cx="2125431" cy="439465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tint val="40000"/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dk2">
                <a:tint val="40000"/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dk2">
                <a:tint val="40000"/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100" kern="1200" dirty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Теория иерархии финансирования</a:t>
          </a:r>
        </a:p>
        <a:p>
          <a:pPr marL="0"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100" kern="1200" dirty="0"/>
        </a:p>
      </dsp:txBody>
      <dsp:txXfrm>
        <a:off x="2285656" y="0"/>
        <a:ext cx="2125431" cy="1318397"/>
      </dsp:txXfrm>
    </dsp:sp>
    <dsp:sp modelId="{906DA39B-5F59-724D-879A-DA68AC033E1E}">
      <dsp:nvSpPr>
        <dsp:cNvPr id="0" name=""/>
        <dsp:cNvSpPr/>
      </dsp:nvSpPr>
      <dsp:spPr>
        <a:xfrm>
          <a:off x="2498199" y="1319684"/>
          <a:ext cx="1700345" cy="132504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Доля нераспределённой прибыли – </a:t>
          </a:r>
          <a:r>
            <a:rPr lang="ru-RU" sz="1400" b="1" kern="1200" dirty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1,2%</a:t>
          </a:r>
          <a:r>
            <a:rPr lang="ru-RU" sz="1400" kern="1200" dirty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537008" y="1358493"/>
        <a:ext cx="1622727" cy="1247431"/>
      </dsp:txXfrm>
    </dsp:sp>
    <dsp:sp modelId="{29142E6D-3015-2945-81EE-B0D1E2F3D0F2}">
      <dsp:nvSpPr>
        <dsp:cNvPr id="0" name=""/>
        <dsp:cNvSpPr/>
      </dsp:nvSpPr>
      <dsp:spPr>
        <a:xfrm>
          <a:off x="2498199" y="2848588"/>
          <a:ext cx="1700345" cy="132504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kern="1200" dirty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доля долга – </a:t>
          </a:r>
          <a:r>
            <a:rPr lang="ru-RU" sz="1400" b="1" kern="1200" dirty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92%</a:t>
          </a:r>
          <a:r>
            <a:rPr lang="ru-RU" sz="1400" kern="1200" dirty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 → не соответствует теории</a:t>
          </a:r>
        </a:p>
        <a:p>
          <a:pPr marL="0"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400" kern="1200" dirty="0"/>
        </a:p>
      </dsp:txBody>
      <dsp:txXfrm>
        <a:off x="2537008" y="2887397"/>
        <a:ext cx="1622727" cy="1247431"/>
      </dsp:txXfrm>
    </dsp:sp>
    <dsp:sp modelId="{817E91C9-5860-3044-9E8A-1954349CB357}">
      <dsp:nvSpPr>
        <dsp:cNvPr id="0" name=""/>
        <dsp:cNvSpPr/>
      </dsp:nvSpPr>
      <dsp:spPr>
        <a:xfrm>
          <a:off x="4570495" y="0"/>
          <a:ext cx="2125431" cy="439465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tint val="40000"/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dk2">
                <a:tint val="40000"/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dk2">
                <a:tint val="40000"/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100" kern="1200" dirty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Компромиссная модель</a:t>
          </a:r>
        </a:p>
        <a:p>
          <a:pPr marL="0"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100" kern="1200" dirty="0"/>
        </a:p>
      </dsp:txBody>
      <dsp:txXfrm>
        <a:off x="4570495" y="0"/>
        <a:ext cx="2125431" cy="1318397"/>
      </dsp:txXfrm>
    </dsp:sp>
    <dsp:sp modelId="{275D5EDF-32C0-4F4F-91B4-9B8B7114DC42}">
      <dsp:nvSpPr>
        <dsp:cNvPr id="0" name=""/>
        <dsp:cNvSpPr/>
      </dsp:nvSpPr>
      <dsp:spPr>
        <a:xfrm>
          <a:off x="4783038" y="1319684"/>
          <a:ext cx="1700345" cy="132504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kern="1200" dirty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Налоговый щит = </a:t>
          </a:r>
          <a:r>
            <a:rPr lang="ru-RU" sz="1400" b="1" kern="1200" dirty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1,36 млн руб</a:t>
          </a:r>
          <a:r>
            <a:rPr lang="ru-RU" sz="1400" b="1" kern="1200" dirty="0">
              <a:effectLst/>
            </a:rPr>
            <a:t>.</a:t>
          </a:r>
        </a:p>
        <a:p>
          <a:pPr marL="0"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400" kern="1200" dirty="0"/>
        </a:p>
      </dsp:txBody>
      <dsp:txXfrm>
        <a:off x="4821847" y="1358493"/>
        <a:ext cx="1622727" cy="1247431"/>
      </dsp:txXfrm>
    </dsp:sp>
    <dsp:sp modelId="{BDE81E20-F421-3B48-85AD-1B5A7ADA1E8B}">
      <dsp:nvSpPr>
        <dsp:cNvPr id="0" name=""/>
        <dsp:cNvSpPr/>
      </dsp:nvSpPr>
      <dsp:spPr>
        <a:xfrm>
          <a:off x="4783038" y="2848588"/>
          <a:ext cx="1700345" cy="132504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kern="1200" dirty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Издержки = </a:t>
          </a:r>
          <a:r>
            <a:rPr lang="ru-RU" sz="1400" b="1" kern="1200" dirty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1 526,8 млн руб.</a:t>
          </a:r>
          <a:r>
            <a:rPr lang="ru-RU" sz="1400" kern="1200" dirty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 → издержки превышают выгоды</a:t>
          </a:r>
        </a:p>
        <a:p>
          <a:pPr marL="0"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400" kern="1200" dirty="0"/>
        </a:p>
      </dsp:txBody>
      <dsp:txXfrm>
        <a:off x="4821847" y="2887397"/>
        <a:ext cx="1622727" cy="124743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6719F1-DC3A-2A43-B06B-82D00174BCD5}">
      <dsp:nvSpPr>
        <dsp:cNvPr id="0" name=""/>
        <dsp:cNvSpPr/>
      </dsp:nvSpPr>
      <dsp:spPr>
        <a:xfrm>
          <a:off x="3462" y="58546"/>
          <a:ext cx="1586035" cy="79301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shade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shade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shade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Этап 1</a:t>
          </a:r>
        </a:p>
      </dsp:txBody>
      <dsp:txXfrm>
        <a:off x="26689" y="81773"/>
        <a:ext cx="1539581" cy="746563"/>
      </dsp:txXfrm>
    </dsp:sp>
    <dsp:sp modelId="{9771B1E7-9F2D-D940-8DD5-D61E900FFE6B}">
      <dsp:nvSpPr>
        <dsp:cNvPr id="0" name=""/>
        <dsp:cNvSpPr/>
      </dsp:nvSpPr>
      <dsp:spPr>
        <a:xfrm>
          <a:off x="162065" y="851564"/>
          <a:ext cx="158603" cy="594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94763"/>
              </a:lnTo>
              <a:lnTo>
                <a:pt x="158603" y="594763"/>
              </a:lnTo>
            </a:path>
          </a:pathLst>
        </a:custGeom>
        <a:noFill/>
        <a:ln w="254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F8CC92-C063-774F-8147-CA7A6F0992D5}">
      <dsp:nvSpPr>
        <dsp:cNvPr id="0" name=""/>
        <dsp:cNvSpPr/>
      </dsp:nvSpPr>
      <dsp:spPr>
        <a:xfrm>
          <a:off x="320669" y="1049818"/>
          <a:ext cx="1595513" cy="7930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shade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2026 (антикризисный)</a:t>
          </a:r>
          <a:b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</a:b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3896" y="1073045"/>
        <a:ext cx="1549059" cy="746563"/>
      </dsp:txXfrm>
    </dsp:sp>
    <dsp:sp modelId="{14B5337A-1310-4D41-8089-C4D4EBB88052}">
      <dsp:nvSpPr>
        <dsp:cNvPr id="0" name=""/>
        <dsp:cNvSpPr/>
      </dsp:nvSpPr>
      <dsp:spPr>
        <a:xfrm>
          <a:off x="162065" y="851564"/>
          <a:ext cx="158603" cy="15860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86035"/>
              </a:lnTo>
              <a:lnTo>
                <a:pt x="158603" y="1586035"/>
              </a:lnTo>
            </a:path>
          </a:pathLst>
        </a:custGeom>
        <a:noFill/>
        <a:ln w="254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BC73B04-2B4F-C047-B936-56888764ECFC}">
      <dsp:nvSpPr>
        <dsp:cNvPr id="0" name=""/>
        <dsp:cNvSpPr/>
      </dsp:nvSpPr>
      <dsp:spPr>
        <a:xfrm>
          <a:off x="320669" y="2041090"/>
          <a:ext cx="2632501" cy="7930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shade val="50000"/>
              <a:hueOff val="0"/>
              <a:satOff val="-10540"/>
              <a:lumOff val="15913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0" i="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Восстановление </a:t>
          </a:r>
          <a:r>
            <a:rPr lang="en-GB" sz="1400" b="0" i="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EBIT ≥ 50 </a:t>
          </a:r>
          <a:r>
            <a:rPr lang="ru-RU" sz="1400" b="0" i="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млн руб., отказ от новых кредитов, погашение дорогих кредитов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3896" y="2064317"/>
        <a:ext cx="2586047" cy="746563"/>
      </dsp:txXfrm>
    </dsp:sp>
    <dsp:sp modelId="{CFA7A734-7F38-6D44-A888-321A9279464F}">
      <dsp:nvSpPr>
        <dsp:cNvPr id="0" name=""/>
        <dsp:cNvSpPr/>
      </dsp:nvSpPr>
      <dsp:spPr>
        <a:xfrm>
          <a:off x="3032472" y="58546"/>
          <a:ext cx="1586035" cy="79301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shade val="50000"/>
                <a:hueOff val="0"/>
                <a:satOff val="-21688"/>
                <a:lumOff val="35185"/>
                <a:alphaOff val="0"/>
                <a:shade val="51000"/>
                <a:satMod val="130000"/>
              </a:schemeClr>
            </a:gs>
            <a:gs pos="80000">
              <a:schemeClr val="accent2">
                <a:shade val="50000"/>
                <a:hueOff val="0"/>
                <a:satOff val="-21688"/>
                <a:lumOff val="35185"/>
                <a:alphaOff val="0"/>
                <a:shade val="93000"/>
                <a:satMod val="130000"/>
              </a:schemeClr>
            </a:gs>
            <a:gs pos="100000">
              <a:schemeClr val="accent2">
                <a:shade val="50000"/>
                <a:hueOff val="0"/>
                <a:satOff val="-21688"/>
                <a:lumOff val="3518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>
              <a:latin typeface="Times New Roman" panose="02020603050405020304" pitchFamily="18" charset="0"/>
              <a:cs typeface="Times New Roman" panose="02020603050405020304" pitchFamily="18" charset="0"/>
            </a:rPr>
            <a:t>Этап 2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055699" y="81773"/>
        <a:ext cx="1539581" cy="746563"/>
      </dsp:txXfrm>
    </dsp:sp>
    <dsp:sp modelId="{FC7D51B5-6C52-5A40-AB38-41D315727D8F}">
      <dsp:nvSpPr>
        <dsp:cNvPr id="0" name=""/>
        <dsp:cNvSpPr/>
      </dsp:nvSpPr>
      <dsp:spPr>
        <a:xfrm>
          <a:off x="3191076" y="851564"/>
          <a:ext cx="158603" cy="594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94763"/>
              </a:lnTo>
              <a:lnTo>
                <a:pt x="158603" y="594763"/>
              </a:lnTo>
            </a:path>
          </a:pathLst>
        </a:custGeom>
        <a:noFill/>
        <a:ln w="254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EEC348-D580-9745-B56F-2E42AAD3680D}">
      <dsp:nvSpPr>
        <dsp:cNvPr id="0" name=""/>
        <dsp:cNvSpPr/>
      </dsp:nvSpPr>
      <dsp:spPr>
        <a:xfrm>
          <a:off x="3349679" y="1049818"/>
          <a:ext cx="1971213" cy="7930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shade val="50000"/>
              <a:hueOff val="0"/>
              <a:satOff val="-21080"/>
              <a:lumOff val="31826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0" i="0" u="none" strike="noStrike" kern="120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2027 (стабилизационный)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372906" y="1073045"/>
        <a:ext cx="1924759" cy="746563"/>
      </dsp:txXfrm>
    </dsp:sp>
    <dsp:sp modelId="{F0942B50-682E-A84B-865F-035C7F37D7FD}">
      <dsp:nvSpPr>
        <dsp:cNvPr id="0" name=""/>
        <dsp:cNvSpPr/>
      </dsp:nvSpPr>
      <dsp:spPr>
        <a:xfrm>
          <a:off x="3191076" y="851564"/>
          <a:ext cx="158603" cy="15860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86035"/>
              </a:lnTo>
              <a:lnTo>
                <a:pt x="158603" y="1586035"/>
              </a:lnTo>
            </a:path>
          </a:pathLst>
        </a:custGeom>
        <a:noFill/>
        <a:ln w="254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A1385D0-87F4-4A4D-95D2-CF61EDCF1DA4}">
      <dsp:nvSpPr>
        <dsp:cNvPr id="0" name=""/>
        <dsp:cNvSpPr/>
      </dsp:nvSpPr>
      <dsp:spPr>
        <a:xfrm>
          <a:off x="3349679" y="2041090"/>
          <a:ext cx="2356391" cy="7930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shade val="50000"/>
              <a:hueOff val="0"/>
              <a:satOff val="-31620"/>
              <a:lumOff val="47739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0" i="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Доля субсидий 10–15%, снижение КЗ до 120 млн руб., рефинансирование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372906" y="2064317"/>
        <a:ext cx="2309937" cy="746563"/>
      </dsp:txXfrm>
    </dsp:sp>
    <dsp:sp modelId="{E3C2D3D0-B197-8749-8AFD-044844AF3657}">
      <dsp:nvSpPr>
        <dsp:cNvPr id="0" name=""/>
        <dsp:cNvSpPr/>
      </dsp:nvSpPr>
      <dsp:spPr>
        <a:xfrm>
          <a:off x="5785373" y="58546"/>
          <a:ext cx="1586035" cy="79301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shade val="50000"/>
                <a:hueOff val="0"/>
                <a:satOff val="-21688"/>
                <a:lumOff val="35185"/>
                <a:alphaOff val="0"/>
                <a:shade val="51000"/>
                <a:satMod val="130000"/>
              </a:schemeClr>
            </a:gs>
            <a:gs pos="80000">
              <a:schemeClr val="accent2">
                <a:shade val="50000"/>
                <a:hueOff val="0"/>
                <a:satOff val="-21688"/>
                <a:lumOff val="35185"/>
                <a:alphaOff val="0"/>
                <a:shade val="93000"/>
                <a:satMod val="130000"/>
              </a:schemeClr>
            </a:gs>
            <a:gs pos="100000">
              <a:schemeClr val="accent2">
                <a:shade val="50000"/>
                <a:hueOff val="0"/>
                <a:satOff val="-21688"/>
                <a:lumOff val="3518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>
              <a:latin typeface="Times New Roman" panose="02020603050405020304" pitchFamily="18" charset="0"/>
              <a:cs typeface="Times New Roman" panose="02020603050405020304" pitchFamily="18" charset="0"/>
            </a:rPr>
            <a:t>Этап 3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808600" y="81773"/>
        <a:ext cx="1539581" cy="746563"/>
      </dsp:txXfrm>
    </dsp:sp>
    <dsp:sp modelId="{FA0FED8F-8CD2-6C44-BAA5-F97DCBD50101}">
      <dsp:nvSpPr>
        <dsp:cNvPr id="0" name=""/>
        <dsp:cNvSpPr/>
      </dsp:nvSpPr>
      <dsp:spPr>
        <a:xfrm>
          <a:off x="5943977" y="851564"/>
          <a:ext cx="158603" cy="594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94763"/>
              </a:lnTo>
              <a:lnTo>
                <a:pt x="158603" y="594763"/>
              </a:lnTo>
            </a:path>
          </a:pathLst>
        </a:custGeom>
        <a:noFill/>
        <a:ln w="254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E1552EF-5339-574D-A6E6-CE61D22704B1}">
      <dsp:nvSpPr>
        <dsp:cNvPr id="0" name=""/>
        <dsp:cNvSpPr/>
      </dsp:nvSpPr>
      <dsp:spPr>
        <a:xfrm>
          <a:off x="6102580" y="1049818"/>
          <a:ext cx="1979461" cy="7930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shade val="50000"/>
              <a:hueOff val="0"/>
              <a:satOff val="-21080"/>
              <a:lumOff val="31826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0" i="0" u="none" strike="noStrike" kern="1200" dirty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2028 (оптимизационный)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125807" y="1073045"/>
        <a:ext cx="1933007" cy="746563"/>
      </dsp:txXfrm>
    </dsp:sp>
    <dsp:sp modelId="{BE22D624-C07F-CF42-9630-AD452071724A}">
      <dsp:nvSpPr>
        <dsp:cNvPr id="0" name=""/>
        <dsp:cNvSpPr/>
      </dsp:nvSpPr>
      <dsp:spPr>
        <a:xfrm>
          <a:off x="5943977" y="851564"/>
          <a:ext cx="158603" cy="15860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86035"/>
              </a:lnTo>
              <a:lnTo>
                <a:pt x="158603" y="1586035"/>
              </a:lnTo>
            </a:path>
          </a:pathLst>
        </a:custGeom>
        <a:noFill/>
        <a:ln w="254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EC2250-4510-7942-B7FA-320DC1CB13F9}">
      <dsp:nvSpPr>
        <dsp:cNvPr id="0" name=""/>
        <dsp:cNvSpPr/>
      </dsp:nvSpPr>
      <dsp:spPr>
        <a:xfrm>
          <a:off x="6102580" y="2041090"/>
          <a:ext cx="2341813" cy="7930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shade val="50000"/>
              <a:hueOff val="0"/>
              <a:satOff val="-10540"/>
              <a:lumOff val="15913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0" i="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Целевая структура капитала, положительный ЭФР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125807" y="2064317"/>
        <a:ext cx="2295359" cy="7465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4D675C-DF70-4B0D-918A-706BD6B8A2B6}" type="datetimeFigureOut">
              <a:rPr lang="ru-RU" smtClean="0"/>
              <a:pPr/>
              <a:t>05.10.2010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D89CDB-1C1C-4EBF-8538-95F760C659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07567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D89CDB-1C1C-4EBF-8538-95F760C659A0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D89CDB-1C1C-4EBF-8538-95F760C659A0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D89CDB-1C1C-4EBF-8538-95F760C659A0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D89CDB-1C1C-4EBF-8538-95F760C659A0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D89CDB-1C1C-4EBF-8538-95F760C659A0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EB700C-CAA3-C04A-A405-D19E16143AB7}" type="datetime1">
              <a:rPr lang="ru-RU" smtClean="0">
                <a:solidFill>
                  <a:srgbClr val="000000"/>
                </a:solidFill>
              </a:rPr>
              <a:pPr>
                <a:defRPr/>
              </a:pPr>
              <a:t>05.10.2010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CB7249-2E4D-4FE8-8A13-DF613F738CB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67699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0B1F00-6A3B-E346-AAEE-6FBC9FF723A0}" type="datetime1">
              <a:rPr lang="ru-RU" smtClean="0">
                <a:solidFill>
                  <a:srgbClr val="000000"/>
                </a:solidFill>
              </a:rPr>
              <a:pPr>
                <a:defRPr/>
              </a:pPr>
              <a:t>05.10.2010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B8E2A9-4EC7-40E0-A13A-64239131DC8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57172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148316-FCAB-764E-8C61-1C68001F4853}" type="datetime1">
              <a:rPr lang="ru-RU" smtClean="0">
                <a:solidFill>
                  <a:srgbClr val="000000"/>
                </a:solidFill>
              </a:rPr>
              <a:pPr>
                <a:defRPr/>
              </a:pPr>
              <a:t>05.10.2010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AE4FEA-FD04-42BE-B9B7-3B0A29BAC7B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08066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2A0166-C63E-2C48-86A3-972B1DEEB4DE}" type="datetime1">
              <a:rPr lang="ru-RU" smtClean="0">
                <a:solidFill>
                  <a:srgbClr val="000000"/>
                </a:solidFill>
              </a:rPr>
              <a:pPr>
                <a:defRPr/>
              </a:pPr>
              <a:t>05.10.2010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105F3E-AFCD-4226-B397-731BCF5A5CD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9904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E4BCEE-FAB3-534E-8ADE-3D5CA0447175}" type="datetime1">
              <a:rPr lang="ru-RU" smtClean="0">
                <a:solidFill>
                  <a:srgbClr val="000000"/>
                </a:solidFill>
              </a:rPr>
              <a:pPr>
                <a:defRPr/>
              </a:pPr>
              <a:t>05.10.2010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9109DB-AFF6-45C1-89AE-2F7C5A48164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79373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82E20-3E2A-594D-BD6C-BDBB6D20CCE9}" type="datetime1">
              <a:rPr lang="ru-RU" smtClean="0">
                <a:solidFill>
                  <a:srgbClr val="000000"/>
                </a:solidFill>
              </a:rPr>
              <a:pPr>
                <a:defRPr/>
              </a:pPr>
              <a:t>05.10.2010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996B37-8E97-4A49-A677-F469404C775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33082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235841-5A80-3349-956C-2B29469DB42A}" type="datetime1">
              <a:rPr lang="ru-RU" smtClean="0">
                <a:solidFill>
                  <a:srgbClr val="000000"/>
                </a:solidFill>
              </a:rPr>
              <a:pPr>
                <a:defRPr/>
              </a:pPr>
              <a:t>05.10.2010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51B162-F518-49AF-9853-E5B05770066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26936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33C65F-9AEC-8748-B685-8D8ADD7D70A7}" type="datetime1">
              <a:rPr lang="ru-RU" smtClean="0">
                <a:solidFill>
                  <a:srgbClr val="000000"/>
                </a:solidFill>
              </a:rPr>
              <a:pPr>
                <a:defRPr/>
              </a:pPr>
              <a:t>05.10.2010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34E2EF-85CA-4BCE-9910-DD740FE9E7C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0591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B2BE5F-D35A-F34B-AC3D-F74A75A6B6B1}" type="datetime1">
              <a:rPr lang="ru-RU" smtClean="0">
                <a:solidFill>
                  <a:srgbClr val="000000"/>
                </a:solidFill>
              </a:rPr>
              <a:pPr>
                <a:defRPr/>
              </a:pPr>
              <a:t>05.10.2010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C4EF1A-ED32-4CFA-BD48-3AB673F9D0E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80705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94CE39-8204-034C-AB1C-CCA4BBB81987}" type="datetime1">
              <a:rPr lang="ru-RU" smtClean="0">
                <a:solidFill>
                  <a:srgbClr val="000000"/>
                </a:solidFill>
              </a:rPr>
              <a:pPr>
                <a:defRPr/>
              </a:pPr>
              <a:t>05.10.2010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3CABD5-349B-49D3-9DF3-02093B85C7B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85554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0DC948-1BC9-194A-967B-2057B799B87B}" type="datetime1">
              <a:rPr lang="ru-RU" smtClean="0">
                <a:solidFill>
                  <a:srgbClr val="000000"/>
                </a:solidFill>
              </a:rPr>
              <a:pPr>
                <a:defRPr/>
              </a:pPr>
              <a:t>05.10.2010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68FA03-2D97-4450-9788-D5E65F993A5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03363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B4B351-3ED7-AC47-A48A-C99C044F46CD}" type="datetime1">
              <a:rPr lang="ru-RU" smtClean="0">
                <a:solidFill>
                  <a:srgbClr val="000000"/>
                </a:solidFill>
              </a:rPr>
              <a:pPr>
                <a:defRPr/>
              </a:pPr>
              <a:t>05.10.2010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C7E9C9-5791-474C-BDD3-72B60931650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688737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647A1B-926A-EF44-8B44-81ACB01DFC4F}" type="datetime1">
              <a:rPr lang="ru-RU" smtClean="0">
                <a:solidFill>
                  <a:srgbClr val="000000"/>
                </a:solidFill>
              </a:rPr>
              <a:pPr>
                <a:defRPr/>
              </a:pPr>
              <a:t>05.10.2010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1F9D35-14BA-4DE9-A8BA-631A26D4200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70236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41CB33-DEA8-D942-812B-BEC2E3FA6407}" type="datetime1">
              <a:rPr lang="ru-RU" smtClean="0">
                <a:solidFill>
                  <a:srgbClr val="000000"/>
                </a:solidFill>
              </a:rPr>
              <a:pPr>
                <a:defRPr/>
              </a:pPr>
              <a:t>05.10.2010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9D5F78-8212-4433-969D-4FA5A8AABB3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9652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B6BECD-4054-B544-ABD8-7BFAF6425132}" type="datetime1">
              <a:rPr lang="ru-RU" smtClean="0">
                <a:solidFill>
                  <a:srgbClr val="000000"/>
                </a:solidFill>
              </a:rPr>
              <a:pPr>
                <a:defRPr/>
              </a:pPr>
              <a:t>05.10.2010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5DF3D2-7C9F-4080-B936-0CBD6D0F4DC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38487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7E2B2-921E-0543-80A0-10A9C6B81BF7}" type="datetime1">
              <a:rPr lang="ru-RU" smtClean="0"/>
              <a:pPr/>
              <a:t>05.10.2010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B4153-D296-49E5-BACC-DD5F5E7218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7007628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/>
            <a:fld id="{CED74DFD-876B-CA42-8C82-CDCBB87BB3C5}" type="datetime1">
              <a:rPr lang="ru-RU" smtClean="0">
                <a:solidFill>
                  <a:prstClr val="white">
                    <a:tint val="75000"/>
                  </a:prstClr>
                </a:solidFill>
              </a:rPr>
              <a:pPr defTabSz="457200"/>
              <a:t>05.10.2010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/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30848E12-0DE9-4137-9C9F-5F629F9C6B0A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 defTabSz="457200"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946071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666B5-2A27-8D4A-BFC2-334965E66F5F}" type="datetime1">
              <a:rPr lang="ru-RU" smtClean="0"/>
              <a:pPr/>
              <a:t>05.10.2010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B4153-D296-49E5-BACC-DD5F5E7218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5029385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/>
            <a:fld id="{C2010AA9-F07E-ED4A-81E8-484828BCD6F8}" type="datetime1">
              <a:rPr lang="ru-RU" smtClean="0">
                <a:solidFill>
                  <a:prstClr val="white">
                    <a:tint val="75000"/>
                  </a:prstClr>
                </a:solidFill>
              </a:rPr>
              <a:pPr defTabSz="457200"/>
              <a:t>05.10.2010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/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30848E12-0DE9-4137-9C9F-5F629F9C6B0A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 defTabSz="457200"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7152957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/>
            <a:fld id="{043F95D4-096B-124B-B0AB-FB70592E3BC4}" type="datetime1">
              <a:rPr lang="ru-RU" smtClean="0">
                <a:solidFill>
                  <a:prstClr val="white">
                    <a:tint val="75000"/>
                  </a:prstClr>
                </a:solidFill>
              </a:rPr>
              <a:pPr defTabSz="457200"/>
              <a:t>05.10.2010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/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30848E12-0DE9-4137-9C9F-5F629F9C6B0A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 defTabSz="457200"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83617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128BF-DDCA-AD45-8A2C-B186642769E0}" type="datetime1">
              <a:rPr lang="ru-RU" smtClean="0"/>
              <a:pPr/>
              <a:t>05.10.2010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B4153-D296-49E5-BACC-DD5F5E7218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0776980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0191D-8B8E-BB48-A499-683B17E24191}" type="datetime1">
              <a:rPr lang="ru-RU" smtClean="0"/>
              <a:pPr/>
              <a:t>05.10.2010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B4153-D296-49E5-BACC-DD5F5E7218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57831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D35336-B746-E14A-93CB-E6263B2C95E0}" type="datetime1">
              <a:rPr lang="ru-RU" smtClean="0">
                <a:solidFill>
                  <a:srgbClr val="000000"/>
                </a:solidFill>
              </a:rPr>
              <a:pPr>
                <a:defRPr/>
              </a:pPr>
              <a:t>05.10.2010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4CC5D2-D2BE-44D6-89DE-E2AF77EA037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8185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/>
            <a:fld id="{A0434CB5-DAAA-754D-8DA7-004ACC02B567}" type="datetime1">
              <a:rPr lang="ru-RU" smtClean="0">
                <a:solidFill>
                  <a:prstClr val="white">
                    <a:tint val="75000"/>
                  </a:prstClr>
                </a:solidFill>
              </a:rPr>
              <a:pPr defTabSz="457200"/>
              <a:t>05.10.2010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/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30848E12-0DE9-4137-9C9F-5F629F9C6B0A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 defTabSz="457200"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186498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3F850-5D99-9B4D-A6B1-69F909612C38}" type="datetime1">
              <a:rPr lang="ru-RU" smtClean="0"/>
              <a:pPr/>
              <a:t>05.10.2010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B4153-D296-49E5-BACC-DD5F5E7218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6228441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/>
            <a:fld id="{65171C52-80B6-F14C-9424-65E074125811}" type="datetime1">
              <a:rPr lang="ru-RU" smtClean="0">
                <a:solidFill>
                  <a:prstClr val="white">
                    <a:tint val="75000"/>
                  </a:prstClr>
                </a:solidFill>
              </a:rPr>
              <a:pPr defTabSz="457200"/>
              <a:t>05.10.2010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/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30848E12-0DE9-4137-9C9F-5F629F9C6B0A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 defTabSz="457200"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044417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/>
            <a:fld id="{55D4449A-D3AF-884D-8B3C-75E723F6589A}" type="datetime1">
              <a:rPr lang="ru-RU" smtClean="0">
                <a:solidFill>
                  <a:prstClr val="white">
                    <a:tint val="75000"/>
                  </a:prstClr>
                </a:solidFill>
              </a:rPr>
              <a:pPr defTabSz="457200"/>
              <a:t>05.10.2010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/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30848E12-0DE9-4137-9C9F-5F629F9C6B0A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 defTabSz="457200"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969917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/>
            <a:fld id="{F84C5877-CDE3-4B40-B665-CCA3A9E1FA0F}" type="datetime1">
              <a:rPr lang="ru-RU" smtClean="0">
                <a:solidFill>
                  <a:prstClr val="white">
                    <a:tint val="75000"/>
                  </a:prstClr>
                </a:solidFill>
              </a:rPr>
              <a:pPr defTabSz="457200"/>
              <a:t>05.10.2010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/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30848E12-0DE9-4137-9C9F-5F629F9C6B0A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 defTabSz="457200"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37626" y="887859"/>
            <a:ext cx="5468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0130" y="3120015"/>
            <a:ext cx="553641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63439733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/>
            <a:fld id="{1E9A4746-7B10-C64E-A950-3725869B2DFA}" type="datetime1">
              <a:rPr lang="ru-RU" smtClean="0">
                <a:solidFill>
                  <a:prstClr val="white">
                    <a:tint val="75000"/>
                  </a:prstClr>
                </a:solidFill>
              </a:rPr>
              <a:pPr defTabSz="457200"/>
              <a:t>05.10.2010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/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30848E12-0DE9-4137-9C9F-5F629F9C6B0A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 defTabSz="457200"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862103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/>
            <a:fld id="{58229485-CCF9-B141-894A-E4AF998A1788}" type="datetime1">
              <a:rPr lang="ru-RU" smtClean="0">
                <a:solidFill>
                  <a:prstClr val="white">
                    <a:tint val="75000"/>
                  </a:prstClr>
                </a:solidFill>
              </a:rPr>
              <a:pPr defTabSz="457200"/>
              <a:t>05.10.2010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/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30848E12-0DE9-4137-9C9F-5F629F9C6B0A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 defTabSz="457200"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130423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/>
            <a:fld id="{4755EC2C-03C2-0749-BF5A-E38C7B06D429}" type="datetime1">
              <a:rPr lang="ru-RU" smtClean="0">
                <a:solidFill>
                  <a:prstClr val="white">
                    <a:tint val="75000"/>
                  </a:prstClr>
                </a:solidFill>
              </a:rPr>
              <a:pPr defTabSz="457200"/>
              <a:t>05.10.2010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/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30848E12-0DE9-4137-9C9F-5F629F9C6B0A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 defTabSz="457200"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30318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/>
            <a:fld id="{096A63A6-A7F2-E149-BBA2-F79F5073802B}" type="datetime1">
              <a:rPr lang="ru-RU" smtClean="0">
                <a:solidFill>
                  <a:prstClr val="white">
                    <a:tint val="75000"/>
                  </a:prstClr>
                </a:solidFill>
              </a:rPr>
              <a:pPr defTabSz="457200"/>
              <a:t>05.10.2010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/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30848E12-0DE9-4137-9C9F-5F629F9C6B0A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 defTabSz="457200"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124793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/>
            <a:fld id="{61915475-9526-9E4E-BFBD-C2E2FABAEC8E}" type="datetime1">
              <a:rPr lang="ru-RU" smtClean="0">
                <a:solidFill>
                  <a:prstClr val="white">
                    <a:tint val="75000"/>
                  </a:prstClr>
                </a:solidFill>
              </a:rPr>
              <a:pPr defTabSz="457200"/>
              <a:t>05.10.2010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/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30848E12-0DE9-4137-9C9F-5F629F9C6B0A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 defTabSz="457200"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37374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26F51C-1096-6943-B8DF-69A99377F7F1}" type="datetime1">
              <a:rPr lang="ru-RU" smtClean="0">
                <a:solidFill>
                  <a:srgbClr val="000000"/>
                </a:solidFill>
              </a:rPr>
              <a:pPr>
                <a:defRPr/>
              </a:pPr>
              <a:t>05.10.2010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F4F2C2-0557-4A31-9C35-5B03303D55B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8921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D95F73-90DF-F441-95FA-C1B796E5C8C6}" type="datetime1">
              <a:rPr lang="ru-RU" smtClean="0">
                <a:solidFill>
                  <a:srgbClr val="000000"/>
                </a:solidFill>
              </a:rPr>
              <a:pPr>
                <a:defRPr/>
              </a:pPr>
              <a:t>05.10.2010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18E511-3554-464E-8BBE-B2F70A0AB52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99713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4C187A-1232-FF47-8988-64CB3C49362C}" type="datetime1">
              <a:rPr lang="ru-RU" smtClean="0">
                <a:solidFill>
                  <a:srgbClr val="000000"/>
                </a:solidFill>
              </a:rPr>
              <a:pPr>
                <a:defRPr/>
              </a:pPr>
              <a:t>05.10.2010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0787EA-B4F1-4306-86BE-3425859BEFE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0287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517B1D-655B-C144-9BF6-485E5CEE0E8D}" type="datetime1">
              <a:rPr lang="ru-RU" smtClean="0">
                <a:solidFill>
                  <a:srgbClr val="000000"/>
                </a:solidFill>
              </a:rPr>
              <a:pPr>
                <a:defRPr/>
              </a:pPr>
              <a:t>05.10.2010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CC2137-9408-424F-ABBC-D82097001D3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6283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1AEEF3-D43D-9A41-B50A-D392A237B87C}" type="datetime1">
              <a:rPr lang="ru-RU" smtClean="0">
                <a:solidFill>
                  <a:srgbClr val="000000"/>
                </a:solidFill>
              </a:rPr>
              <a:pPr>
                <a:defRPr/>
              </a:pPr>
              <a:t>05.10.2010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34234D-44E9-4112-A11E-AC7F1A5F95E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60648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61C027-8CCC-BC4B-B199-52EB4CB374F1}" type="datetime1">
              <a:rPr lang="ru-RU" smtClean="0">
                <a:solidFill>
                  <a:srgbClr val="000000"/>
                </a:solidFill>
              </a:rPr>
              <a:pPr>
                <a:defRPr/>
              </a:pPr>
              <a:t>05.10.2010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B8428F-1EF2-44E7-B918-0BED0BF152E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5028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tint val="90000"/>
                <a:lumMod val="110000"/>
              </a:schemeClr>
            </a:gs>
            <a:gs pos="94000">
              <a:schemeClr val="bg1">
                <a:shade val="64000"/>
                <a:lumMod val="65671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6271C34-5A7A-0442-A489-3DA04A005586}" type="datetime1">
              <a:rPr lang="ru-RU" sz="1400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05.10.2010</a:t>
            </a:fld>
            <a:endParaRPr lang="ru-RU" sz="140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40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AF103AC-1FEC-4C55-AD96-620101327EE0}" type="slidenum">
              <a:rPr lang="ru-RU" sz="140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sz="1400">
              <a:solidFill>
                <a:srgbClr val="00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6853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3" r:id="rId1"/>
    <p:sldLayoutId id="2147483824" r:id="rId2"/>
    <p:sldLayoutId id="2147483825" r:id="rId3"/>
    <p:sldLayoutId id="2147483826" r:id="rId4"/>
    <p:sldLayoutId id="2147483827" r:id="rId5"/>
    <p:sldLayoutId id="2147483828" r:id="rId6"/>
    <p:sldLayoutId id="2147483829" r:id="rId7"/>
    <p:sldLayoutId id="2147483830" r:id="rId8"/>
    <p:sldLayoutId id="2147483831" r:id="rId9"/>
    <p:sldLayoutId id="2147483832" r:id="rId10"/>
    <p:sldLayoutId id="2147483833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tint val="90000"/>
                <a:lumMod val="110000"/>
              </a:schemeClr>
            </a:gs>
            <a:gs pos="94000">
              <a:schemeClr val="bg1">
                <a:shade val="64000"/>
                <a:lumMod val="65671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972F53-C073-A143-B8BB-9BF30943E8FB}" type="datetime1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05.10.2010</a:t>
            </a:fld>
            <a:endParaRPr lang="ru-RU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09A9200-D6E5-44E6-8C1E-F36098B7B1B1}" type="slidenum">
              <a:rPr lang="ru-RU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618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1" r:id="rId1"/>
    <p:sldLayoutId id="2147483872" r:id="rId2"/>
    <p:sldLayoutId id="2147483873" r:id="rId3"/>
    <p:sldLayoutId id="2147483874" r:id="rId4"/>
    <p:sldLayoutId id="2147483875" r:id="rId5"/>
    <p:sldLayoutId id="2147483876" r:id="rId6"/>
    <p:sldLayoutId id="2147483877" r:id="rId7"/>
    <p:sldLayoutId id="2147483878" r:id="rId8"/>
    <p:sldLayoutId id="2147483879" r:id="rId9"/>
    <p:sldLayoutId id="2147483880" r:id="rId10"/>
    <p:sldLayoutId id="2147483881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tint val="90000"/>
                <a:lumMod val="110000"/>
              </a:schemeClr>
            </a:gs>
            <a:gs pos="94000">
              <a:schemeClr val="bg1">
                <a:shade val="64000"/>
                <a:lumMod val="65671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4"/>
            <a:ext cx="7773339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pPr defTabSz="457200"/>
            <a:fld id="{20410EA7-094A-5640-9E44-BB1A0E9E13FA}" type="datetime1">
              <a:rPr lang="ru-RU" smtClean="0">
                <a:solidFill>
                  <a:prstClr val="white">
                    <a:tint val="75000"/>
                  </a:prstClr>
                </a:solidFill>
              </a:rPr>
              <a:pPr defTabSz="457200"/>
              <a:t>05.10.2010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5883276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pPr defTabSz="457200"/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pPr defTabSz="457200"/>
            <a:fld id="{30848E12-0DE9-4137-9C9F-5F629F9C6B0A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 defTabSz="457200"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54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98" r:id="rId1"/>
    <p:sldLayoutId id="2147484199" r:id="rId2"/>
    <p:sldLayoutId id="2147484200" r:id="rId3"/>
    <p:sldLayoutId id="2147484201" r:id="rId4"/>
    <p:sldLayoutId id="2147484202" r:id="rId5"/>
    <p:sldLayoutId id="2147484203" r:id="rId6"/>
    <p:sldLayoutId id="2147484204" r:id="rId7"/>
    <p:sldLayoutId id="2147484205" r:id="rId8"/>
    <p:sldLayoutId id="2147484206" r:id="rId9"/>
    <p:sldLayoutId id="2147484207" r:id="rId10"/>
    <p:sldLayoutId id="2147484208" r:id="rId11"/>
    <p:sldLayoutId id="2147484209" r:id="rId12"/>
    <p:sldLayoutId id="2147484210" r:id="rId13"/>
    <p:sldLayoutId id="2147484211" r:id="rId14"/>
    <p:sldLayoutId id="2147484212" r:id="rId15"/>
    <p:sldLayoutId id="2147484213" r:id="rId16"/>
    <p:sldLayoutId id="2147484214" r:id="rId17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QuickStyle" Target="../diagrams/quickStyle3.xml"/><Relationship Id="rId3" Type="http://schemas.openxmlformats.org/officeDocument/2006/relationships/diagramData" Target="../diagrams/data1.xml"/><Relationship Id="rId7" Type="http://schemas.openxmlformats.org/officeDocument/2006/relationships/diagramData" Target="../diagrams/data2.xml"/><Relationship Id="rId12" Type="http://schemas.openxmlformats.org/officeDocument/2006/relationships/diagramLayout" Target="../diagrams/layout3.xml"/><Relationship Id="rId17" Type="http://schemas.microsoft.com/office/2007/relationships/diagramDrawing" Target="../diagrams/drawing3.xml"/><Relationship Id="rId2" Type="http://schemas.openxmlformats.org/officeDocument/2006/relationships/notesSlide" Target="../notesSlides/notesSlide2.xml"/><Relationship Id="rId16" Type="http://schemas.microsoft.com/office/2007/relationships/diagramDrawing" Target="../diagrams/drawing2.xml"/><Relationship Id="rId1" Type="http://schemas.openxmlformats.org/officeDocument/2006/relationships/slideLayout" Target="../slideLayouts/slideLayout25.xml"/><Relationship Id="rId6" Type="http://schemas.openxmlformats.org/officeDocument/2006/relationships/diagramColors" Target="../diagrams/colors1.xml"/><Relationship Id="rId11" Type="http://schemas.openxmlformats.org/officeDocument/2006/relationships/diagramData" Target="../diagrams/data3.xml"/><Relationship Id="rId5" Type="http://schemas.openxmlformats.org/officeDocument/2006/relationships/diagramQuickStyle" Target="../diagrams/quickStyle1.xml"/><Relationship Id="rId15" Type="http://schemas.microsoft.com/office/2007/relationships/diagramDrawing" Target="../diagrams/drawing1.xml"/><Relationship Id="rId10" Type="http://schemas.openxmlformats.org/officeDocument/2006/relationships/diagramColors" Target="../diagrams/colors2.xml"/><Relationship Id="rId4" Type="http://schemas.openxmlformats.org/officeDocument/2006/relationships/diagramLayout" Target="../diagrams/layout1.xml"/><Relationship Id="rId9" Type="http://schemas.openxmlformats.org/officeDocument/2006/relationships/diagramQuickStyle" Target="../diagrams/quickStyle2.xml"/><Relationship Id="rId14" Type="http://schemas.openxmlformats.org/officeDocument/2006/relationships/diagramColors" Target="../diagrams/colors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6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00494" y="2084132"/>
            <a:ext cx="8496944" cy="720080"/>
          </a:xfrm>
        </p:spPr>
        <p:txBody>
          <a:bodyPr>
            <a:normAutofit/>
          </a:bodyPr>
          <a:lstStyle/>
          <a:p>
            <a:pPr algn="ctr"/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9532" y="2566329"/>
            <a:ext cx="8496944" cy="1725342"/>
          </a:xfrm>
        </p:spPr>
        <p:txBody>
          <a:bodyPr>
            <a:noAutofit/>
          </a:bodyPr>
          <a:lstStyle/>
          <a:p>
            <a:pPr algn="ctr"/>
            <a:r>
              <a:rPr lang="ru-RU" sz="3600" b="1" i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Оптимизация структуры капитала предприятия</a:t>
            </a:r>
          </a:p>
        </p:txBody>
      </p:sp>
      <p:sp>
        <p:nvSpPr>
          <p:cNvPr id="5" name="Rectangle 4"/>
          <p:cNvSpPr txBox="1">
            <a:spLocks noChangeArrowheads="1"/>
          </p:cNvSpPr>
          <p:nvPr/>
        </p:nvSpPr>
        <p:spPr>
          <a:xfrm>
            <a:off x="539552" y="5013176"/>
            <a:ext cx="8424936" cy="1587026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>
              <a:buClr>
                <a:schemeClr val="tx2"/>
              </a:buClr>
              <a:buSzPct val="95000"/>
              <a:defRPr/>
            </a:pPr>
            <a:r>
              <a:rPr lang="ru-RU" sz="2000" b="1" dirty="0"/>
              <a:t> </a:t>
            </a:r>
          </a:p>
          <a:p>
            <a:pPr>
              <a:buClr>
                <a:schemeClr val="tx2"/>
              </a:buClr>
              <a:buSzPct val="95000"/>
              <a:buFont typeface="Wingdings" pitchFamily="2" charset="2"/>
              <a:buNone/>
              <a:defRPr/>
            </a:pPr>
            <a:endParaRPr lang="ru-RU" sz="2000" dirty="0"/>
          </a:p>
          <a:p>
            <a:pPr>
              <a:buClr>
                <a:schemeClr val="tx2"/>
              </a:buClr>
              <a:buSzPct val="95000"/>
              <a:buFont typeface="Wingdings" pitchFamily="2" charset="2"/>
              <a:buNone/>
              <a:defRPr/>
            </a:pPr>
            <a:endParaRPr lang="ru-RU" sz="2000" dirty="0"/>
          </a:p>
          <a:p>
            <a:pPr>
              <a:buClr>
                <a:schemeClr val="tx2"/>
              </a:buClr>
              <a:buSzPct val="95000"/>
              <a:buFont typeface="Wingdings" pitchFamily="2" charset="2"/>
              <a:buNone/>
              <a:defRPr/>
            </a:pPr>
            <a:endParaRPr lang="ru-RU" sz="2000" dirty="0"/>
          </a:p>
          <a:p>
            <a:pPr>
              <a:buClr>
                <a:schemeClr val="tx2"/>
              </a:buClr>
              <a:buSzPct val="95000"/>
              <a:buFont typeface="Wingdings" pitchFamily="2" charset="2"/>
              <a:buNone/>
              <a:defRPr/>
            </a:pP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116632"/>
            <a:ext cx="741682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«Дальневосточный филиал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Федерального государственного бюджетного образовательного учреждения      высшего образования   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«Всероссийская академия внешней торговли 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Министерства экономического развития Российской Федерации»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12462" y="4581128"/>
            <a:ext cx="87849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Научный </a:t>
            </a:r>
            <a:r>
              <a:rPr lang="ru-RU" b="1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                                                                    </a:t>
            </a:r>
            <a:r>
              <a:rPr lang="ru-RU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Д-р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экон.наук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доцент                                                                      Группы БЭ-2022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кафедры «Экономика и управление»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Кулакова Людмила Ивановна                                            Федулова Мария Александровна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9790159D-A27D-984A-D6F2-D093551FD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91327" y="231548"/>
            <a:ext cx="573161" cy="365125"/>
          </a:xfrm>
        </p:spPr>
        <p:txBody>
          <a:bodyPr/>
          <a:lstStyle/>
          <a:p>
            <a:r>
              <a:rPr lang="ru-RU" sz="1400" dirty="0"/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228600" y="188640"/>
            <a:ext cx="8686800" cy="1571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ПОЭТАПНЫЙ ПЛАН 2026–2028 ГГ. И ОЖИДАЕМАЯ ЭФФЕКТИВНОСТЬ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xmlns="" id="{BF64638C-C416-340E-1038-4A052CFCBFC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1545690105"/>
              </p:ext>
            </p:extLst>
          </p:nvPr>
        </p:nvGraphicFramePr>
        <p:xfrm>
          <a:off x="348072" y="2204863"/>
          <a:ext cx="8447856" cy="28926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3975631C-746A-B5F4-27D0-885BD95A1C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16621"/>
            <a:ext cx="2133600" cy="476250"/>
          </a:xfrm>
        </p:spPr>
        <p:txBody>
          <a:bodyPr/>
          <a:lstStyle/>
          <a:p>
            <a:pPr>
              <a:defRPr/>
            </a:pPr>
            <a:fld id="{70105F3E-AFCD-4226-B397-731BCF5A5CD3}" type="slidenum">
              <a:rPr lang="ru-RU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10</a:t>
            </a:fld>
            <a:endParaRPr 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2506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2A58610-BAB8-BA4E-5037-3E0FF709AE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i="0" u="none" strike="noStrike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Ожидаемая эффективность оптимизации структуры капитала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xmlns="" id="{CD537D1B-DD9B-8CCA-A313-BFC551F97B5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162969111"/>
              </p:ext>
            </p:extLst>
          </p:nvPr>
        </p:nvGraphicFramePr>
        <p:xfrm>
          <a:off x="457200" y="1461172"/>
          <a:ext cx="8229601" cy="512219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758745">
                  <a:extLst>
                    <a:ext uri="{9D8B030D-6E8A-4147-A177-3AD203B41FA5}">
                      <a16:colId xmlns:a16="http://schemas.microsoft.com/office/drawing/2014/main" xmlns="" val="56660543"/>
                    </a:ext>
                  </a:extLst>
                </a:gridCol>
                <a:gridCol w="2156952">
                  <a:extLst>
                    <a:ext uri="{9D8B030D-6E8A-4147-A177-3AD203B41FA5}">
                      <a16:colId xmlns:a16="http://schemas.microsoft.com/office/drawing/2014/main" xmlns="" val="4174358673"/>
                    </a:ext>
                  </a:extLst>
                </a:gridCol>
                <a:gridCol w="2156952">
                  <a:extLst>
                    <a:ext uri="{9D8B030D-6E8A-4147-A177-3AD203B41FA5}">
                      <a16:colId xmlns:a16="http://schemas.microsoft.com/office/drawing/2014/main" xmlns="" val="1836905301"/>
                    </a:ext>
                  </a:extLst>
                </a:gridCol>
                <a:gridCol w="2156952">
                  <a:extLst>
                    <a:ext uri="{9D8B030D-6E8A-4147-A177-3AD203B41FA5}">
                      <a16:colId xmlns:a16="http://schemas.microsoft.com/office/drawing/2014/main" xmlns="" val="927108562"/>
                    </a:ext>
                  </a:extLst>
                </a:gridCol>
              </a:tblGrid>
              <a:tr h="335460">
                <a:tc>
                  <a:txBody>
                    <a:bodyPr/>
                    <a:lstStyle/>
                    <a:p>
                      <a:pPr algn="l"/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Показатель</a:t>
                      </a:r>
                    </a:p>
                  </a:txBody>
                  <a:tcPr marL="65992" marR="109987" marT="68742" marB="687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Текущее (2025)</a:t>
                      </a:r>
                    </a:p>
                  </a:txBody>
                  <a:tcPr marL="109987" marR="109987" marT="68742" marB="687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Целевое (2028)</a:t>
                      </a:r>
                    </a:p>
                  </a:txBody>
                  <a:tcPr marL="109987" marR="109987" marT="68742" marB="687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Изменение</a:t>
                      </a:r>
                    </a:p>
                  </a:txBody>
                  <a:tcPr marL="109987" marR="109987" marT="68742" marB="687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14103350"/>
                  </a:ext>
                </a:extLst>
              </a:tr>
              <a:tr h="731413">
                <a:tc>
                  <a:txBody>
                    <a:bodyPr/>
                    <a:lstStyle/>
                    <a:p>
                      <a:r>
                        <a:rPr lang="en-GB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ROE (</a:t>
                      </a: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рентабельность СК)</a:t>
                      </a:r>
                    </a:p>
                  </a:txBody>
                  <a:tcPr marL="65992" marR="109987" marT="68742" marB="687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–12,8%</a:t>
                      </a:r>
                    </a:p>
                  </a:txBody>
                  <a:tcPr marL="109987" marR="109987" marT="68742" marB="687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8–10%</a:t>
                      </a:r>
                    </a:p>
                  </a:txBody>
                  <a:tcPr marL="109987" marR="109987" marT="68742" marB="687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+20,8–22,8 п.п.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9987" marR="65992" marT="68742" marB="687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51752249"/>
                  </a:ext>
                </a:extLst>
              </a:tr>
              <a:tr h="731413">
                <a:tc>
                  <a:txBody>
                    <a:bodyPr/>
                    <a:lstStyle/>
                    <a:p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ЭФР (эффект финансового рычага)</a:t>
                      </a:r>
                    </a:p>
                  </a:txBody>
                  <a:tcPr marL="65992" marR="109987" marT="68742" marB="687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–10,81%</a:t>
                      </a:r>
                    </a:p>
                  </a:txBody>
                  <a:tcPr marL="109987" marR="109987" marT="68742" marB="687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+2–3%</a:t>
                      </a:r>
                    </a:p>
                  </a:txBody>
                  <a:tcPr marL="109987" marR="109987" marT="68742" marB="687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+12,81–13,81 п.п.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9987" marR="65992" marT="68742" marB="687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96168928"/>
                  </a:ext>
                </a:extLst>
              </a:tr>
              <a:tr h="731413">
                <a:tc>
                  <a:txBody>
                    <a:bodyPr/>
                    <a:lstStyle/>
                    <a:p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Коэффициент покрытия процентов</a:t>
                      </a:r>
                    </a:p>
                  </a:txBody>
                  <a:tcPr marL="65992" marR="109987" marT="68742" marB="687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–8,56</a:t>
                      </a:r>
                    </a:p>
                  </a:txBody>
                  <a:tcPr marL="109987" marR="109987" marT="68742" marB="687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≥ 2,0</a:t>
                      </a:r>
                    </a:p>
                  </a:txBody>
                  <a:tcPr marL="109987" marR="109987" marT="68742" marB="687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+10,56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9987" marR="65992" marT="68742" marB="687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32820867"/>
                  </a:ext>
                </a:extLst>
              </a:tr>
              <a:tr h="731413">
                <a:tc>
                  <a:txBody>
                    <a:bodyPr/>
                    <a:lstStyle/>
                    <a:p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заёмного капитала</a:t>
                      </a:r>
                    </a:p>
                  </a:txBody>
                  <a:tcPr marL="65992" marR="109987" marT="68742" marB="687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33,2%</a:t>
                      </a:r>
                    </a:p>
                  </a:txBody>
                  <a:tcPr marL="109987" marR="109987" marT="68742" marB="687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20–22%</a:t>
                      </a:r>
                    </a:p>
                  </a:txBody>
                  <a:tcPr marL="109987" marR="109987" marT="68742" marB="687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–11,2–13,2 п.п.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9987" marR="65992" marT="68742" marB="687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23500462"/>
                  </a:ext>
                </a:extLst>
              </a:tr>
              <a:tr h="533437">
                <a:tc>
                  <a:txBody>
                    <a:bodyPr/>
                    <a:lstStyle/>
                    <a:p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субсидий</a:t>
                      </a:r>
                    </a:p>
                  </a:txBody>
                  <a:tcPr marL="65992" marR="109987" marT="68742" marB="687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</a:p>
                  </a:txBody>
                  <a:tcPr marL="109987" marR="109987" marT="68742" marB="687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15–20%</a:t>
                      </a:r>
                    </a:p>
                  </a:txBody>
                  <a:tcPr marL="109987" marR="109987" marT="68742" marB="687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+15–20 п.п.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9987" marR="65992" marT="68742" marB="687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68919148"/>
                  </a:ext>
                </a:extLst>
              </a:tr>
              <a:tr h="731413">
                <a:tc>
                  <a:txBody>
                    <a:bodyPr/>
                    <a:lstStyle/>
                    <a:p>
                      <a:r>
                        <a:rPr lang="en-GB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EBIT (</a:t>
                      </a: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операционная прибыль)</a:t>
                      </a:r>
                    </a:p>
                  </a:txBody>
                  <a:tcPr marL="65992" marR="109987" marT="68742" marB="687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отрицательный</a:t>
                      </a:r>
                    </a:p>
                  </a:txBody>
                  <a:tcPr marL="109987" marR="109987" marT="68742" marB="687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100–120 млн руб.</a:t>
                      </a:r>
                    </a:p>
                  </a:txBody>
                  <a:tcPr marL="109987" marR="109987" marT="68742" marB="687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+100–120 млн руб.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9987" marR="65992" marT="68742" marB="687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85862500"/>
                  </a:ext>
                </a:extLst>
              </a:tr>
            </a:tbl>
          </a:graphicData>
        </a:graphic>
      </p:graphicFrame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94FC2E33-91EC-A24F-F07D-D6D96693F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94585" y="45222"/>
            <a:ext cx="2133600" cy="476250"/>
          </a:xfrm>
        </p:spPr>
        <p:txBody>
          <a:bodyPr/>
          <a:lstStyle/>
          <a:p>
            <a:pPr>
              <a:defRPr/>
            </a:pPr>
            <a:fld id="{059109DB-AFF6-45C1-89AE-2F7C5A48164A}" type="slidenum">
              <a:rPr lang="ru-RU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11</a:t>
            </a:fld>
            <a:endParaRPr 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8080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971600" y="2276872"/>
            <a:ext cx="7200800" cy="2304256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Доклад окончен. </a:t>
            </a:r>
          </a:p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Благодарю за внимание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DA644628-EF01-A767-0410-0CD32DC7D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49554" y="16799"/>
            <a:ext cx="573161" cy="365125"/>
          </a:xfrm>
        </p:spPr>
        <p:txBody>
          <a:bodyPr/>
          <a:lstStyle/>
          <a:p>
            <a:fld id="{FACB4153-D296-49E5-BACC-DD5F5E72187E}" type="slidenum">
              <a:rPr lang="ru-RU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12</a:t>
            </a:fld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1540" y="260648"/>
            <a:ext cx="8280920" cy="4662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работы</a:t>
            </a:r>
          </a:p>
        </p:txBody>
      </p:sp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xmlns="" id="{9462E81D-A99F-AF22-0A8C-460A742B0B2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2865397145"/>
              </p:ext>
            </p:extLst>
          </p:nvPr>
        </p:nvGraphicFramePr>
        <p:xfrm>
          <a:off x="337073" y="692696"/>
          <a:ext cx="8640960" cy="11521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640219" y="1844824"/>
            <a:ext cx="7467600" cy="32701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b="0" kern="1200" cap="all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работы:</a:t>
            </a:r>
          </a:p>
        </p:txBody>
      </p:sp>
      <p:graphicFrame>
        <p:nvGraphicFramePr>
          <p:cNvPr id="7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339840857"/>
              </p:ext>
            </p:extLst>
          </p:nvPr>
        </p:nvGraphicFramePr>
        <p:xfrm>
          <a:off x="323528" y="2276872"/>
          <a:ext cx="8820472" cy="2520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8" name="Содержимое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814670279"/>
              </p:ext>
            </p:extLst>
          </p:nvPr>
        </p:nvGraphicFramePr>
        <p:xfrm>
          <a:off x="251520" y="5013176"/>
          <a:ext cx="8640959" cy="18448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sp>
        <p:nvSpPr>
          <p:cNvPr id="10" name="Номер слайда 9">
            <a:extLst>
              <a:ext uri="{FF2B5EF4-FFF2-40B4-BE49-F238E27FC236}">
                <a16:creationId xmlns:a16="http://schemas.microsoft.com/office/drawing/2014/main" xmlns="" id="{6B8DB421-C0B2-7975-3D4D-40451386B3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07819" y="260648"/>
            <a:ext cx="815279" cy="365125"/>
          </a:xfrm>
        </p:spPr>
        <p:txBody>
          <a:bodyPr/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496944" cy="936104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400" b="1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Теоретические основы оптимизации капитала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xmlns="" id="{4B58E3CA-A62B-9AE7-230B-3C37F246B07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1202846082"/>
              </p:ext>
            </p:extLst>
          </p:nvPr>
        </p:nvGraphicFramePr>
        <p:xfrm>
          <a:off x="323528" y="1397000"/>
          <a:ext cx="8496944" cy="2392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BED37562-59E0-D3A8-D93C-C42C310D7FC8}"/>
              </a:ext>
            </a:extLst>
          </p:cNvPr>
          <p:cNvSpPr txBox="1"/>
          <p:nvPr/>
        </p:nvSpPr>
        <p:spPr>
          <a:xfrm>
            <a:off x="889894" y="3827596"/>
            <a:ext cx="7364211" cy="2862322"/>
          </a:xfrm>
          <a:prstGeom prst="rect">
            <a:avLst/>
          </a:prstGeom>
          <a:noFill/>
          <a:effectLst>
            <a:outerShdw blurRad="379207" dist="354935" dir="4380000" sx="1000" sy="1000" algn="ctr" rotWithShape="0">
              <a:schemeClr val="tx1">
                <a:lumMod val="95000"/>
                <a:lumOff val="5000"/>
                <a:alpha val="91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b="1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и модели оптимизации: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en-GB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WACC (</a:t>
            </a:r>
            <a:r>
              <a:rPr lang="ru-RU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средневзвешенная стоимость капитала)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 Эффект финансового рычага (ЭФР)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en-GB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EBIT–EPS </a:t>
            </a:r>
            <a:r>
              <a:rPr lang="ru-RU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анализ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 Метод линейного программирования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 Компромиссная модель (налоговый щит </a:t>
            </a:r>
            <a:r>
              <a:rPr lang="en-GB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vs </a:t>
            </a:r>
            <a:r>
              <a:rPr lang="ru-RU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издержки)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 Имитационное моделирование (Монте-Карло)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 Теория иерархии финансирования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F7D01F10-BFEF-DB1D-DE0D-EE3F1E61AB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19319" y="291567"/>
            <a:ext cx="573161" cy="365125"/>
          </a:xfrm>
        </p:spPr>
        <p:txBody>
          <a:bodyPr/>
          <a:lstStyle/>
          <a:p>
            <a:pPr defTabSz="457200"/>
            <a:fld id="{30848E12-0DE9-4137-9C9F-5F629F9C6B0A}" type="slidenum">
              <a:rPr lang="ru-RU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 defTabSz="457200"/>
              <a:t>3</a:t>
            </a:fld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4B1278BD-FCDB-8B45-2D16-3FE37A1E77DC}"/>
              </a:ext>
            </a:extLst>
          </p:cNvPr>
          <p:cNvSpPr txBox="1"/>
          <p:nvPr/>
        </p:nvSpPr>
        <p:spPr>
          <a:xfrm>
            <a:off x="334792" y="188640"/>
            <a:ext cx="44532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Краткая характеристика АО «Спецтранс»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133E9DAD-1315-7A71-DA93-1311F35F8E94}"/>
              </a:ext>
            </a:extLst>
          </p:cNvPr>
          <p:cNvSpPr txBox="1"/>
          <p:nvPr/>
        </p:nvSpPr>
        <p:spPr>
          <a:xfrm>
            <a:off x="107505" y="980728"/>
            <a:ext cx="4453232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 Учредитель: Камчатский край (100% акций)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 Уставный капитал: 607,7 млн руб.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 Основной вид деятельности: сбор неопасных отходов (ОКВЭД 38.11)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 Лицензия: отходы </a:t>
            </a:r>
            <a:r>
              <a:rPr lang="en-GB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I–IV </a:t>
            </a:r>
            <a:r>
              <a:rPr lang="ru-RU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классов опасности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 Численность персонала: 230 человек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 Автопарк: более 120 единиц техники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 Выручка (2024 г.): 1,2 млрд руб. (рост 30%)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 Чистая прибыль (2024 г.): 5,7 млн руб.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 Рыночное положение: монопольное на региональном рынке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B6D927FE-E3A2-EA59-6388-0435B3B81CC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54441">
            <a:off x="4451780" y="-572170"/>
            <a:ext cx="4591435" cy="4591435"/>
          </a:xfrm>
          <a:prstGeom prst="rect">
            <a:avLst/>
          </a:prstGeom>
          <a:effectLst>
            <a:outerShdw blurRad="56342" dist="260981" dir="21540000" sx="104973" sy="104973" algn="ctr" rotWithShape="0">
              <a:srgbClr val="000000">
                <a:alpha val="48000"/>
              </a:srgbClr>
            </a:outerShdw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E30A3861-A512-E5FA-F09F-F66D213DA8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42625" y="3861048"/>
            <a:ext cx="3683248" cy="368324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6CF58074-DE4B-3DFD-9A7B-1170D700C37F}"/>
              </a:ext>
            </a:extLst>
          </p:cNvPr>
          <p:cNvSpPr txBox="1"/>
          <p:nvPr/>
        </p:nvSpPr>
        <p:spPr>
          <a:xfrm>
            <a:off x="4690769" y="3395468"/>
            <a:ext cx="4453231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Ключевые проблемы (по итогам анализа 2023–2025 гг.):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en-GB" sz="18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ROE (</a:t>
            </a:r>
            <a:r>
              <a:rPr lang="ru-RU" sz="18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рентабельность собственного капитала) – </a:t>
            </a:r>
            <a:r>
              <a:rPr lang="ru-RU" sz="1800" b="1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–12,8%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 Эффект финансового рычага (ЭФР) – </a:t>
            </a:r>
            <a:r>
              <a:rPr lang="ru-RU" sz="1800" b="1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–10,81%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 Доля заёмного капитала – </a:t>
            </a:r>
            <a:r>
              <a:rPr lang="ru-RU" sz="1800" b="1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33,2%</a:t>
            </a:r>
            <a:r>
              <a:rPr lang="ru-RU" sz="18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(рост с 18,8% за три года)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 Коэффициент покрытия процентов – </a:t>
            </a:r>
            <a:r>
              <a:rPr lang="ru-RU" sz="1800" b="1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–8,56</a:t>
            </a:r>
            <a:r>
              <a:rPr lang="ru-RU" sz="18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(неспособность обслуживать долг)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xmlns="" id="{B5757F4F-5D1F-9786-3AEF-4A901BF65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30476"/>
            <a:ext cx="2133600" cy="476250"/>
          </a:xfrm>
        </p:spPr>
        <p:txBody>
          <a:bodyPr/>
          <a:lstStyle/>
          <a:p>
            <a:pPr>
              <a:defRPr/>
            </a:pPr>
            <a:fld id="{53C7E9C9-5791-474C-BDD3-72B609316505}" type="slidenum">
              <a:rPr lang="ru-RU" sz="1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4</a:t>
            </a:fld>
            <a:endParaRPr lang="ru-RU" sz="1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4736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65671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60038237"/>
              </p:ext>
            </p:extLst>
          </p:nvPr>
        </p:nvGraphicFramePr>
        <p:xfrm>
          <a:off x="783461" y="1268760"/>
          <a:ext cx="7577079" cy="510710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36552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8276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580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5668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6263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571293">
                <a:tc>
                  <a:txBody>
                    <a:bodyPr/>
                    <a:lstStyle/>
                    <a:p>
                      <a:pPr algn="l"/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Показатель</a:t>
                      </a:r>
                    </a:p>
                  </a:txBody>
                  <a:tcPr marR="152400" marT="95250" marB="9525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</a:p>
                  </a:txBody>
                  <a:tcPr marL="152400" marR="152400" marT="95250" marB="9525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</a:p>
                  </a:txBody>
                  <a:tcPr marL="152400" marR="152400" marT="95250" marB="9525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</a:p>
                  </a:txBody>
                  <a:tcPr marL="152400" marR="152400" marT="95250" marB="9525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Изменение</a:t>
                      </a:r>
                    </a:p>
                  </a:txBody>
                  <a:tcPr marL="152400" marR="152400" marT="95250" marB="9525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4196"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Собственный капитал, млн руб.</a:t>
                      </a:r>
                    </a:p>
                  </a:txBody>
                  <a:tcPr marR="152400" marT="95250" marB="9525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1 183,48</a:t>
                      </a:r>
                    </a:p>
                  </a:txBody>
                  <a:tcPr marL="152400" marR="152400" marT="95250" marB="9525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1 201,41</a:t>
                      </a:r>
                    </a:p>
                  </a:txBody>
                  <a:tcPr marL="152400" marR="152400" marT="95250" marB="9525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1 091,09</a:t>
                      </a:r>
                    </a:p>
                  </a:txBody>
                  <a:tcPr marL="152400" marR="152400" marT="95250" marB="9525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–92,39</a:t>
                      </a:r>
                    </a:p>
                  </a:txBody>
                  <a:tcPr marL="152400" marT="95250" marB="9525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4196">
                <a:tc>
                  <a:txBody>
                    <a:bodyPr/>
                    <a:lstStyle/>
                    <a:p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Заёмный капитал, млн руб.</a:t>
                      </a:r>
                    </a:p>
                  </a:txBody>
                  <a:tcPr marR="152400" marT="95250" marB="9525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274,06</a:t>
                      </a:r>
                    </a:p>
                  </a:txBody>
                  <a:tcPr marL="152400" marR="152400" marT="95250" marB="9525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480,89</a:t>
                      </a:r>
                    </a:p>
                  </a:txBody>
                  <a:tcPr marL="152400" marR="152400" marT="95250" marB="9525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541,72</a:t>
                      </a:r>
                    </a:p>
                  </a:txBody>
                  <a:tcPr marL="152400" marR="152400" marT="95250" marB="9525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+267,66</a:t>
                      </a:r>
                    </a:p>
                  </a:txBody>
                  <a:tcPr marL="152400" marT="95250" marB="9525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4196">
                <a:tc>
                  <a:txBody>
                    <a:bodyPr/>
                    <a:lstStyle/>
                    <a:p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Валюта баланса, млн руб.</a:t>
                      </a:r>
                    </a:p>
                  </a:txBody>
                  <a:tcPr marR="152400" marT="95250" marB="9525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1 457,54</a:t>
                      </a:r>
                    </a:p>
                  </a:txBody>
                  <a:tcPr marL="152400" marR="152400" marT="95250" marB="9525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1 682,30</a:t>
                      </a:r>
                    </a:p>
                  </a:txBody>
                  <a:tcPr marL="152400" marR="152400" marT="95250" marB="9525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1 632,80</a:t>
                      </a:r>
                    </a:p>
                  </a:txBody>
                  <a:tcPr marL="152400" marR="152400" marT="95250" marB="9525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+175,26</a:t>
                      </a:r>
                    </a:p>
                  </a:txBody>
                  <a:tcPr marL="152400" marT="95250" marB="9525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59030">
                <a:tc>
                  <a:txBody>
                    <a:bodyPr/>
                    <a:lstStyle/>
                    <a:p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собственного капитала, %</a:t>
                      </a:r>
                    </a:p>
                  </a:txBody>
                  <a:tcPr marR="152400" marT="95250" marB="9525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81,2</a:t>
                      </a:r>
                    </a:p>
                  </a:txBody>
                  <a:tcPr marL="152400" marR="152400" marT="95250" marB="9525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71,4</a:t>
                      </a:r>
                    </a:p>
                  </a:txBody>
                  <a:tcPr marL="152400" marR="152400" marT="95250" marB="9525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66,8</a:t>
                      </a:r>
                    </a:p>
                  </a:txBody>
                  <a:tcPr marL="152400" marR="152400" marT="95250" marB="9525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–14,4 </a:t>
                      </a:r>
                    </a:p>
                  </a:txBody>
                  <a:tcPr marL="152400" marT="95250" marB="9525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894196">
                <a:tc>
                  <a:txBody>
                    <a:bodyPr/>
                    <a:lstStyle/>
                    <a:p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заёмного капитала, %</a:t>
                      </a:r>
                    </a:p>
                  </a:txBody>
                  <a:tcPr marR="152400" marT="95250" marB="9525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18,8</a:t>
                      </a:r>
                    </a:p>
                  </a:txBody>
                  <a:tcPr marL="152400" marR="152400" marT="95250" marB="9525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28,6</a:t>
                      </a:r>
                    </a:p>
                  </a:txBody>
                  <a:tcPr marL="152400" marR="152400" marT="95250" marB="9525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33,2</a:t>
                      </a:r>
                    </a:p>
                  </a:txBody>
                  <a:tcPr marL="152400" marR="152400" marT="95250" marB="9525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+14,4 </a:t>
                      </a:r>
                    </a:p>
                  </a:txBody>
                  <a:tcPr marL="152400" marT="95250" marB="9525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733B7A38-C33F-5936-996A-4A007DBA47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460" y="0"/>
            <a:ext cx="7961478" cy="1596177"/>
          </a:xfrm>
        </p:spPr>
        <p:txBody>
          <a:bodyPr>
            <a:normAutofit/>
          </a:bodyPr>
          <a:lstStyle/>
          <a:p>
            <a:r>
              <a:rPr lang="ru-RU" sz="2000" b="1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структуры капитала 2023–2025 гг.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02583D5-D648-8316-6645-AAF3659F6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60540" y="332656"/>
            <a:ext cx="573161" cy="365125"/>
          </a:xfrm>
        </p:spPr>
        <p:txBody>
          <a:bodyPr/>
          <a:lstStyle/>
          <a:p>
            <a:pPr defTabSz="457200"/>
            <a:fld id="{30848E12-0DE9-4137-9C9F-5F629F9C6B0A}" type="slidenum">
              <a:rPr lang="ru-RU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 defTabSz="457200"/>
              <a:t>5</a:t>
            </a:fld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84976" cy="1080120"/>
          </a:xfrm>
        </p:spPr>
        <p:txBody>
          <a:bodyPr>
            <a:normAutofit/>
          </a:bodyPr>
          <a:lstStyle/>
          <a:p>
            <a:pPr algn="ctr"/>
            <a:r>
              <a:rPr lang="ru-RU" sz="2400" b="0" i="0" u="none" strike="noStrike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рентабельности 2023–2025 гг.</a:t>
            </a:r>
            <a:endParaRPr lang="ru-RU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xmlns="" id="{0B2B1991-92A4-7D35-F958-0DA4A0510D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67129487"/>
              </p:ext>
            </p:extLst>
          </p:nvPr>
        </p:nvGraphicFramePr>
        <p:xfrm>
          <a:off x="686270" y="1916832"/>
          <a:ext cx="7772400" cy="22783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61037">
                  <a:extLst>
                    <a:ext uri="{9D8B030D-6E8A-4147-A177-3AD203B41FA5}">
                      <a16:colId xmlns:a16="http://schemas.microsoft.com/office/drawing/2014/main" xmlns="" val="1364605786"/>
                    </a:ext>
                  </a:extLst>
                </a:gridCol>
                <a:gridCol w="2037121">
                  <a:extLst>
                    <a:ext uri="{9D8B030D-6E8A-4147-A177-3AD203B41FA5}">
                      <a16:colId xmlns:a16="http://schemas.microsoft.com/office/drawing/2014/main" xmlns="" val="119455092"/>
                    </a:ext>
                  </a:extLst>
                </a:gridCol>
                <a:gridCol w="2037121">
                  <a:extLst>
                    <a:ext uri="{9D8B030D-6E8A-4147-A177-3AD203B41FA5}">
                      <a16:colId xmlns:a16="http://schemas.microsoft.com/office/drawing/2014/main" xmlns="" val="969355707"/>
                    </a:ext>
                  </a:extLst>
                </a:gridCol>
                <a:gridCol w="2037121">
                  <a:extLst>
                    <a:ext uri="{9D8B030D-6E8A-4147-A177-3AD203B41FA5}">
                      <a16:colId xmlns:a16="http://schemas.microsoft.com/office/drawing/2014/main" xmlns="" val="23886987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Показатель</a:t>
                      </a:r>
                    </a:p>
                  </a:txBody>
                  <a:tcPr marR="152400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</a:p>
                  </a:txBody>
                  <a:tcPr marL="152400" marR="152400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</a:p>
                  </a:txBody>
                  <a:tcPr marL="152400" marR="152400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</a:p>
                  </a:txBody>
                  <a:tcPr marL="152400" marR="152400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9902184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ROE (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рентабельность собственного капитала), %</a:t>
                      </a:r>
                    </a:p>
                  </a:txBody>
                  <a:tcPr marR="152400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</a:t>
                      </a:r>
                    </a:p>
                  </a:txBody>
                  <a:tcPr marL="152400" marR="152400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</a:p>
                  </a:txBody>
                  <a:tcPr marL="152400" marR="152400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–12,8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2400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8562262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ROA (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рентабельность активов), %</a:t>
                      </a:r>
                    </a:p>
                  </a:txBody>
                  <a:tcPr marR="152400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</a:t>
                      </a:r>
                    </a:p>
                  </a:txBody>
                  <a:tcPr marL="152400" marR="152400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</a:p>
                  </a:txBody>
                  <a:tcPr marL="152400" marR="152400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–8,42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2400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966904"/>
                  </a:ext>
                </a:extLst>
              </a:tr>
            </a:tbl>
          </a:graphicData>
        </a:graphic>
      </p:graphicFrame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E49977A-58CF-2FE3-D433-A97102952B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92625" y="78085"/>
            <a:ext cx="573161" cy="365125"/>
          </a:xfrm>
        </p:spPr>
        <p:txBody>
          <a:bodyPr/>
          <a:lstStyle/>
          <a:p>
            <a:pPr defTabSz="457200"/>
            <a:fld id="{30848E12-0DE9-4137-9C9F-5F629F9C6B0A}" type="slidenum">
              <a:rPr lang="ru-RU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 defTabSz="457200"/>
              <a:t>6</a:t>
            </a:fld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2994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1" y="692696"/>
            <a:ext cx="8229600" cy="91440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2400" b="1" i="0" u="none" strike="noStrike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ЭФФЕКТ ФИНАНСОВОГО РЫЧАГА (ЭФР) И </a:t>
            </a:r>
            <a:r>
              <a:rPr lang="en-GB" sz="2400" b="1" i="0" u="none" strike="noStrike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WACC</a:t>
            </a:r>
            <a:r>
              <a:rPr lang="en-GB" sz="1400" b="1" i="0" u="none" strike="noStrike" dirty="0">
                <a:solidFill>
                  <a:srgbClr val="0F1115"/>
                </a:solidFill>
                <a:effectLst/>
                <a:latin typeface="quote-cjk-patch"/>
              </a:rPr>
              <a:t/>
            </a:r>
            <a:br>
              <a:rPr lang="en-GB" sz="1400" b="1" i="0" u="none" strike="noStrike" dirty="0">
                <a:solidFill>
                  <a:srgbClr val="0F1115"/>
                </a:solidFill>
                <a:effectLst/>
                <a:latin typeface="quote-cjk-patch"/>
              </a:rPr>
            </a:br>
            <a:endParaRPr lang="ru-RU" sz="2800" dirty="0">
              <a:solidFill>
                <a:srgbClr val="7030A0"/>
              </a:solidFill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xmlns="" id="{9BB4EA95-6271-0A1A-66F8-C09B464361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32801085"/>
              </p:ext>
            </p:extLst>
          </p:nvPr>
        </p:nvGraphicFramePr>
        <p:xfrm>
          <a:off x="981942" y="1607096"/>
          <a:ext cx="7344817" cy="4841398"/>
        </p:xfrm>
        <a:graphic>
          <a:graphicData uri="http://schemas.openxmlformats.org/drawingml/2006/table">
            <a:tbl>
              <a:tblPr/>
              <a:tblGrid>
                <a:gridCol w="1569658">
                  <a:extLst>
                    <a:ext uri="{9D8B030D-6E8A-4147-A177-3AD203B41FA5}">
                      <a16:colId xmlns:a16="http://schemas.microsoft.com/office/drawing/2014/main" xmlns="" val="4090036246"/>
                    </a:ext>
                  </a:extLst>
                </a:gridCol>
                <a:gridCol w="1925053">
                  <a:extLst>
                    <a:ext uri="{9D8B030D-6E8A-4147-A177-3AD203B41FA5}">
                      <a16:colId xmlns:a16="http://schemas.microsoft.com/office/drawing/2014/main" xmlns="" val="372615763"/>
                    </a:ext>
                  </a:extLst>
                </a:gridCol>
                <a:gridCol w="1925053">
                  <a:extLst>
                    <a:ext uri="{9D8B030D-6E8A-4147-A177-3AD203B41FA5}">
                      <a16:colId xmlns:a16="http://schemas.microsoft.com/office/drawing/2014/main" xmlns="" val="1584885046"/>
                    </a:ext>
                  </a:extLst>
                </a:gridCol>
                <a:gridCol w="1925053">
                  <a:extLst>
                    <a:ext uri="{9D8B030D-6E8A-4147-A177-3AD203B41FA5}">
                      <a16:colId xmlns:a16="http://schemas.microsoft.com/office/drawing/2014/main" xmlns="" val="820410472"/>
                    </a:ext>
                  </a:extLst>
                </a:gridCol>
              </a:tblGrid>
              <a:tr h="305490">
                <a:tc>
                  <a:txBody>
                    <a:bodyPr/>
                    <a:lstStyle/>
                    <a:p>
                      <a:pPr algn="l"/>
                      <a:r>
                        <a:rPr lang="ru-RU" sz="16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Показатель</a:t>
                      </a:r>
                    </a:p>
                  </a:txBody>
                  <a:tcPr marL="49270" marR="82116" marT="51322" marB="5132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</a:p>
                  </a:txBody>
                  <a:tcPr marL="82116" marR="82116" marT="51322" marB="5132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</a:p>
                  </a:txBody>
                  <a:tcPr marL="82116" marR="82116" marT="51322" marB="5132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</a:p>
                  </a:txBody>
                  <a:tcPr marL="82116" marR="82116" marT="51322" marB="5132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17923726"/>
                  </a:ext>
                </a:extLst>
              </a:tr>
              <a:tr h="670578">
                <a:tc>
                  <a:txBody>
                    <a:bodyPr/>
                    <a:lstStyle/>
                    <a:p>
                      <a:r>
                        <a:rPr lang="ru-RU" sz="16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Рентабельность активов (</a:t>
                      </a:r>
                      <a:r>
                        <a:rPr lang="en-GB" sz="16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ROA), %</a:t>
                      </a:r>
                    </a:p>
                  </a:txBody>
                  <a:tcPr marL="49270" marR="82116" marT="51322" marB="5132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</a:t>
                      </a:r>
                    </a:p>
                  </a:txBody>
                  <a:tcPr marL="82116" marR="82116" marT="51322" marB="5132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</a:p>
                  </a:txBody>
                  <a:tcPr marL="82116" marR="82116" marT="51322" marB="5132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–8,42</a:t>
                      </a:r>
                    </a:p>
                  </a:txBody>
                  <a:tcPr marL="82116" marR="49270" marT="51322" marB="5132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70478205"/>
                  </a:ext>
                </a:extLst>
              </a:tr>
              <a:tr h="670578">
                <a:tc>
                  <a:txBody>
                    <a:bodyPr/>
                    <a:lstStyle/>
                    <a:p>
                      <a:r>
                        <a:rPr lang="ru-RU" sz="16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Цена заёмного капитала, %</a:t>
                      </a:r>
                    </a:p>
                  </a:txBody>
                  <a:tcPr marL="49270" marR="82116" marT="51322" marB="5132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12,5</a:t>
                      </a:r>
                    </a:p>
                  </a:txBody>
                  <a:tcPr marL="82116" marR="82116" marT="51322" marB="5132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14,2</a:t>
                      </a:r>
                    </a:p>
                  </a:txBody>
                  <a:tcPr marL="82116" marR="82116" marT="51322" marB="5132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18,6</a:t>
                      </a:r>
                    </a:p>
                  </a:txBody>
                  <a:tcPr marL="82116" marR="49270" marT="51322" marB="5132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57638111"/>
                  </a:ext>
                </a:extLst>
              </a:tr>
              <a:tr h="670578">
                <a:tc>
                  <a:txBody>
                    <a:bodyPr/>
                    <a:lstStyle/>
                    <a:p>
                      <a:r>
                        <a:rPr lang="ru-RU" sz="16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Дифференциал (</a:t>
                      </a:r>
                      <a:r>
                        <a:rPr lang="en-GB" sz="16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ROA – </a:t>
                      </a:r>
                      <a:r>
                        <a:rPr lang="ru-RU" sz="16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Цена ЗК), п.п.</a:t>
                      </a:r>
                    </a:p>
                  </a:txBody>
                  <a:tcPr marL="49270" marR="82116" marT="51322" marB="5132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–12,32</a:t>
                      </a:r>
                    </a:p>
                  </a:txBody>
                  <a:tcPr marL="82116" marR="82116" marT="51322" marB="5132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–14,12</a:t>
                      </a:r>
                    </a:p>
                  </a:txBody>
                  <a:tcPr marL="82116" marR="82116" marT="51322" marB="5132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–27,02</a:t>
                      </a:r>
                    </a:p>
                  </a:txBody>
                  <a:tcPr marL="82116" marR="49270" marT="51322" marB="5132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5328378"/>
                  </a:ext>
                </a:extLst>
              </a:tr>
              <a:tr h="853122">
                <a:tc>
                  <a:txBody>
                    <a:bodyPr/>
                    <a:lstStyle/>
                    <a:p>
                      <a:r>
                        <a:rPr lang="ru-RU" sz="16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Эффект финансового рычага (ЭФР), %</a:t>
                      </a:r>
                    </a:p>
                  </a:txBody>
                  <a:tcPr marL="49270" marR="82116" marT="51322" marB="5132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–2,27</a:t>
                      </a:r>
                    </a:p>
                  </a:txBody>
                  <a:tcPr marL="82116" marR="82116" marT="51322" marB="5132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–4,52</a:t>
                      </a:r>
                    </a:p>
                  </a:txBody>
                  <a:tcPr marL="82116" marR="82116" marT="51322" marB="5132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–10,81</a:t>
                      </a:r>
                    </a:p>
                  </a:txBody>
                  <a:tcPr marL="82116" marR="49270" marT="51322" marB="5132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27304016"/>
                  </a:ext>
                </a:extLst>
              </a:tr>
              <a:tr h="891650">
                <a:tc>
                  <a:txBody>
                    <a:bodyPr/>
                    <a:lstStyle/>
                    <a:p>
                      <a:r>
                        <a:rPr lang="en-GB" sz="16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WACC (</a:t>
                      </a:r>
                      <a:r>
                        <a:rPr lang="ru-RU" sz="16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средневзвешенная стоимость капитала), %</a:t>
                      </a:r>
                    </a:p>
                  </a:txBody>
                  <a:tcPr marL="49270" marR="82116" marT="51322" marB="5132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1,20</a:t>
                      </a:r>
                    </a:p>
                  </a:txBody>
                  <a:tcPr marL="82116" marR="82116" marT="51322" marB="5132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2,02</a:t>
                      </a:r>
                    </a:p>
                  </a:txBody>
                  <a:tcPr marL="82116" marR="82116" marT="51322" marB="5132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–5,07</a:t>
                      </a:r>
                    </a:p>
                  </a:txBody>
                  <a:tcPr marL="82116" marR="49270" marT="51322" marB="5132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55466770"/>
                  </a:ext>
                </a:extLst>
              </a:tr>
            </a:tbl>
          </a:graphicData>
        </a:graphic>
      </p:graphicFrame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B2CE11B8-B274-E2C9-FDC5-03EDF40636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70839" y="116632"/>
            <a:ext cx="573161" cy="365125"/>
          </a:xfrm>
        </p:spPr>
        <p:txBody>
          <a:bodyPr/>
          <a:lstStyle/>
          <a:p>
            <a:pPr defTabSz="457200"/>
            <a:fld id="{30848E12-0DE9-4137-9C9F-5F629F9C6B0A}" type="slidenum">
              <a:rPr lang="ru-RU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 defTabSz="457200"/>
              <a:t>7</a:t>
            </a:fld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9976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3D5948A8-5666-3416-B661-D0DDC759F3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331" y="295780"/>
            <a:ext cx="7773338" cy="1596177"/>
          </a:xfrm>
        </p:spPr>
        <p:txBody>
          <a:bodyPr>
            <a:normAutofit/>
          </a:bodyPr>
          <a:lstStyle/>
          <a:p>
            <a:r>
              <a:rPr lang="ru-RU" sz="2400" b="1" i="0" u="none" strike="noStrike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ДОПОЛНИТЕЛЬНЫЕ МЕТОДЫ ОЦЕНКИ</a:t>
            </a:r>
            <a:br>
              <a:rPr lang="ru-RU" sz="2400" b="1" i="0" u="none" strike="noStrike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xmlns="" id="{97FDACF9-D623-EB6C-BBC9-2D50371C06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58761359"/>
              </p:ext>
            </p:extLst>
          </p:nvPr>
        </p:nvGraphicFramePr>
        <p:xfrm>
          <a:off x="0" y="2348880"/>
          <a:ext cx="3381180" cy="3424761"/>
        </p:xfrm>
        <a:graphic>
          <a:graphicData uri="http://schemas.openxmlformats.org/drawingml/2006/table">
            <a:tbl>
              <a:tblPr/>
              <a:tblGrid>
                <a:gridCol w="1690590">
                  <a:extLst>
                    <a:ext uri="{9D8B030D-6E8A-4147-A177-3AD203B41FA5}">
                      <a16:colId xmlns:a16="http://schemas.microsoft.com/office/drawing/2014/main" xmlns="" val="1363520888"/>
                    </a:ext>
                  </a:extLst>
                </a:gridCol>
                <a:gridCol w="1690590">
                  <a:extLst>
                    <a:ext uri="{9D8B030D-6E8A-4147-A177-3AD203B41FA5}">
                      <a16:colId xmlns:a16="http://schemas.microsoft.com/office/drawing/2014/main" xmlns="" val="391776514"/>
                    </a:ext>
                  </a:extLst>
                </a:gridCol>
              </a:tblGrid>
              <a:tr h="308992">
                <a:tc>
                  <a:txBody>
                    <a:bodyPr/>
                    <a:lstStyle/>
                    <a:p>
                      <a:pPr algn="l"/>
                      <a:endParaRPr lang="ru-RU" sz="1200" dirty="0">
                        <a:effectLst/>
                      </a:endParaRPr>
                    </a:p>
                  </a:txBody>
                  <a:tcPr marL="60785" marR="101309" marT="63318" marB="633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200" dirty="0">
                        <a:effectLst/>
                      </a:endParaRPr>
                    </a:p>
                  </a:txBody>
                  <a:tcPr marL="101309" marR="101309" marT="63318" marB="633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15719211"/>
                  </a:ext>
                </a:extLst>
              </a:tr>
              <a:tr h="1038415">
                <a:tc>
                  <a:txBody>
                    <a:bodyPr/>
                    <a:lstStyle/>
                    <a:p>
                      <a:endParaRPr lang="ru-RU" sz="1200" dirty="0">
                        <a:effectLst/>
                      </a:endParaRPr>
                    </a:p>
                  </a:txBody>
                  <a:tcPr marL="60785" marR="101309" marT="63318" marB="633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effectLst/>
                      </a:endParaRPr>
                    </a:p>
                  </a:txBody>
                  <a:tcPr marL="101309" marR="60785" marT="63318" marB="633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69062184"/>
                  </a:ext>
                </a:extLst>
              </a:tr>
              <a:tr h="1038415">
                <a:tc>
                  <a:txBody>
                    <a:bodyPr/>
                    <a:lstStyle/>
                    <a:p>
                      <a:endParaRPr lang="ru-RU" sz="1200" dirty="0">
                        <a:effectLst/>
                      </a:endParaRPr>
                    </a:p>
                  </a:txBody>
                  <a:tcPr marL="60785" marR="101309" marT="63318" marB="633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effectLst/>
                      </a:endParaRPr>
                    </a:p>
                  </a:txBody>
                  <a:tcPr marL="101309" marR="60785" marT="63318" marB="633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61683850"/>
                  </a:ext>
                </a:extLst>
              </a:tr>
              <a:tr h="1038415">
                <a:tc>
                  <a:txBody>
                    <a:bodyPr/>
                    <a:lstStyle/>
                    <a:p>
                      <a:endParaRPr lang="ru-RU" sz="1200" dirty="0">
                        <a:effectLst/>
                      </a:endParaRPr>
                    </a:p>
                  </a:txBody>
                  <a:tcPr marL="60785" marR="101309" marT="63318" marB="633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effectLst/>
                      </a:endParaRPr>
                    </a:p>
                  </a:txBody>
                  <a:tcPr marL="101309" marR="60785" marT="63318" marB="633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3029748"/>
                  </a:ext>
                </a:extLst>
              </a:tr>
            </a:tbl>
          </a:graphicData>
        </a:graphic>
      </p:graphicFrame>
      <p:graphicFrame>
        <p:nvGraphicFramePr>
          <p:cNvPr id="6" name="Схема 5">
            <a:extLst>
              <a:ext uri="{FF2B5EF4-FFF2-40B4-BE49-F238E27FC236}">
                <a16:creationId xmlns:a16="http://schemas.microsoft.com/office/drawing/2014/main" xmlns="" id="{07D8F5BA-1D8B-3F59-D11A-F94EB7C4C7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174738924"/>
              </p:ext>
            </p:extLst>
          </p:nvPr>
        </p:nvGraphicFramePr>
        <p:xfrm>
          <a:off x="1223628" y="1556792"/>
          <a:ext cx="6696744" cy="43946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9D83AC1D-613D-5425-4CF3-EEAB04E42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0673" y="113217"/>
            <a:ext cx="573161" cy="365125"/>
          </a:xfrm>
        </p:spPr>
        <p:txBody>
          <a:bodyPr/>
          <a:lstStyle/>
          <a:p>
            <a:pPr defTabSz="457200"/>
            <a:fld id="{30848E12-0DE9-4137-9C9F-5F629F9C6B0A}" type="slidenum">
              <a:rPr lang="ru-RU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 defTabSz="457200"/>
              <a:t>8</a:t>
            </a:fld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56517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660710"/>
            <a:ext cx="8784976" cy="392026"/>
          </a:xfrm>
        </p:spPr>
        <p:txBody>
          <a:bodyPr>
            <a:noAutofit/>
          </a:bodyPr>
          <a:lstStyle/>
          <a:p>
            <a:r>
              <a:rPr lang="ru-RU" sz="2400" b="1" i="0" u="none" strike="noStrike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ПО ОПТИМИЗАЦИИ Структуры капитала</a:t>
            </a:r>
            <a:br>
              <a:rPr lang="ru-RU" sz="2400" b="1" i="0" u="none" strike="noStrike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xmlns="" id="{B8D677FA-C7A9-8144-5785-F6F58D8630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9529784"/>
              </p:ext>
            </p:extLst>
          </p:nvPr>
        </p:nvGraphicFramePr>
        <p:xfrm>
          <a:off x="395536" y="1340768"/>
          <a:ext cx="8352927" cy="4575556"/>
        </p:xfrm>
        <a:graphic>
          <a:graphicData uri="http://schemas.openxmlformats.org/drawingml/2006/table">
            <a:tbl>
              <a:tblPr/>
              <a:tblGrid>
                <a:gridCol w="2784309">
                  <a:extLst>
                    <a:ext uri="{9D8B030D-6E8A-4147-A177-3AD203B41FA5}">
                      <a16:colId xmlns:a16="http://schemas.microsoft.com/office/drawing/2014/main" xmlns="" val="1208909778"/>
                    </a:ext>
                  </a:extLst>
                </a:gridCol>
                <a:gridCol w="2784309">
                  <a:extLst>
                    <a:ext uri="{9D8B030D-6E8A-4147-A177-3AD203B41FA5}">
                      <a16:colId xmlns:a16="http://schemas.microsoft.com/office/drawing/2014/main" xmlns="" val="1503159432"/>
                    </a:ext>
                  </a:extLst>
                </a:gridCol>
                <a:gridCol w="2784309">
                  <a:extLst>
                    <a:ext uri="{9D8B030D-6E8A-4147-A177-3AD203B41FA5}">
                      <a16:colId xmlns:a16="http://schemas.microsoft.com/office/drawing/2014/main" xmlns="" val="669249516"/>
                    </a:ext>
                  </a:extLst>
                </a:gridCol>
              </a:tblGrid>
              <a:tr h="594892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Повышение операционной эффективности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055" marR="41759" marT="26099" marB="26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Реструктуризация источников финансирования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759" marR="41759" marT="26099" marB="26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Целевая структура капитала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759" marR="25055" marT="26099" marB="26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53864335"/>
                  </a:ext>
                </a:extLst>
              </a:tr>
              <a:tr h="699534">
                <a:tc>
                  <a:txBody>
                    <a:bodyPr/>
                    <a:lstStyle/>
                    <a:p>
                      <a:pPr algn="ctr"/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 Оптимизация тарифов (рентабельность 5–7%)</a:t>
                      </a:r>
                    </a:p>
                  </a:txBody>
                  <a:tcPr marL="25055" marR="41759" marT="26099" marB="26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 Замещение кредитов субсидиями учредителя (15–20% от баланса)</a:t>
                      </a:r>
                    </a:p>
                  </a:txBody>
                  <a:tcPr marL="41759" marR="41759" marT="26099" marB="26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 Собственный капитал: </a:t>
                      </a: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60–65%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759" marR="25055" marT="26099" marB="26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2032689"/>
                  </a:ext>
                </a:extLst>
              </a:tr>
              <a:tr h="699534">
                <a:tc>
                  <a:txBody>
                    <a:bodyPr/>
                    <a:lstStyle/>
                    <a:p>
                      <a:pPr algn="ctr"/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 Снижение себестоимости на 8–12%</a:t>
                      </a:r>
                    </a:p>
                  </a:txBody>
                  <a:tcPr marL="25055" marR="41759" marT="26099" marB="26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 Рефинансирование кредитов: 18,6% → 12–13%</a:t>
                      </a:r>
                    </a:p>
                  </a:txBody>
                  <a:tcPr marL="41759" marR="41759" marT="26099" marB="26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 Долгосрочные кредиты: </a:t>
                      </a: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10–15%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759" marR="25055" marT="26099" marB="26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28720344"/>
                  </a:ext>
                </a:extLst>
              </a:tr>
              <a:tr h="699534">
                <a:tc>
                  <a:txBody>
                    <a:bodyPr/>
                    <a:lstStyle/>
                    <a:p>
                      <a:pPr algn="ctr"/>
                      <a:r>
                        <a:rPr lang="en-GB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 GPS-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мониторинг маршрутов (экономия топлива 10–15%)</a:t>
                      </a:r>
                    </a:p>
                  </a:txBody>
                  <a:tcPr marL="25055" marR="41759" marT="26099" marB="26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 Сокращение процентных расходов на 25–30 млн руб.</a:t>
                      </a:r>
                    </a:p>
                  </a:txBody>
                  <a:tcPr marL="41759" marR="41759" marT="26099" marB="26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 Субсидии: </a:t>
                      </a: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15–20%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759" marR="25055" marT="26099" marB="26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699381"/>
                  </a:ext>
                </a:extLst>
              </a:tr>
              <a:tr h="594892">
                <a:tc>
                  <a:txBody>
                    <a:bodyPr/>
                    <a:lstStyle/>
                    <a:p>
                      <a:pPr algn="ctr"/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 Централизация закупок (скидки 8–10%)</a:t>
                      </a:r>
                    </a:p>
                  </a:txBody>
                  <a:tcPr marL="25055" marR="41759" marT="26099" marB="26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 Погашение дорогих кредитов за счёт СОС (132 млн руб.)</a:t>
                      </a:r>
                    </a:p>
                  </a:txBody>
                  <a:tcPr marL="41759" marR="41759" marT="26099" marB="26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 Кредиторская задолженность: </a:t>
                      </a: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10–12%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759" marR="25055" marT="26099" marB="26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8494028"/>
                  </a:ext>
                </a:extLst>
              </a:tr>
              <a:tr h="594892">
                <a:tc>
                  <a:txBody>
                    <a:bodyPr/>
                    <a:lstStyle/>
                    <a:p>
                      <a:pPr algn="ctr"/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 Работа с дебиторской задолженностью (резерв 51% от ДЗ)</a:t>
                      </a:r>
                    </a:p>
                  </a:txBody>
                  <a:tcPr marL="25055" marR="41759" marT="26099" marB="26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 Снижение доли КЗ с 14,1% до 10–12%</a:t>
                      </a:r>
                    </a:p>
                  </a:txBody>
                  <a:tcPr marL="41759" marR="41759" marT="26099" marB="26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 Коэффициент автономии ≥ 0,6</a:t>
                      </a:r>
                    </a:p>
                  </a:txBody>
                  <a:tcPr marL="41759" marR="25055" marT="26099" marB="26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53328116"/>
                  </a:ext>
                </a:extLst>
              </a:tr>
              <a:tr h="594892">
                <a:tc>
                  <a:txBody>
                    <a:bodyPr/>
                    <a:lstStyle/>
                    <a:p>
                      <a:pPr algn="ctr"/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 Ожидаемый 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EBIT: </a:t>
                      </a: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100–120 </a:t>
                      </a: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 руб.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055" marR="41759" marT="26099" marB="26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 Целевая доля ЗК: </a:t>
                      </a: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20–22%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759" marR="41759" marT="26099" marB="26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 Коэффициент покрытия процентов ≥ 2,0</a:t>
                      </a:r>
                    </a:p>
                  </a:txBody>
                  <a:tcPr marL="41759" marR="25055" marT="26099" marB="260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73306961"/>
                  </a:ext>
                </a:extLst>
              </a:tr>
            </a:tbl>
          </a:graphicData>
        </a:graphic>
      </p:graphicFrame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737799FC-6256-AB72-17EC-64F563D041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70839" y="49550"/>
            <a:ext cx="573161" cy="365125"/>
          </a:xfrm>
        </p:spPr>
        <p:txBody>
          <a:bodyPr/>
          <a:lstStyle/>
          <a:p>
            <a:pPr defTabSz="457200"/>
            <a:fld id="{30848E12-0DE9-4137-9C9F-5F629F9C6B0A}" type="slidenum">
              <a:rPr lang="ru-RU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 defTabSz="457200"/>
              <a:t>9</a:t>
            </a:fld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95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5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00FF"/>
        </a:solidFill>
        <a:ln w="25400" cap="flat" cmpd="sng" algn="ctr">
          <a:solidFill>
            <a:srgbClr val="FF00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000" tIns="46800" rIns="90000" bIns="4680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00FF"/>
        </a:solidFill>
        <a:ln w="25400" cap="flat" cmpd="sng" algn="ctr">
          <a:solidFill>
            <a:srgbClr val="FF00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000" tIns="46800" rIns="90000" bIns="4680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roplet" id="{8984A317-299A-4E50-B45D-BFC9EDE2337A}" vid="{A633B6A3-9E7F-4C10-9C98-2517A3134361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TM01859861[[fn=Выставка]]</Template>
  <TotalTime>13777</TotalTime>
  <Words>750</Words>
  <Application>Microsoft Macintosh PowerPoint</Application>
  <PresentationFormat>Экран (4:3)</PresentationFormat>
  <Paragraphs>195</Paragraphs>
  <Slides>12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2_Оформление по умолчанию</vt:lpstr>
      <vt:lpstr>5_Оформление по умолчанию</vt:lpstr>
      <vt:lpstr>Капля</vt:lpstr>
      <vt:lpstr>Слайд 1</vt:lpstr>
      <vt:lpstr>Цель работы</vt:lpstr>
      <vt:lpstr>Теоретические основы оптимизации капитала</vt:lpstr>
      <vt:lpstr>Слайд 4</vt:lpstr>
      <vt:lpstr>Динамика структуры капитала 2023–2025 гг.</vt:lpstr>
      <vt:lpstr>Динамика рентабельности 2023–2025 гг.</vt:lpstr>
      <vt:lpstr>ЭФФЕКТ ФИНАНСОВОГО РЫЧАГА (ЭФР) И WACC </vt:lpstr>
      <vt:lpstr>ДОПОЛНИТЕЛЬНЫЕ МЕТОДЫ ОЦЕНКИ </vt:lpstr>
      <vt:lpstr>РЕКОМЕНДАЦИИ ПО ОПТИМИЗАЦИИ Структуры капитала </vt:lpstr>
      <vt:lpstr>Слайд 10</vt:lpstr>
      <vt:lpstr>Ожидаемая эффективность оптимизации структуры капитала</vt:lpstr>
      <vt:lpstr>Слайд 12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работы</dc:title>
  <dc:creator>~</dc:creator>
  <cp:lastModifiedBy>User</cp:lastModifiedBy>
  <cp:revision>110</cp:revision>
  <dcterms:created xsi:type="dcterms:W3CDTF">2013-06-10T07:17:38Z</dcterms:created>
  <dcterms:modified xsi:type="dcterms:W3CDTF">2010-10-04T14:13:00Z</dcterms:modified>
</cp:coreProperties>
</file>