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59" r:id="rId4"/>
    <p:sldId id="262" r:id="rId5"/>
    <p:sldId id="260" r:id="rId6"/>
    <p:sldId id="261" r:id="rId7"/>
    <p:sldId id="263" r:id="rId8"/>
    <p:sldId id="264" r:id="rId9"/>
    <p:sldId id="265" r:id="rId10"/>
    <p:sldId id="266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-35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32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/>
              <a:t>Динамика ИП в Камчатском крае (2020–2025)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Количество ИП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Лист1!$B$1:$G$1</c:f>
              <c:numCache>
                <c:formatCode>General</c:formatCode>
                <c:ptCount val="6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</c:numCache>
            </c:numRef>
          </c:cat>
          <c:val>
            <c:numRef>
              <c:f>Лист1!$B$2:$G$2</c:f>
              <c:numCache>
                <c:formatCode>#,##0</c:formatCode>
                <c:ptCount val="6"/>
                <c:pt idx="0">
                  <c:v>9652</c:v>
                </c:pt>
                <c:pt idx="1">
                  <c:v>9355</c:v>
                </c:pt>
                <c:pt idx="2">
                  <c:v>9558</c:v>
                </c:pt>
                <c:pt idx="3">
                  <c:v>9639</c:v>
                </c:pt>
                <c:pt idx="4">
                  <c:v>9944</c:v>
                </c:pt>
                <c:pt idx="5">
                  <c:v>10307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50E-4436-AAB4-3B1D09A3E8E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5061120"/>
        <c:axId val="95062656"/>
      </c:barChart>
      <c:catAx>
        <c:axId val="950611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5062656"/>
        <c:crosses val="autoZero"/>
        <c:auto val="1"/>
        <c:lblAlgn val="ctr"/>
        <c:lblOffset val="100"/>
        <c:noMultiLvlLbl val="0"/>
      </c:catAx>
      <c:valAx>
        <c:axId val="950626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50611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6F73CDA-7B30-4BE9-AB4C-B3B1A82CEBBF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9F4BA62-A21D-4625-913F-C6F5732AE29A}">
      <dgm:prSet phldrT="[Текст]"/>
      <dgm:spPr/>
      <dgm:t>
        <a:bodyPr/>
        <a:lstStyle/>
        <a:p>
          <a:r>
            <a:rPr lang="ru-RU" b="1" i="0" dirty="0" smtClean="0"/>
            <a:t>Институциональное</a:t>
          </a:r>
          <a:r>
            <a:rPr lang="ru-RU" b="0" i="0" dirty="0" smtClean="0"/>
            <a:t> – «регуляторная гильотина» на региональном уровне (отмена избыточных требований)</a:t>
          </a:r>
          <a:endParaRPr lang="ru-RU" dirty="0"/>
        </a:p>
      </dgm:t>
    </dgm:pt>
    <dgm:pt modelId="{3C2AA8B2-F931-4113-BE60-CAB2315B2C1C}" type="parTrans" cxnId="{649C0315-0330-415D-B713-D78148FE4563}">
      <dgm:prSet/>
      <dgm:spPr/>
      <dgm:t>
        <a:bodyPr/>
        <a:lstStyle/>
        <a:p>
          <a:endParaRPr lang="ru-RU"/>
        </a:p>
      </dgm:t>
    </dgm:pt>
    <dgm:pt modelId="{F75B33E9-9A02-46E5-9D9E-E128681A8E33}" type="sibTrans" cxnId="{649C0315-0330-415D-B713-D78148FE4563}">
      <dgm:prSet/>
      <dgm:spPr/>
      <dgm:t>
        <a:bodyPr/>
        <a:lstStyle/>
        <a:p>
          <a:endParaRPr lang="ru-RU"/>
        </a:p>
      </dgm:t>
    </dgm:pt>
    <dgm:pt modelId="{FBA8FAE0-8902-4583-8EDB-9FDFE3765A7D}">
      <dgm:prSet phldrT="[Текст]"/>
      <dgm:spPr/>
      <dgm:t>
        <a:bodyPr/>
        <a:lstStyle/>
        <a:p>
          <a:r>
            <a:rPr lang="ru-RU" b="1" i="0" dirty="0" smtClean="0"/>
            <a:t>Цифровое</a:t>
          </a:r>
          <a:r>
            <a:rPr lang="ru-RU" b="0" i="0" dirty="0" smtClean="0"/>
            <a:t> – расширение функционала платформы МСП.РФ, внедрение ЭДО с контролирующими органами</a:t>
          </a:r>
          <a:endParaRPr lang="ru-RU" dirty="0"/>
        </a:p>
      </dgm:t>
    </dgm:pt>
    <dgm:pt modelId="{B938FB38-CC34-4790-AF55-169B44FCBD3E}" type="parTrans" cxnId="{9D1F14A4-66F1-4EA0-96F6-24886FE003BF}">
      <dgm:prSet/>
      <dgm:spPr/>
      <dgm:t>
        <a:bodyPr/>
        <a:lstStyle/>
        <a:p>
          <a:endParaRPr lang="ru-RU"/>
        </a:p>
      </dgm:t>
    </dgm:pt>
    <dgm:pt modelId="{4C8B9610-1A44-4581-B935-F93F89291D7D}" type="sibTrans" cxnId="{9D1F14A4-66F1-4EA0-96F6-24886FE003BF}">
      <dgm:prSet/>
      <dgm:spPr/>
      <dgm:t>
        <a:bodyPr/>
        <a:lstStyle/>
        <a:p>
          <a:endParaRPr lang="ru-RU"/>
        </a:p>
      </dgm:t>
    </dgm:pt>
    <dgm:pt modelId="{64C0A2C9-01F5-4C61-AAF3-BC1F9987B15B}">
      <dgm:prSet phldrT="[Текст]"/>
      <dgm:spPr/>
      <dgm:t>
        <a:bodyPr/>
        <a:lstStyle/>
        <a:p>
          <a:r>
            <a:rPr lang="ru-RU" b="1" i="0" dirty="0" smtClean="0"/>
            <a:t>Кадровое</a:t>
          </a:r>
          <a:r>
            <a:rPr lang="ru-RU" b="0" i="0" dirty="0" smtClean="0"/>
            <a:t> – система непрерывного предпринимательского образования, институт наставничества, программа «Земский предприниматель»</a:t>
          </a:r>
          <a:endParaRPr lang="ru-RU" dirty="0"/>
        </a:p>
      </dgm:t>
    </dgm:pt>
    <dgm:pt modelId="{7BC877B4-854D-40A1-BEE1-749BDEA13E6B}" type="parTrans" cxnId="{13F2DFA4-CDEB-476D-BDDB-7F629F6718CB}">
      <dgm:prSet/>
      <dgm:spPr/>
      <dgm:t>
        <a:bodyPr/>
        <a:lstStyle/>
        <a:p>
          <a:endParaRPr lang="ru-RU"/>
        </a:p>
      </dgm:t>
    </dgm:pt>
    <dgm:pt modelId="{64A1852E-057F-4655-8E71-4BB73CC89A0F}" type="sibTrans" cxnId="{13F2DFA4-CDEB-476D-BDDB-7F629F6718CB}">
      <dgm:prSet/>
      <dgm:spPr/>
      <dgm:t>
        <a:bodyPr/>
        <a:lstStyle/>
        <a:p>
          <a:endParaRPr lang="ru-RU"/>
        </a:p>
      </dgm:t>
    </dgm:pt>
    <dgm:pt modelId="{0B5B8813-AEDE-4582-A938-482C60D43D2D}">
      <dgm:prSet/>
      <dgm:spPr/>
      <dgm:t>
        <a:bodyPr/>
        <a:lstStyle/>
        <a:p>
          <a:r>
            <a:rPr lang="ru-RU" b="1" i="0" dirty="0" smtClean="0"/>
            <a:t>Нефинансовое</a:t>
          </a:r>
          <a:r>
            <a:rPr lang="ru-RU" b="0" i="0" dirty="0" smtClean="0"/>
            <a:t> – сеть муниципальных консультационных пунктов «Мой бизнес», поддержка кооперации и кластерного развития</a:t>
          </a:r>
          <a:endParaRPr lang="ru-RU" dirty="0"/>
        </a:p>
      </dgm:t>
    </dgm:pt>
    <dgm:pt modelId="{053E647B-399F-4B68-ACF5-4EE73BBA28B0}" type="parTrans" cxnId="{7C5B9EEA-DF80-4FD3-B8D6-C4E38561A5F7}">
      <dgm:prSet/>
      <dgm:spPr/>
      <dgm:t>
        <a:bodyPr/>
        <a:lstStyle/>
        <a:p>
          <a:endParaRPr lang="ru-RU"/>
        </a:p>
      </dgm:t>
    </dgm:pt>
    <dgm:pt modelId="{481C4D92-10C9-49A7-A0D2-85F308A1CAEA}" type="sibTrans" cxnId="{7C5B9EEA-DF80-4FD3-B8D6-C4E38561A5F7}">
      <dgm:prSet/>
      <dgm:spPr/>
      <dgm:t>
        <a:bodyPr/>
        <a:lstStyle/>
        <a:p>
          <a:endParaRPr lang="ru-RU"/>
        </a:p>
      </dgm:t>
    </dgm:pt>
    <dgm:pt modelId="{02A7CBE4-D090-4818-A8B7-B8F052881731}">
      <dgm:prSet/>
      <dgm:spPr/>
      <dgm:t>
        <a:bodyPr/>
        <a:lstStyle/>
        <a:p>
          <a:r>
            <a:rPr lang="ru-RU" b="1" i="0" smtClean="0"/>
            <a:t>Финансовое</a:t>
          </a:r>
          <a:r>
            <a:rPr lang="ru-RU" b="0" i="0" smtClean="0"/>
            <a:t> – диверсификация инструментов (гарантийный фонд, венчурное финансирование, налоговый кэшбэк)</a:t>
          </a:r>
          <a:endParaRPr lang="ru-RU" b="0" i="0"/>
        </a:p>
      </dgm:t>
    </dgm:pt>
    <dgm:pt modelId="{44E492DD-79D8-46B0-8718-5B3AEC6E700E}" type="parTrans" cxnId="{650D18A5-CB75-488F-B958-BD6A1054EA56}">
      <dgm:prSet/>
      <dgm:spPr/>
      <dgm:t>
        <a:bodyPr/>
        <a:lstStyle/>
        <a:p>
          <a:endParaRPr lang="ru-RU"/>
        </a:p>
      </dgm:t>
    </dgm:pt>
    <dgm:pt modelId="{3AFA22F6-00AB-4BDF-9686-53737FA29369}" type="sibTrans" cxnId="{650D18A5-CB75-488F-B958-BD6A1054EA56}">
      <dgm:prSet/>
      <dgm:spPr/>
      <dgm:t>
        <a:bodyPr/>
        <a:lstStyle/>
        <a:p>
          <a:endParaRPr lang="ru-RU"/>
        </a:p>
      </dgm:t>
    </dgm:pt>
    <dgm:pt modelId="{0717E38A-1491-40C3-87AB-119B7C41CC9A}" type="pres">
      <dgm:prSet presAssocID="{76F73CDA-7B30-4BE9-AB4C-B3B1A82CEBBF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76EF7319-AC38-4D26-B616-919877E44ABC}" type="pres">
      <dgm:prSet presAssocID="{76F73CDA-7B30-4BE9-AB4C-B3B1A82CEBBF}" presName="Name1" presStyleCnt="0"/>
      <dgm:spPr/>
    </dgm:pt>
    <dgm:pt modelId="{98706A6F-8089-48A7-B43E-822C2797DDAE}" type="pres">
      <dgm:prSet presAssocID="{76F73CDA-7B30-4BE9-AB4C-B3B1A82CEBBF}" presName="cycle" presStyleCnt="0"/>
      <dgm:spPr/>
    </dgm:pt>
    <dgm:pt modelId="{C660EF69-BD14-498F-8007-69F14F6380F5}" type="pres">
      <dgm:prSet presAssocID="{76F73CDA-7B30-4BE9-AB4C-B3B1A82CEBBF}" presName="srcNode" presStyleLbl="node1" presStyleIdx="0" presStyleCnt="5"/>
      <dgm:spPr/>
    </dgm:pt>
    <dgm:pt modelId="{4459F825-7D08-4C19-9F7A-0B6CCC8B92EC}" type="pres">
      <dgm:prSet presAssocID="{76F73CDA-7B30-4BE9-AB4C-B3B1A82CEBBF}" presName="conn" presStyleLbl="parChTrans1D2" presStyleIdx="0" presStyleCnt="1"/>
      <dgm:spPr/>
      <dgm:t>
        <a:bodyPr/>
        <a:lstStyle/>
        <a:p>
          <a:endParaRPr lang="ru-RU"/>
        </a:p>
      </dgm:t>
    </dgm:pt>
    <dgm:pt modelId="{A5C81AED-1D45-48D8-ABB5-032E1B8AE1D9}" type="pres">
      <dgm:prSet presAssocID="{76F73CDA-7B30-4BE9-AB4C-B3B1A82CEBBF}" presName="extraNode" presStyleLbl="node1" presStyleIdx="0" presStyleCnt="5"/>
      <dgm:spPr/>
    </dgm:pt>
    <dgm:pt modelId="{89B5383C-A53A-4872-843F-ADC13E84D0B1}" type="pres">
      <dgm:prSet presAssocID="{76F73CDA-7B30-4BE9-AB4C-B3B1A82CEBBF}" presName="dstNode" presStyleLbl="node1" presStyleIdx="0" presStyleCnt="5"/>
      <dgm:spPr/>
    </dgm:pt>
    <dgm:pt modelId="{12ED4848-9909-401B-90FA-DC8A603B186D}" type="pres">
      <dgm:prSet presAssocID="{99F4BA62-A21D-4625-913F-C6F5732AE29A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5BDE83-9349-478E-9FB0-4C0C7ED9362D}" type="pres">
      <dgm:prSet presAssocID="{99F4BA62-A21D-4625-913F-C6F5732AE29A}" presName="accent_1" presStyleCnt="0"/>
      <dgm:spPr/>
    </dgm:pt>
    <dgm:pt modelId="{1A51E606-FBD3-4682-91B9-7B23776CC27B}" type="pres">
      <dgm:prSet presAssocID="{99F4BA62-A21D-4625-913F-C6F5732AE29A}" presName="accentRepeatNode" presStyleLbl="solidFgAcc1" presStyleIdx="0" presStyleCnt="5"/>
      <dgm:spPr/>
    </dgm:pt>
    <dgm:pt modelId="{E50412C1-2601-41BF-B926-6D95F931B31E}" type="pres">
      <dgm:prSet presAssocID="{FBA8FAE0-8902-4583-8EDB-9FDFE3765A7D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1C9F48-F4BA-4C6A-B475-B7DEC168EDCC}" type="pres">
      <dgm:prSet presAssocID="{FBA8FAE0-8902-4583-8EDB-9FDFE3765A7D}" presName="accent_2" presStyleCnt="0"/>
      <dgm:spPr/>
    </dgm:pt>
    <dgm:pt modelId="{3B34CBF2-96A3-4916-A594-C51378980598}" type="pres">
      <dgm:prSet presAssocID="{FBA8FAE0-8902-4583-8EDB-9FDFE3765A7D}" presName="accentRepeatNode" presStyleLbl="solidFgAcc1" presStyleIdx="1" presStyleCnt="5"/>
      <dgm:spPr/>
    </dgm:pt>
    <dgm:pt modelId="{71B342BE-9700-4703-9911-DFB2BB2F5D96}" type="pres">
      <dgm:prSet presAssocID="{64C0A2C9-01F5-4C61-AAF3-BC1F9987B15B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CB2037-D97C-4AB1-BB12-8A4B02095211}" type="pres">
      <dgm:prSet presAssocID="{64C0A2C9-01F5-4C61-AAF3-BC1F9987B15B}" presName="accent_3" presStyleCnt="0"/>
      <dgm:spPr/>
    </dgm:pt>
    <dgm:pt modelId="{A8BE9628-8CC1-40F5-9C34-8F6DF37ECF20}" type="pres">
      <dgm:prSet presAssocID="{64C0A2C9-01F5-4C61-AAF3-BC1F9987B15B}" presName="accentRepeatNode" presStyleLbl="solidFgAcc1" presStyleIdx="2" presStyleCnt="5"/>
      <dgm:spPr/>
    </dgm:pt>
    <dgm:pt modelId="{F1734581-EE4C-44AE-9B93-B542437A1444}" type="pres">
      <dgm:prSet presAssocID="{02A7CBE4-D090-4818-A8B7-B8F052881731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2EB262-C96F-4B34-99D7-284C9FDBA4AF}" type="pres">
      <dgm:prSet presAssocID="{02A7CBE4-D090-4818-A8B7-B8F052881731}" presName="accent_4" presStyleCnt="0"/>
      <dgm:spPr/>
    </dgm:pt>
    <dgm:pt modelId="{45A49D06-C2F5-488C-85ED-1520E28BA524}" type="pres">
      <dgm:prSet presAssocID="{02A7CBE4-D090-4818-A8B7-B8F052881731}" presName="accentRepeatNode" presStyleLbl="solidFgAcc1" presStyleIdx="3" presStyleCnt="5"/>
      <dgm:spPr/>
    </dgm:pt>
    <dgm:pt modelId="{E6FB84BD-614B-4C35-8BF0-067E962215E5}" type="pres">
      <dgm:prSet presAssocID="{0B5B8813-AEDE-4582-A938-482C60D43D2D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83B5DD-0FC7-4323-A765-438B9096EFC6}" type="pres">
      <dgm:prSet presAssocID="{0B5B8813-AEDE-4582-A938-482C60D43D2D}" presName="accent_5" presStyleCnt="0"/>
      <dgm:spPr/>
    </dgm:pt>
    <dgm:pt modelId="{C9D93F53-B2EC-44FA-81C8-D7026C140064}" type="pres">
      <dgm:prSet presAssocID="{0B5B8813-AEDE-4582-A938-482C60D43D2D}" presName="accentRepeatNode" presStyleLbl="solidFgAcc1" presStyleIdx="4" presStyleCnt="5"/>
      <dgm:spPr/>
    </dgm:pt>
  </dgm:ptLst>
  <dgm:cxnLst>
    <dgm:cxn modelId="{650D18A5-CB75-488F-B958-BD6A1054EA56}" srcId="{76F73CDA-7B30-4BE9-AB4C-B3B1A82CEBBF}" destId="{02A7CBE4-D090-4818-A8B7-B8F052881731}" srcOrd="3" destOrd="0" parTransId="{44E492DD-79D8-46B0-8718-5B3AEC6E700E}" sibTransId="{3AFA22F6-00AB-4BDF-9686-53737FA29369}"/>
    <dgm:cxn modelId="{649C0315-0330-415D-B713-D78148FE4563}" srcId="{76F73CDA-7B30-4BE9-AB4C-B3B1A82CEBBF}" destId="{99F4BA62-A21D-4625-913F-C6F5732AE29A}" srcOrd="0" destOrd="0" parTransId="{3C2AA8B2-F931-4113-BE60-CAB2315B2C1C}" sibTransId="{F75B33E9-9A02-46E5-9D9E-E128681A8E33}"/>
    <dgm:cxn modelId="{E208FBE3-3C05-4994-B2C6-99910ED3934F}" type="presOf" srcId="{02A7CBE4-D090-4818-A8B7-B8F052881731}" destId="{F1734581-EE4C-44AE-9B93-B542437A1444}" srcOrd="0" destOrd="0" presId="urn:microsoft.com/office/officeart/2008/layout/VerticalCurvedList"/>
    <dgm:cxn modelId="{B6B83CFC-ED16-417A-BFD1-0D042E4ACAD6}" type="presOf" srcId="{FBA8FAE0-8902-4583-8EDB-9FDFE3765A7D}" destId="{E50412C1-2601-41BF-B926-6D95F931B31E}" srcOrd="0" destOrd="0" presId="urn:microsoft.com/office/officeart/2008/layout/VerticalCurvedList"/>
    <dgm:cxn modelId="{8EA4DFFC-0DF4-406B-B526-0FA0ED527675}" type="presOf" srcId="{99F4BA62-A21D-4625-913F-C6F5732AE29A}" destId="{12ED4848-9909-401B-90FA-DC8A603B186D}" srcOrd="0" destOrd="0" presId="urn:microsoft.com/office/officeart/2008/layout/VerticalCurvedList"/>
    <dgm:cxn modelId="{13F2DFA4-CDEB-476D-BDDB-7F629F6718CB}" srcId="{76F73CDA-7B30-4BE9-AB4C-B3B1A82CEBBF}" destId="{64C0A2C9-01F5-4C61-AAF3-BC1F9987B15B}" srcOrd="2" destOrd="0" parTransId="{7BC877B4-854D-40A1-BEE1-749BDEA13E6B}" sibTransId="{64A1852E-057F-4655-8E71-4BB73CC89A0F}"/>
    <dgm:cxn modelId="{7C5B9EEA-DF80-4FD3-B8D6-C4E38561A5F7}" srcId="{76F73CDA-7B30-4BE9-AB4C-B3B1A82CEBBF}" destId="{0B5B8813-AEDE-4582-A938-482C60D43D2D}" srcOrd="4" destOrd="0" parTransId="{053E647B-399F-4B68-ACF5-4EE73BBA28B0}" sibTransId="{481C4D92-10C9-49A7-A0D2-85F308A1CAEA}"/>
    <dgm:cxn modelId="{EBC3F061-4A6C-438A-8469-CD6C4253A0AD}" type="presOf" srcId="{76F73CDA-7B30-4BE9-AB4C-B3B1A82CEBBF}" destId="{0717E38A-1491-40C3-87AB-119B7C41CC9A}" srcOrd="0" destOrd="0" presId="urn:microsoft.com/office/officeart/2008/layout/VerticalCurvedList"/>
    <dgm:cxn modelId="{9D1F14A4-66F1-4EA0-96F6-24886FE003BF}" srcId="{76F73CDA-7B30-4BE9-AB4C-B3B1A82CEBBF}" destId="{FBA8FAE0-8902-4583-8EDB-9FDFE3765A7D}" srcOrd="1" destOrd="0" parTransId="{B938FB38-CC34-4790-AF55-169B44FCBD3E}" sibTransId="{4C8B9610-1A44-4581-B935-F93F89291D7D}"/>
    <dgm:cxn modelId="{755D07B5-CE12-4EA8-8F57-3A5FD5D9C512}" type="presOf" srcId="{F75B33E9-9A02-46E5-9D9E-E128681A8E33}" destId="{4459F825-7D08-4C19-9F7A-0B6CCC8B92EC}" srcOrd="0" destOrd="0" presId="urn:microsoft.com/office/officeart/2008/layout/VerticalCurvedList"/>
    <dgm:cxn modelId="{8B21B123-59BD-4A5F-B1A0-C2B5862D34AF}" type="presOf" srcId="{0B5B8813-AEDE-4582-A938-482C60D43D2D}" destId="{E6FB84BD-614B-4C35-8BF0-067E962215E5}" srcOrd="0" destOrd="0" presId="urn:microsoft.com/office/officeart/2008/layout/VerticalCurvedList"/>
    <dgm:cxn modelId="{710F9EFD-667A-432F-8CF6-A8743CEF896E}" type="presOf" srcId="{64C0A2C9-01F5-4C61-AAF3-BC1F9987B15B}" destId="{71B342BE-9700-4703-9911-DFB2BB2F5D96}" srcOrd="0" destOrd="0" presId="urn:microsoft.com/office/officeart/2008/layout/VerticalCurvedList"/>
    <dgm:cxn modelId="{43193D4B-3A7A-4F2A-A5F7-FF368FDF95DF}" type="presParOf" srcId="{0717E38A-1491-40C3-87AB-119B7C41CC9A}" destId="{76EF7319-AC38-4D26-B616-919877E44ABC}" srcOrd="0" destOrd="0" presId="urn:microsoft.com/office/officeart/2008/layout/VerticalCurvedList"/>
    <dgm:cxn modelId="{2C66971F-5DBF-47E8-94D7-1EE0A10088A3}" type="presParOf" srcId="{76EF7319-AC38-4D26-B616-919877E44ABC}" destId="{98706A6F-8089-48A7-B43E-822C2797DDAE}" srcOrd="0" destOrd="0" presId="urn:microsoft.com/office/officeart/2008/layout/VerticalCurvedList"/>
    <dgm:cxn modelId="{EBE7ECEA-0491-45E9-B31E-DCA58C2F23A7}" type="presParOf" srcId="{98706A6F-8089-48A7-B43E-822C2797DDAE}" destId="{C660EF69-BD14-498F-8007-69F14F6380F5}" srcOrd="0" destOrd="0" presId="urn:microsoft.com/office/officeart/2008/layout/VerticalCurvedList"/>
    <dgm:cxn modelId="{1852255D-12E7-4AE5-8000-44B60180FAA4}" type="presParOf" srcId="{98706A6F-8089-48A7-B43E-822C2797DDAE}" destId="{4459F825-7D08-4C19-9F7A-0B6CCC8B92EC}" srcOrd="1" destOrd="0" presId="urn:microsoft.com/office/officeart/2008/layout/VerticalCurvedList"/>
    <dgm:cxn modelId="{76F4652E-B2A0-40EE-9430-E0032F72A46A}" type="presParOf" srcId="{98706A6F-8089-48A7-B43E-822C2797DDAE}" destId="{A5C81AED-1D45-48D8-ABB5-032E1B8AE1D9}" srcOrd="2" destOrd="0" presId="urn:microsoft.com/office/officeart/2008/layout/VerticalCurvedList"/>
    <dgm:cxn modelId="{46073AC4-8DF5-4AA8-ADC8-A6843C9E3A41}" type="presParOf" srcId="{98706A6F-8089-48A7-B43E-822C2797DDAE}" destId="{89B5383C-A53A-4872-843F-ADC13E84D0B1}" srcOrd="3" destOrd="0" presId="urn:microsoft.com/office/officeart/2008/layout/VerticalCurvedList"/>
    <dgm:cxn modelId="{2E19ECBF-F9F1-42B2-AE94-BC7CBF070A4C}" type="presParOf" srcId="{76EF7319-AC38-4D26-B616-919877E44ABC}" destId="{12ED4848-9909-401B-90FA-DC8A603B186D}" srcOrd="1" destOrd="0" presId="urn:microsoft.com/office/officeart/2008/layout/VerticalCurvedList"/>
    <dgm:cxn modelId="{7369CA75-3E82-4564-99E6-03669CC4AC89}" type="presParOf" srcId="{76EF7319-AC38-4D26-B616-919877E44ABC}" destId="{A95BDE83-9349-478E-9FB0-4C0C7ED9362D}" srcOrd="2" destOrd="0" presId="urn:microsoft.com/office/officeart/2008/layout/VerticalCurvedList"/>
    <dgm:cxn modelId="{23345847-C9E4-409A-B6DB-1D41C93301FD}" type="presParOf" srcId="{A95BDE83-9349-478E-9FB0-4C0C7ED9362D}" destId="{1A51E606-FBD3-4682-91B9-7B23776CC27B}" srcOrd="0" destOrd="0" presId="urn:microsoft.com/office/officeart/2008/layout/VerticalCurvedList"/>
    <dgm:cxn modelId="{700BF0B7-EB04-4227-8000-EE9013D6C45F}" type="presParOf" srcId="{76EF7319-AC38-4D26-B616-919877E44ABC}" destId="{E50412C1-2601-41BF-B926-6D95F931B31E}" srcOrd="3" destOrd="0" presId="urn:microsoft.com/office/officeart/2008/layout/VerticalCurvedList"/>
    <dgm:cxn modelId="{25E5068F-09E7-4BD8-ABF7-D8CF83C3D7E5}" type="presParOf" srcId="{76EF7319-AC38-4D26-B616-919877E44ABC}" destId="{4A1C9F48-F4BA-4C6A-B475-B7DEC168EDCC}" srcOrd="4" destOrd="0" presId="urn:microsoft.com/office/officeart/2008/layout/VerticalCurvedList"/>
    <dgm:cxn modelId="{607D8622-F7FA-4A7C-B253-7C46780744DA}" type="presParOf" srcId="{4A1C9F48-F4BA-4C6A-B475-B7DEC168EDCC}" destId="{3B34CBF2-96A3-4916-A594-C51378980598}" srcOrd="0" destOrd="0" presId="urn:microsoft.com/office/officeart/2008/layout/VerticalCurvedList"/>
    <dgm:cxn modelId="{FABDD07C-07D5-45C2-96FF-6227EED8B04E}" type="presParOf" srcId="{76EF7319-AC38-4D26-B616-919877E44ABC}" destId="{71B342BE-9700-4703-9911-DFB2BB2F5D96}" srcOrd="5" destOrd="0" presId="urn:microsoft.com/office/officeart/2008/layout/VerticalCurvedList"/>
    <dgm:cxn modelId="{B4F7C349-1FCF-4EB4-BA01-FBD2CC7AC74C}" type="presParOf" srcId="{76EF7319-AC38-4D26-B616-919877E44ABC}" destId="{0DCB2037-D97C-4AB1-BB12-8A4B02095211}" srcOrd="6" destOrd="0" presId="urn:microsoft.com/office/officeart/2008/layout/VerticalCurvedList"/>
    <dgm:cxn modelId="{2D8A022C-0747-45B4-8D55-3E56BC1862CA}" type="presParOf" srcId="{0DCB2037-D97C-4AB1-BB12-8A4B02095211}" destId="{A8BE9628-8CC1-40F5-9C34-8F6DF37ECF20}" srcOrd="0" destOrd="0" presId="urn:microsoft.com/office/officeart/2008/layout/VerticalCurvedList"/>
    <dgm:cxn modelId="{D04F0F29-72E6-462A-81ED-CF068CE2DCFD}" type="presParOf" srcId="{76EF7319-AC38-4D26-B616-919877E44ABC}" destId="{F1734581-EE4C-44AE-9B93-B542437A1444}" srcOrd="7" destOrd="0" presId="urn:microsoft.com/office/officeart/2008/layout/VerticalCurvedList"/>
    <dgm:cxn modelId="{E26FB574-6E06-4A21-9B72-B70FCD65C11A}" type="presParOf" srcId="{76EF7319-AC38-4D26-B616-919877E44ABC}" destId="{802EB262-C96F-4B34-99D7-284C9FDBA4AF}" srcOrd="8" destOrd="0" presId="urn:microsoft.com/office/officeart/2008/layout/VerticalCurvedList"/>
    <dgm:cxn modelId="{82F6AB65-A027-4B1D-833D-3A240BDBBE22}" type="presParOf" srcId="{802EB262-C96F-4B34-99D7-284C9FDBA4AF}" destId="{45A49D06-C2F5-488C-85ED-1520E28BA524}" srcOrd="0" destOrd="0" presId="urn:microsoft.com/office/officeart/2008/layout/VerticalCurvedList"/>
    <dgm:cxn modelId="{B35B79D5-7DF8-4AC3-BE5C-814F170E087D}" type="presParOf" srcId="{76EF7319-AC38-4D26-B616-919877E44ABC}" destId="{E6FB84BD-614B-4C35-8BF0-067E962215E5}" srcOrd="9" destOrd="0" presId="urn:microsoft.com/office/officeart/2008/layout/VerticalCurvedList"/>
    <dgm:cxn modelId="{0B402627-C554-4464-8371-3E551454557B}" type="presParOf" srcId="{76EF7319-AC38-4D26-B616-919877E44ABC}" destId="{E483B5DD-0FC7-4323-A765-438B9096EFC6}" srcOrd="10" destOrd="0" presId="urn:microsoft.com/office/officeart/2008/layout/VerticalCurvedList"/>
    <dgm:cxn modelId="{5E5A8A97-6E0A-40A7-B1DC-C8AAA71B750E}" type="presParOf" srcId="{E483B5DD-0FC7-4323-A765-438B9096EFC6}" destId="{C9D93F53-B2EC-44FA-81C8-D7026C140064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59F825-7D08-4C19-9F7A-0B6CCC8B92EC}">
      <dsp:nvSpPr>
        <dsp:cNvPr id="0" name=""/>
        <dsp:cNvSpPr/>
      </dsp:nvSpPr>
      <dsp:spPr>
        <a:xfrm>
          <a:off x="-4802577" y="-736066"/>
          <a:ext cx="5720192" cy="5720192"/>
        </a:xfrm>
        <a:prstGeom prst="blockArc">
          <a:avLst>
            <a:gd name="adj1" fmla="val 18900000"/>
            <a:gd name="adj2" fmla="val 2700000"/>
            <a:gd name="adj3" fmla="val 378"/>
          </a:avLst>
        </a:pr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ED4848-9909-401B-90FA-DC8A603B186D}">
      <dsp:nvSpPr>
        <dsp:cNvPr id="0" name=""/>
        <dsp:cNvSpPr/>
      </dsp:nvSpPr>
      <dsp:spPr>
        <a:xfrm>
          <a:off x="401546" y="265418"/>
          <a:ext cx="8365272" cy="53117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1622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i="0" kern="1200" dirty="0" smtClean="0"/>
            <a:t>Институциональное</a:t>
          </a:r>
          <a:r>
            <a:rPr lang="ru-RU" sz="1500" b="0" i="0" kern="1200" dirty="0" smtClean="0"/>
            <a:t> – «регуляторная гильотина» на региональном уровне (отмена избыточных требований)</a:t>
          </a:r>
          <a:endParaRPr lang="ru-RU" sz="1500" kern="1200" dirty="0"/>
        </a:p>
      </dsp:txBody>
      <dsp:txXfrm>
        <a:off x="401546" y="265418"/>
        <a:ext cx="8365272" cy="531177"/>
      </dsp:txXfrm>
    </dsp:sp>
    <dsp:sp modelId="{1A51E606-FBD3-4682-91B9-7B23776CC27B}">
      <dsp:nvSpPr>
        <dsp:cNvPr id="0" name=""/>
        <dsp:cNvSpPr/>
      </dsp:nvSpPr>
      <dsp:spPr>
        <a:xfrm>
          <a:off x="69560" y="199021"/>
          <a:ext cx="663971" cy="66397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0412C1-2601-41BF-B926-6D95F931B31E}">
      <dsp:nvSpPr>
        <dsp:cNvPr id="0" name=""/>
        <dsp:cNvSpPr/>
      </dsp:nvSpPr>
      <dsp:spPr>
        <a:xfrm>
          <a:off x="782172" y="1061930"/>
          <a:ext cx="7984646" cy="53117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1622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i="0" kern="1200" dirty="0" smtClean="0"/>
            <a:t>Цифровое</a:t>
          </a:r>
          <a:r>
            <a:rPr lang="ru-RU" sz="1500" b="0" i="0" kern="1200" dirty="0" smtClean="0"/>
            <a:t> – расширение функционала платформы МСП.РФ, внедрение ЭДО с контролирующими органами</a:t>
          </a:r>
          <a:endParaRPr lang="ru-RU" sz="1500" kern="1200" dirty="0"/>
        </a:p>
      </dsp:txBody>
      <dsp:txXfrm>
        <a:off x="782172" y="1061930"/>
        <a:ext cx="7984646" cy="531177"/>
      </dsp:txXfrm>
    </dsp:sp>
    <dsp:sp modelId="{3B34CBF2-96A3-4916-A594-C51378980598}">
      <dsp:nvSpPr>
        <dsp:cNvPr id="0" name=""/>
        <dsp:cNvSpPr/>
      </dsp:nvSpPr>
      <dsp:spPr>
        <a:xfrm>
          <a:off x="450186" y="995532"/>
          <a:ext cx="663971" cy="66397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B342BE-9700-4703-9911-DFB2BB2F5D96}">
      <dsp:nvSpPr>
        <dsp:cNvPr id="0" name=""/>
        <dsp:cNvSpPr/>
      </dsp:nvSpPr>
      <dsp:spPr>
        <a:xfrm>
          <a:off x="898994" y="1858441"/>
          <a:ext cx="7867825" cy="53117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1622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i="0" kern="1200" dirty="0" smtClean="0"/>
            <a:t>Кадровое</a:t>
          </a:r>
          <a:r>
            <a:rPr lang="ru-RU" sz="1500" b="0" i="0" kern="1200" dirty="0" smtClean="0"/>
            <a:t> – система непрерывного предпринимательского образования, институт наставничества, программа «Земский предприниматель»</a:t>
          </a:r>
          <a:endParaRPr lang="ru-RU" sz="1500" kern="1200" dirty="0"/>
        </a:p>
      </dsp:txBody>
      <dsp:txXfrm>
        <a:off x="898994" y="1858441"/>
        <a:ext cx="7867825" cy="531177"/>
      </dsp:txXfrm>
    </dsp:sp>
    <dsp:sp modelId="{A8BE9628-8CC1-40F5-9C34-8F6DF37ECF20}">
      <dsp:nvSpPr>
        <dsp:cNvPr id="0" name=""/>
        <dsp:cNvSpPr/>
      </dsp:nvSpPr>
      <dsp:spPr>
        <a:xfrm>
          <a:off x="567008" y="1792044"/>
          <a:ext cx="663971" cy="66397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1734581-EE4C-44AE-9B93-B542437A1444}">
      <dsp:nvSpPr>
        <dsp:cNvPr id="0" name=""/>
        <dsp:cNvSpPr/>
      </dsp:nvSpPr>
      <dsp:spPr>
        <a:xfrm>
          <a:off x="782172" y="2654952"/>
          <a:ext cx="7984646" cy="53117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1622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i="0" kern="1200" smtClean="0"/>
            <a:t>Финансовое</a:t>
          </a:r>
          <a:r>
            <a:rPr lang="ru-RU" sz="1500" b="0" i="0" kern="1200" smtClean="0"/>
            <a:t> – диверсификация инструментов (гарантийный фонд, венчурное финансирование, налоговый кэшбэк)</a:t>
          </a:r>
          <a:endParaRPr lang="ru-RU" sz="1500" b="0" i="0" kern="1200"/>
        </a:p>
      </dsp:txBody>
      <dsp:txXfrm>
        <a:off x="782172" y="2654952"/>
        <a:ext cx="7984646" cy="531177"/>
      </dsp:txXfrm>
    </dsp:sp>
    <dsp:sp modelId="{45A49D06-C2F5-488C-85ED-1520E28BA524}">
      <dsp:nvSpPr>
        <dsp:cNvPr id="0" name=""/>
        <dsp:cNvSpPr/>
      </dsp:nvSpPr>
      <dsp:spPr>
        <a:xfrm>
          <a:off x="450186" y="2588555"/>
          <a:ext cx="663971" cy="66397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6FB84BD-614B-4C35-8BF0-067E962215E5}">
      <dsp:nvSpPr>
        <dsp:cNvPr id="0" name=""/>
        <dsp:cNvSpPr/>
      </dsp:nvSpPr>
      <dsp:spPr>
        <a:xfrm>
          <a:off x="401546" y="3451463"/>
          <a:ext cx="8365272" cy="53117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1622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i="0" kern="1200" dirty="0" smtClean="0"/>
            <a:t>Нефинансовое</a:t>
          </a:r>
          <a:r>
            <a:rPr lang="ru-RU" sz="1500" b="0" i="0" kern="1200" dirty="0" smtClean="0"/>
            <a:t> – сеть муниципальных консультационных пунктов «Мой бизнес», поддержка кооперации и кластерного развития</a:t>
          </a:r>
          <a:endParaRPr lang="ru-RU" sz="1500" kern="1200" dirty="0"/>
        </a:p>
      </dsp:txBody>
      <dsp:txXfrm>
        <a:off x="401546" y="3451463"/>
        <a:ext cx="8365272" cy="531177"/>
      </dsp:txXfrm>
    </dsp:sp>
    <dsp:sp modelId="{C9D93F53-B2EC-44FA-81C8-D7026C140064}">
      <dsp:nvSpPr>
        <dsp:cNvPr id="0" name=""/>
        <dsp:cNvSpPr/>
      </dsp:nvSpPr>
      <dsp:spPr>
        <a:xfrm>
          <a:off x="69560" y="3385066"/>
          <a:ext cx="663971" cy="66397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5923F103-BC34-4FE4-A40E-EDDEECFDA5D0}" type="datetimeFigureOut">
              <a:rPr lang="en-US" dirty="0"/>
              <a:pPr/>
              <a:t>6/15/2026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1CC3-2375-41D4-9E03-427CAF2A4C1A}" type="datetimeFigureOut">
              <a:rPr lang="en-US" dirty="0"/>
              <a:pPr/>
              <a:t>6/15/2026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6868-8199-4C2C-A5B1-63AEE139F88E}" type="datetimeFigureOut">
              <a:rPr lang="en-US" dirty="0"/>
              <a:pPr/>
              <a:t>6/15/2026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9FF7F-6988-44CC-821B-644E70CD2F73}" type="datetimeFigureOut">
              <a:rPr lang="en-US" dirty="0"/>
              <a:pPr/>
              <a:t>6/15/2026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2C299-16B2-4475-990D-751901EACC14}" type="datetimeFigureOut">
              <a:rPr lang="en-US" dirty="0"/>
              <a:pPr/>
              <a:t>6/15/2026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86839-B9D8-4651-8783-F325ECE74E65}" type="datetimeFigureOut">
              <a:rPr lang="en-US" dirty="0"/>
              <a:pPr/>
              <a:t>6/15/2026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84F64-32F6-45C5-931F-ADC1662401D0}" type="datetimeFigureOut">
              <a:rPr lang="en-US" dirty="0"/>
              <a:pPr/>
              <a:t>6/15/2026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53086D93-FCAC-47E0-A2EE-787E62CA814C}" type="datetimeFigureOut">
              <a:rPr lang="en-US" dirty="0"/>
              <a:pPr/>
              <a:t>6/15/2026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CDA879A6-0FD0-4734-A311-86BFCA472E6E}" type="datetimeFigureOut">
              <a:rPr lang="en-US" dirty="0"/>
              <a:pPr/>
              <a:t>6/15/2026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9CA7B-DFD4-44B5-8C60-D14B8CD1FB59}" type="datetimeFigureOut">
              <a:rPr lang="en-US" dirty="0"/>
              <a:pPr/>
              <a:t>6/15/2026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6425-0181-43F2-84FC-787E803FD2F8}" type="datetimeFigureOut">
              <a:rPr lang="en-US" dirty="0"/>
              <a:pPr/>
              <a:t>6/15/2026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B8791-F1B0-41E7-B7FD-A781E65C4266}" type="datetimeFigureOut">
              <a:rPr lang="en-US" dirty="0"/>
              <a:pPr/>
              <a:t>6/15/2026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D63B2-E120-4ED8-B27B-C685F510A5FE}" type="datetimeFigureOut">
              <a:rPr lang="en-US" dirty="0"/>
              <a:pPr/>
              <a:t>6/15/2026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18ACC-A947-437B-A130-35BD54FDF1E9}" type="datetimeFigureOut">
              <a:rPr lang="en-US" dirty="0"/>
              <a:pPr/>
              <a:t>6/15/2026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7E02-BCB8-4D50-A234-369438C08659}" type="datetimeFigureOut">
              <a:rPr lang="en-US" dirty="0"/>
              <a:pPr/>
              <a:t>6/15/2026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86A4C-8E40-4F87-A4F0-01A0687C5742}" type="datetimeFigureOut">
              <a:rPr lang="en-US" dirty="0"/>
              <a:pPr/>
              <a:t>6/15/2026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72C73-2D91-4E12-BA25-F0AA0C03599B}" type="datetimeFigureOut">
              <a:rPr lang="en-US" dirty="0"/>
              <a:pPr/>
              <a:t>6/15/2026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2BE451C3-0FF4-47C4-B829-773ADF60F88C}" type="datetimeFigureOut">
              <a:rPr lang="en-US" dirty="0"/>
              <a:pPr/>
              <a:t>6/15/2026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3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72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8665" y="220437"/>
            <a:ext cx="11993335" cy="889462"/>
          </a:xfrm>
        </p:spPr>
        <p:txBody>
          <a:bodyPr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Дальневосточный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филиал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федерального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государственного бюджетного образовательного учреждения высшего образования «Всероссийская академия внешней торговли Министерства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экономического развития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Камчатского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края»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73579" y="1643054"/>
            <a:ext cx="10768692" cy="2169667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ВЫПУСКНАЯ КВАЛИФИКАЦИОННАЯ РАБОТА</a:t>
            </a:r>
          </a:p>
          <a:p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ОЦЕНКА ФАКТОРОВ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ПРЕДПРИНИМАТЕЛЬСКОГО</a:t>
            </a:r>
          </a:p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КЛИМАТА В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РОССИИ 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1044" y="5573954"/>
            <a:ext cx="6096000" cy="86177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ВЫПОЛНИЛ: ВОРОНЧИХИН НИКИТА МИХАЙЛОВИЧ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РУКОВОДИТЕЛЬ: КАН ЕЛЕНА ВИКТОРОВНА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60774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Доклад окончен.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dirty="0" smtClean="0"/>
              <a:t>Спасибо </a:t>
            </a:r>
            <a:r>
              <a:rPr lang="ru-RU" b="1" dirty="0"/>
              <a:t>за внимание!</a:t>
            </a:r>
            <a:endParaRPr lang="ru-RU" dirty="0"/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190067" y="6488668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11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4643640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Цель, задачи, объект и предмет </a:t>
            </a:r>
            <a:r>
              <a:rPr lang="ru-RU" b="1" dirty="0" smtClean="0"/>
              <a:t>исследования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23363046"/>
              </p:ext>
            </p:extLst>
          </p:nvPr>
        </p:nvGraphicFramePr>
        <p:xfrm>
          <a:off x="400050" y="2339340"/>
          <a:ext cx="11258549" cy="3970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882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47972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0" dirty="0">
                          <a:effectLst/>
                          <a:latin typeface="quote-cjk-patch"/>
                        </a:rPr>
                        <a:t>Параметр</a:t>
                      </a:r>
                    </a:p>
                  </a:txBody>
                  <a:tcPr marR="152400" marT="95250" marB="952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>
                          <a:effectLst/>
                          <a:latin typeface="quote-cjk-patch"/>
                        </a:rPr>
                        <a:t>Содержание</a:t>
                      </a:r>
                    </a:p>
                  </a:txBody>
                  <a:tcPr marL="152400" marR="152400" marT="95250" marB="9525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effectLst/>
                          <a:latin typeface="quote-cjk-patch"/>
                        </a:rPr>
                        <a:t>Цель</a:t>
                      </a:r>
                      <a:endParaRPr lang="ru-RU" b="0" dirty="0">
                        <a:effectLst/>
                        <a:latin typeface="quote-cjk-patch"/>
                      </a:endParaRPr>
                    </a:p>
                  </a:txBody>
                  <a:tcPr marR="152400" marT="95250" marB="95250" anchor="ctr"/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quote-cjk-patch"/>
                        </a:rPr>
                        <a:t>Комплексная оценка факторов предпринимательского климата в России и определение перспективных направлений его улучшения (на примере Камчатского края)</a:t>
                      </a:r>
                    </a:p>
                  </a:txBody>
                  <a:tcPr marL="152400" marT="95250" marB="9525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effectLst/>
                          <a:latin typeface="quote-cjk-patch"/>
                        </a:rPr>
                        <a:t>Задачи</a:t>
                      </a:r>
                      <a:endParaRPr lang="ru-RU" b="0" dirty="0">
                        <a:effectLst/>
                        <a:latin typeface="quote-cjk-patch"/>
                      </a:endParaRPr>
                    </a:p>
                  </a:txBody>
                  <a:tcPr marR="152400" marT="95250" marB="95250" anchor="ctr"/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quote-cjk-patch"/>
                        </a:rPr>
                        <a:t>1) Теоретический анализ понятия и структуры предпринимательского климата</a:t>
                      </a:r>
                      <a:br>
                        <a:rPr lang="ru-RU" b="0" dirty="0">
                          <a:effectLst/>
                          <a:latin typeface="quote-cjk-patch"/>
                        </a:rPr>
                      </a:br>
                      <a:r>
                        <a:rPr lang="ru-RU" b="0" dirty="0">
                          <a:effectLst/>
                          <a:latin typeface="quote-cjk-patch"/>
                        </a:rPr>
                        <a:t>2) Анализ факторов климата в России и Камчатском крае</a:t>
                      </a:r>
                      <a:br>
                        <a:rPr lang="ru-RU" b="0" dirty="0">
                          <a:effectLst/>
                          <a:latin typeface="quote-cjk-patch"/>
                        </a:rPr>
                      </a:br>
                      <a:r>
                        <a:rPr lang="ru-RU" b="0" dirty="0">
                          <a:effectLst/>
                          <a:latin typeface="quote-cjk-patch"/>
                        </a:rPr>
                        <a:t>3) Выработка рекомендаций по улучшению</a:t>
                      </a:r>
                    </a:p>
                  </a:txBody>
                  <a:tcPr marL="152400" marT="95250" marB="9525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effectLst/>
                          <a:latin typeface="quote-cjk-patch"/>
                        </a:rPr>
                        <a:t>Объект</a:t>
                      </a:r>
                      <a:endParaRPr lang="ru-RU" b="0" dirty="0">
                        <a:effectLst/>
                        <a:latin typeface="quote-cjk-patch"/>
                      </a:endParaRPr>
                    </a:p>
                  </a:txBody>
                  <a:tcPr marR="152400" marT="95250" marB="95250" anchor="ctr"/>
                </a:tc>
                <a:tc>
                  <a:txBody>
                    <a:bodyPr/>
                    <a:lstStyle/>
                    <a:p>
                      <a:r>
                        <a:rPr lang="ru-RU" b="0">
                          <a:effectLst/>
                          <a:latin typeface="quote-cjk-patch"/>
                        </a:rPr>
                        <a:t>Предпринимательский климат как экономическая категория и условие ведения бизнеса в регионе</a:t>
                      </a:r>
                    </a:p>
                  </a:txBody>
                  <a:tcPr marL="152400" marT="95250" marB="9525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effectLst/>
                          <a:latin typeface="quote-cjk-patch"/>
                        </a:rPr>
                        <a:t>Предмет</a:t>
                      </a:r>
                      <a:endParaRPr lang="ru-RU" b="0" dirty="0">
                        <a:effectLst/>
                        <a:latin typeface="quote-cjk-patch"/>
                      </a:endParaRPr>
                    </a:p>
                  </a:txBody>
                  <a:tcPr marR="152400" marT="95250" marB="95250" anchor="ctr"/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quote-cjk-patch"/>
                        </a:rPr>
                        <a:t>Совокупность факторов (экономических, институциональных, социальных, административных), влияющих на предпринимательский климат</a:t>
                      </a:r>
                    </a:p>
                  </a:txBody>
                  <a:tcPr marL="152400" marT="95250" marB="9525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190067" y="6488668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3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6271441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Теоретические основы: структура предпринимательского </a:t>
            </a:r>
            <a:r>
              <a:rPr lang="ru-RU" b="1" dirty="0" smtClean="0"/>
              <a:t>климата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1010" y="2423196"/>
            <a:ext cx="11414827" cy="3416300"/>
          </a:xfrm>
        </p:spPr>
        <p:txBody>
          <a:bodyPr/>
          <a:lstStyle/>
          <a:p>
            <a:r>
              <a:rPr lang="ru-RU" b="1" dirty="0"/>
              <a:t>Предпринимательский климат</a:t>
            </a:r>
            <a:r>
              <a:rPr lang="ru-RU" dirty="0"/>
              <a:t> – совокупность условий физической, институциональной и социальной среды, обеспечивающих реализацию предпринимательского стиля ведения бизнеса.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191986" y="3232598"/>
            <a:ext cx="9731828" cy="3323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190067" y="6488668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4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40984496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Общероссийские тенденции развития МСП (2024–2025 гг</a:t>
            </a:r>
            <a:r>
              <a:rPr lang="ru-RU" b="1" dirty="0" smtClean="0"/>
              <a:t>.)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46212553"/>
              </p:ext>
            </p:extLst>
          </p:nvPr>
        </p:nvGraphicFramePr>
        <p:xfrm>
          <a:off x="1154954" y="2461833"/>
          <a:ext cx="10409529" cy="2606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6984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46984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46984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effectLst/>
                          <a:latin typeface="quote-cjk-patch"/>
                        </a:rPr>
                        <a:t>Показатель</a:t>
                      </a:r>
                    </a:p>
                  </a:txBody>
                  <a:tcPr marR="152400" marT="95250" marB="952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effectLst/>
                          <a:latin typeface="quote-cjk-patch"/>
                        </a:rPr>
                        <a:t>Значение</a:t>
                      </a:r>
                    </a:p>
                  </a:txBody>
                  <a:tcPr marL="152400" marR="152400" marT="95250" marB="952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effectLst/>
                          <a:latin typeface="quote-cjk-patch"/>
                        </a:rPr>
                        <a:t>Динамика</a:t>
                      </a:r>
                    </a:p>
                  </a:txBody>
                  <a:tcPr marL="152400" marR="152400" marT="95250" marB="9525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b="0">
                          <a:effectLst/>
                          <a:latin typeface="quote-cjk-patch"/>
                        </a:rPr>
                        <a:t>Количество субъектов МСП</a:t>
                      </a:r>
                    </a:p>
                  </a:txBody>
                  <a:tcPr marR="152400" marT="95250" marB="952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effectLst/>
                          <a:latin typeface="quote-cjk-patch"/>
                        </a:rPr>
                        <a:t>6,59 млн</a:t>
                      </a:r>
                      <a:endParaRPr lang="ru-RU" sz="1600" b="0" dirty="0">
                        <a:effectLst/>
                        <a:latin typeface="quote-cjk-patch"/>
                      </a:endParaRPr>
                    </a:p>
                  </a:txBody>
                  <a:tcPr marL="152400" marR="152400" marT="95250" marB="952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>
                          <a:effectLst/>
                          <a:latin typeface="quote-cjk-patch"/>
                        </a:rPr>
                        <a:t>+3,8% к 2024 г.</a:t>
                      </a:r>
                    </a:p>
                  </a:txBody>
                  <a:tcPr marL="152400" marT="95250" marB="9525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b="0">
                          <a:effectLst/>
                          <a:latin typeface="quote-cjk-patch"/>
                        </a:rPr>
                        <a:t>Занятость в МСП</a:t>
                      </a:r>
                    </a:p>
                  </a:txBody>
                  <a:tcPr marR="152400" marT="95250" marB="952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effectLst/>
                          <a:latin typeface="quote-cjk-patch"/>
                        </a:rPr>
                        <a:t>30 млн чел.</a:t>
                      </a:r>
                      <a:r>
                        <a:rPr lang="ru-RU" sz="1600" b="0" dirty="0">
                          <a:effectLst/>
                          <a:latin typeface="quote-cjk-patch"/>
                        </a:rPr>
                        <a:t> (40% занятых)</a:t>
                      </a:r>
                    </a:p>
                  </a:txBody>
                  <a:tcPr marL="152400" marR="152400" marT="95250" marB="952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>
                          <a:effectLst/>
                          <a:latin typeface="quote-cjk-patch"/>
                        </a:rPr>
                        <a:t>+14,8 </a:t>
                      </a:r>
                      <a:r>
                        <a:rPr lang="ru-RU" sz="1600" b="0" dirty="0" err="1">
                          <a:effectLst/>
                          <a:latin typeface="quote-cjk-patch"/>
                        </a:rPr>
                        <a:t>п.п</a:t>
                      </a:r>
                      <a:r>
                        <a:rPr lang="ru-RU" sz="1600" b="0" dirty="0">
                          <a:effectLst/>
                          <a:latin typeface="quote-cjk-patch"/>
                        </a:rPr>
                        <a:t>. за 3 года</a:t>
                      </a:r>
                    </a:p>
                  </a:txBody>
                  <a:tcPr marL="152400" marT="95250" marB="9525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b="0">
                          <a:effectLst/>
                          <a:latin typeface="quote-cjk-patch"/>
                        </a:rPr>
                        <a:t>Вклад МСП в ВВП</a:t>
                      </a:r>
                    </a:p>
                  </a:txBody>
                  <a:tcPr marR="152400" marT="95250" marB="952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>
                          <a:effectLst/>
                          <a:latin typeface="quote-cjk-patch"/>
                        </a:rPr>
                        <a:t>22% (35 трлн руб.)</a:t>
                      </a:r>
                      <a:endParaRPr lang="ru-RU" sz="1600" b="0">
                        <a:effectLst/>
                        <a:latin typeface="quote-cjk-patch"/>
                      </a:endParaRPr>
                    </a:p>
                  </a:txBody>
                  <a:tcPr marL="152400" marR="152400" marT="95250" marB="952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>
                          <a:effectLst/>
                          <a:latin typeface="quote-cjk-patch"/>
                        </a:rPr>
                        <a:t>рекорд с 2018 г.</a:t>
                      </a:r>
                    </a:p>
                  </a:txBody>
                  <a:tcPr marL="152400" marT="95250" marB="9525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b="0">
                          <a:effectLst/>
                          <a:latin typeface="quote-cjk-patch"/>
                        </a:rPr>
                        <a:t>Количество самозанятых</a:t>
                      </a:r>
                    </a:p>
                  </a:txBody>
                  <a:tcPr marR="152400" marT="95250" marB="952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>
                          <a:effectLst/>
                          <a:latin typeface="quote-cjk-patch"/>
                        </a:rPr>
                        <a:t>15,2 млн чел.</a:t>
                      </a:r>
                      <a:endParaRPr lang="ru-RU" sz="1600" b="0">
                        <a:effectLst/>
                        <a:latin typeface="quote-cjk-patch"/>
                      </a:endParaRPr>
                    </a:p>
                  </a:txBody>
                  <a:tcPr marL="152400" marR="152400" marT="95250" marB="952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>
                          <a:effectLst/>
                          <a:latin typeface="quote-cjk-patch"/>
                        </a:rPr>
                        <a:t>+25%</a:t>
                      </a:r>
                    </a:p>
                  </a:txBody>
                  <a:tcPr marL="152400" marT="95250" marB="9525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b="0">
                          <a:effectLst/>
                          <a:latin typeface="quote-cjk-patch"/>
                        </a:rPr>
                        <a:t>Средний возраст бизнеса</a:t>
                      </a:r>
                    </a:p>
                  </a:txBody>
                  <a:tcPr marR="152400" marT="95250" marB="952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>
                          <a:effectLst/>
                          <a:latin typeface="quote-cjk-patch"/>
                        </a:rPr>
                        <a:t>7 лет 7 месяцев</a:t>
                      </a:r>
                      <a:endParaRPr lang="ru-RU" sz="1600" b="0">
                        <a:effectLst/>
                        <a:latin typeface="quote-cjk-patch"/>
                      </a:endParaRPr>
                    </a:p>
                  </a:txBody>
                  <a:tcPr marL="152400" marR="152400" marT="95250" marB="952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>
                          <a:effectLst/>
                          <a:latin typeface="quote-cjk-patch"/>
                        </a:rPr>
                        <a:t>+1,8 года</a:t>
                      </a:r>
                    </a:p>
                  </a:txBody>
                  <a:tcPr marL="152400" marT="95250" marB="9525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422549" y="5359431"/>
            <a:ext cx="4086897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>
                <a:solidFill>
                  <a:srgbClr val="0F1115"/>
                </a:solidFill>
                <a:latin typeface="quote-cjk-patch"/>
              </a:rPr>
              <a:t>Лидеры по </a:t>
            </a:r>
            <a:r>
              <a:rPr lang="ru-RU" b="1" dirty="0" smtClean="0">
                <a:solidFill>
                  <a:srgbClr val="0F1115"/>
                </a:solidFill>
                <a:latin typeface="quote-cjk-patch"/>
              </a:rPr>
              <a:t>вовлеченности:</a:t>
            </a:r>
            <a:endParaRPr lang="ru-RU" dirty="0">
              <a:solidFill>
                <a:srgbClr val="0F1115"/>
              </a:solidFill>
              <a:latin typeface="quote-cjk-patch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F1115"/>
                </a:solidFill>
                <a:latin typeface="quote-cjk-patch"/>
              </a:rPr>
              <a:t>Республика Калмыкия – 63,1%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F1115"/>
                </a:solidFill>
                <a:latin typeface="quote-cjk-patch"/>
              </a:rPr>
              <a:t>Санкт-Петербург – 56,8%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F1115"/>
                </a:solidFill>
                <a:latin typeface="quote-cjk-patch"/>
              </a:rPr>
              <a:t>Новосибирская область – 52,4</a:t>
            </a:r>
            <a:r>
              <a:rPr lang="ru-RU" dirty="0" smtClean="0">
                <a:solidFill>
                  <a:srgbClr val="0F1115"/>
                </a:solidFill>
                <a:latin typeface="quote-cjk-patch"/>
              </a:rPr>
              <a:t>%</a:t>
            </a:r>
            <a:endParaRPr lang="ru-RU" dirty="0">
              <a:solidFill>
                <a:srgbClr val="0F1115"/>
              </a:solidFill>
              <a:latin typeface="quote-cjk-patch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679842" y="5359432"/>
            <a:ext cx="4215685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>
                <a:solidFill>
                  <a:srgbClr val="0F1115"/>
                </a:solidFill>
                <a:latin typeface="quote-cjk-patch"/>
              </a:rPr>
              <a:t>Аутсайдеры:</a:t>
            </a:r>
            <a:r>
              <a:rPr lang="ru-RU" dirty="0">
                <a:solidFill>
                  <a:srgbClr val="0F1115"/>
                </a:solidFill>
                <a:latin typeface="quote-cjk-patch"/>
              </a:rPr>
              <a:t> </a:t>
            </a:r>
            <a:endParaRPr lang="ru-RU" dirty="0" smtClean="0">
              <a:solidFill>
                <a:srgbClr val="0F1115"/>
              </a:solidFill>
              <a:latin typeface="quote-cjk-patch"/>
            </a:endParaRPr>
          </a:p>
          <a:p>
            <a:r>
              <a:rPr lang="ru-RU" dirty="0" smtClean="0">
                <a:solidFill>
                  <a:srgbClr val="0F1115"/>
                </a:solidFill>
                <a:latin typeface="quote-cjk-patch"/>
              </a:rPr>
              <a:t>Чукотский </a:t>
            </a:r>
            <a:r>
              <a:rPr lang="ru-RU" dirty="0">
                <a:solidFill>
                  <a:srgbClr val="0F1115"/>
                </a:solidFill>
                <a:latin typeface="quote-cjk-patch"/>
              </a:rPr>
              <a:t>АО (10,9%), </a:t>
            </a:r>
            <a:endParaRPr lang="ru-RU" dirty="0" smtClean="0">
              <a:solidFill>
                <a:srgbClr val="0F1115"/>
              </a:solidFill>
              <a:latin typeface="quote-cjk-patch"/>
            </a:endParaRPr>
          </a:p>
          <a:p>
            <a:r>
              <a:rPr lang="ru-RU" dirty="0" smtClean="0">
                <a:solidFill>
                  <a:srgbClr val="0F1115"/>
                </a:solidFill>
                <a:latin typeface="quote-cjk-patch"/>
              </a:rPr>
              <a:t>Ямало-Ненецкий </a:t>
            </a:r>
            <a:r>
              <a:rPr lang="ru-RU" dirty="0">
                <a:solidFill>
                  <a:srgbClr val="0F1115"/>
                </a:solidFill>
                <a:latin typeface="quote-cjk-patch"/>
              </a:rPr>
              <a:t>АО (16,2%), Ингушетия (21,8%)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190067" y="6488668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5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41671929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Анализ предпринимательского климата Камчатского </a:t>
            </a:r>
            <a:r>
              <a:rPr lang="ru-RU" b="1" dirty="0" smtClean="0"/>
              <a:t>края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797" y="2436075"/>
            <a:ext cx="5864031" cy="3416300"/>
          </a:xfrm>
        </p:spPr>
        <p:txBody>
          <a:bodyPr/>
          <a:lstStyle/>
          <a:p>
            <a:r>
              <a:rPr lang="ru-RU" b="1" dirty="0"/>
              <a:t>Конкурентные преимущества:</a:t>
            </a:r>
            <a:endParaRPr lang="ru-RU" dirty="0"/>
          </a:p>
          <a:p>
            <a:r>
              <a:rPr lang="ru-RU" dirty="0"/>
              <a:t>Уникальный туристско-рекреационный потенциал</a:t>
            </a:r>
          </a:p>
          <a:p>
            <a:r>
              <a:rPr lang="ru-RU" dirty="0"/>
              <a:t>Богатая ресурсная база (рыба, минералы, геотермальная энергия)</a:t>
            </a:r>
          </a:p>
          <a:p>
            <a:r>
              <a:rPr lang="ru-RU" dirty="0"/>
              <a:t>Преференциальные режимы: ТОР «Камчатка» + Свободный порт Владивосток</a:t>
            </a:r>
          </a:p>
          <a:p>
            <a:r>
              <a:rPr lang="ru-RU" dirty="0"/>
              <a:t>Рост инвестиций в основной капитал: с 39 млрд руб. (2017) до 109 млрд руб. (2024)</a:t>
            </a:r>
          </a:p>
          <a:p>
            <a:endParaRPr lang="ru-RU" dirty="0"/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66216051"/>
              </p:ext>
            </p:extLst>
          </p:nvPr>
        </p:nvGraphicFramePr>
        <p:xfrm>
          <a:off x="5937161" y="2546796"/>
          <a:ext cx="5872765" cy="36916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704045" y="6238486"/>
            <a:ext cx="8839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F1115"/>
                </a:solidFill>
                <a:latin typeface="quote-cjk-patch"/>
              </a:rPr>
              <a:t>Рост за 5 лет: +6,8%, превышение 10-тысячного рубежа в 2024 году.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190067" y="6488668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6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412329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10629215" cy="706964"/>
          </a:xfrm>
        </p:spPr>
        <p:txBody>
          <a:bodyPr/>
          <a:lstStyle/>
          <a:p>
            <a:r>
              <a:rPr lang="ru-RU" b="1" dirty="0"/>
              <a:t>Ключевые проблемы предпринимательского климата Камчатского </a:t>
            </a:r>
            <a:r>
              <a:rPr lang="ru-RU" b="1" dirty="0" smtClean="0"/>
              <a:t>края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4817392"/>
              </p:ext>
            </p:extLst>
          </p:nvPr>
        </p:nvGraphicFramePr>
        <p:xfrm>
          <a:off x="1155700" y="2410317"/>
          <a:ext cx="10628469" cy="26611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428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4282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54282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78310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effectLst/>
                          <a:latin typeface="quote-cjk-patch"/>
                        </a:rPr>
                        <a:t>Проблема</a:t>
                      </a:r>
                    </a:p>
                  </a:txBody>
                  <a:tcPr marR="152400" marT="95250" marB="952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effectLst/>
                          <a:latin typeface="quote-cjk-patch"/>
                        </a:rPr>
                        <a:t>Статистика</a:t>
                      </a:r>
                    </a:p>
                  </a:txBody>
                  <a:tcPr marL="152400" marR="152400" marT="95250" marB="952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effectLst/>
                          <a:latin typeface="quote-cjk-patch"/>
                        </a:rPr>
                        <a:t>Риск</a:t>
                      </a:r>
                    </a:p>
                  </a:txBody>
                  <a:tcPr marL="152400" marR="152400" marT="95250" marB="9525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88557">
                <a:tc>
                  <a:txBody>
                    <a:bodyPr/>
                    <a:lstStyle/>
                    <a:p>
                      <a:r>
                        <a:rPr lang="ru-RU" sz="1400" b="0" dirty="0">
                          <a:effectLst/>
                          <a:latin typeface="quote-cjk-patch"/>
                        </a:rPr>
                        <a:t>Участие в программах партнерства</a:t>
                      </a:r>
                    </a:p>
                  </a:txBody>
                  <a:tcPr marR="152400" marT="95250" marB="95250" anchor="ctr"/>
                </a:tc>
                <a:tc>
                  <a:txBody>
                    <a:bodyPr/>
                    <a:lstStyle/>
                    <a:p>
                      <a:r>
                        <a:rPr lang="ru-RU" sz="1400" b="0" dirty="0">
                          <a:effectLst/>
                          <a:latin typeface="quote-cjk-patch"/>
                        </a:rPr>
                        <a:t>0 ИП за весь период</a:t>
                      </a:r>
                    </a:p>
                  </a:txBody>
                  <a:tcPr marL="152400" marR="152400" marT="95250" marB="95250" anchor="ctr"/>
                </a:tc>
                <a:tc>
                  <a:txBody>
                    <a:bodyPr/>
                    <a:lstStyle/>
                    <a:p>
                      <a:r>
                        <a:rPr lang="ru-RU" sz="1400" b="0" dirty="0">
                          <a:effectLst/>
                          <a:latin typeface="quote-cjk-patch"/>
                        </a:rPr>
                        <a:t>Отсутствие кооперации с крупным бизнесом</a:t>
                      </a:r>
                    </a:p>
                  </a:txBody>
                  <a:tcPr marL="152400" marT="95250" marB="9525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8557">
                <a:tc>
                  <a:txBody>
                    <a:bodyPr/>
                    <a:lstStyle/>
                    <a:p>
                      <a:r>
                        <a:rPr lang="ru-RU" sz="1400" b="0" dirty="0">
                          <a:effectLst/>
                          <a:latin typeface="quote-cjk-patch"/>
                        </a:rPr>
                        <a:t>Представление сведений о продукции</a:t>
                      </a:r>
                    </a:p>
                  </a:txBody>
                  <a:tcPr marR="152400" marT="95250" marB="95250" anchor="ctr"/>
                </a:tc>
                <a:tc>
                  <a:txBody>
                    <a:bodyPr/>
                    <a:lstStyle/>
                    <a:p>
                      <a:r>
                        <a:rPr lang="ru-RU" sz="1400" b="0" dirty="0">
                          <a:effectLst/>
                          <a:latin typeface="quote-cjk-patch"/>
                        </a:rPr>
                        <a:t>5–7 предпринимателей ежегодно</a:t>
                      </a:r>
                    </a:p>
                  </a:txBody>
                  <a:tcPr marL="152400" marR="152400" marT="95250" marB="95250" anchor="ctr"/>
                </a:tc>
                <a:tc>
                  <a:txBody>
                    <a:bodyPr/>
                    <a:lstStyle/>
                    <a:p>
                      <a:r>
                        <a:rPr lang="ru-RU" sz="1400" b="0">
                          <a:effectLst/>
                          <a:latin typeface="quote-cjk-patch"/>
                        </a:rPr>
                        <a:t>Низкая информационная открытость</a:t>
                      </a:r>
                    </a:p>
                  </a:txBody>
                  <a:tcPr marL="152400" marT="95250" marB="9525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88557">
                <a:tc>
                  <a:txBody>
                    <a:bodyPr/>
                    <a:lstStyle/>
                    <a:p>
                      <a:r>
                        <a:rPr lang="ru-RU" sz="1400" b="0">
                          <a:effectLst/>
                          <a:latin typeface="quote-cjk-patch"/>
                        </a:rPr>
                        <a:t>Социальные предприятия (цель на 2030 г. – 150)</a:t>
                      </a:r>
                    </a:p>
                  </a:txBody>
                  <a:tcPr marR="152400" marT="95250" marB="95250" anchor="ctr"/>
                </a:tc>
                <a:tc>
                  <a:txBody>
                    <a:bodyPr/>
                    <a:lstStyle/>
                    <a:p>
                      <a:r>
                        <a:rPr lang="ru-RU" sz="1400" b="0" dirty="0">
                          <a:effectLst/>
                          <a:latin typeface="quote-cjk-patch"/>
                        </a:rPr>
                        <a:t>109 ед. в 2025 г.</a:t>
                      </a:r>
                    </a:p>
                  </a:txBody>
                  <a:tcPr marL="152400" marR="152400" marT="95250" marB="95250" anchor="ctr"/>
                </a:tc>
                <a:tc>
                  <a:txBody>
                    <a:bodyPr/>
                    <a:lstStyle/>
                    <a:p>
                      <a:r>
                        <a:rPr lang="ru-RU" sz="1400" b="0">
                          <a:effectLst/>
                          <a:latin typeface="quote-cjk-patch"/>
                        </a:rPr>
                        <a:t>Темпы роста недостаточны</a:t>
                      </a:r>
                    </a:p>
                  </a:txBody>
                  <a:tcPr marL="152400" marT="95250" marB="9525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8310">
                <a:tc>
                  <a:txBody>
                    <a:bodyPr/>
                    <a:lstStyle/>
                    <a:p>
                      <a:r>
                        <a:rPr lang="ru-RU" sz="1400" b="0">
                          <a:effectLst/>
                          <a:latin typeface="quote-cjk-patch"/>
                        </a:rPr>
                        <a:t>Вовлеченность в меры поддержки</a:t>
                      </a:r>
                    </a:p>
                  </a:txBody>
                  <a:tcPr marR="152400" marT="95250" marB="95250" anchor="ctr"/>
                </a:tc>
                <a:tc>
                  <a:txBody>
                    <a:bodyPr/>
                    <a:lstStyle/>
                    <a:p>
                      <a:r>
                        <a:rPr lang="ru-RU" sz="1400" b="0">
                          <a:effectLst/>
                          <a:latin typeface="quote-cjk-patch"/>
                        </a:rPr>
                        <a:t>Низкая</a:t>
                      </a:r>
                    </a:p>
                  </a:txBody>
                  <a:tcPr marL="152400" marR="152400" marT="95250" marB="95250" anchor="ctr"/>
                </a:tc>
                <a:tc>
                  <a:txBody>
                    <a:bodyPr/>
                    <a:lstStyle/>
                    <a:p>
                      <a:r>
                        <a:rPr lang="ru-RU" sz="1400" b="0" dirty="0">
                          <a:effectLst/>
                          <a:latin typeface="quote-cjk-patch"/>
                        </a:rPr>
                        <a:t>Информационная асимметрия</a:t>
                      </a:r>
                    </a:p>
                  </a:txBody>
                  <a:tcPr marL="152400" marT="95250" marB="9525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47730" y="5275616"/>
            <a:ext cx="112046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1600" dirty="0" err="1">
                <a:solidFill>
                  <a:srgbClr val="0F1115"/>
                </a:solidFill>
                <a:latin typeface="quote-cjk-patch"/>
              </a:rPr>
              <a:t>Микробизнес</a:t>
            </a:r>
            <a:r>
              <a:rPr lang="ru-RU" sz="1600" dirty="0">
                <a:solidFill>
                  <a:srgbClr val="0F1115"/>
                </a:solidFill>
                <a:latin typeface="quote-cjk-patch"/>
              </a:rPr>
              <a:t> острее чувствует административную нагрузку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F1115"/>
                </a:solidFill>
                <a:latin typeface="quote-cjk-patch"/>
              </a:rPr>
              <a:t>Средний бизнес больше озабочен доступом к финансированию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F1115"/>
                </a:solidFill>
                <a:latin typeface="quote-cjk-patch"/>
              </a:rPr>
              <a:t>Начинающие предприниматели наиболее уязвимы</a:t>
            </a:r>
          </a:p>
          <a:p>
            <a:r>
              <a:rPr lang="ru-RU" sz="1600" b="1" dirty="0">
                <a:solidFill>
                  <a:srgbClr val="0F1115"/>
                </a:solidFill>
                <a:latin typeface="quote-cjk-patch"/>
              </a:rPr>
              <a:t>Вывод: </a:t>
            </a:r>
            <a:r>
              <a:rPr lang="ru-RU" sz="1600" dirty="0">
                <a:solidFill>
                  <a:srgbClr val="0F1115"/>
                </a:solidFill>
                <a:latin typeface="quote-cjk-patch"/>
              </a:rPr>
              <a:t>формальные показатели роста есть, но качественные индикаторы партнёрства и открытости – на нуле.</a:t>
            </a:r>
            <a:endParaRPr lang="ru-RU" sz="1600" b="0" dirty="0">
              <a:solidFill>
                <a:srgbClr val="0F1115"/>
              </a:solidFill>
              <a:effectLst/>
              <a:latin typeface="quote-cjk-patch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90067" y="6488668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7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5966930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Сводный мониторинг ключевых показателей Камчатского </a:t>
            </a:r>
            <a:r>
              <a:rPr lang="ru-RU" b="1" dirty="0" smtClean="0"/>
              <a:t>края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46441374"/>
              </p:ext>
            </p:extLst>
          </p:nvPr>
        </p:nvGraphicFramePr>
        <p:xfrm>
          <a:off x="321971" y="2446987"/>
          <a:ext cx="10985680" cy="409547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8166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6582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5918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7080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9873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57442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5497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Индикатор (показатель)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Ед. изм.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2020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2024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2025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Целевой ориентир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551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Численность субъектов МСП (всего)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ед.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9 652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10 138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10 307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Рост до 11 500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5497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Доля занятых в секторе МСП (от общей численности занятых)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%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38,2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40,5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41,0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≥ 43%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497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Количество социальных предприятий / вновь созданных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ед.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104 / 19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109 / 15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150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551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Объем финансовой поддержки (микрозаймы)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млн руб.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320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630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692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800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906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Доля обрабатывающих производств и ИТ (в структуре МСП)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%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14,0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20,1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22,4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≥ 25%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943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Средний возраст бизнеса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лет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5,9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7,2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7,6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≥ 8 лет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551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Коэффициент «рождаемости» предприятий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ед./1000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8,5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11,2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12,8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≥ 15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5497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Участие субъектов МСП в программах партнерства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ед.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Активация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190067" y="6488668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8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0939495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10436032" cy="706964"/>
          </a:xfrm>
        </p:spPr>
        <p:txBody>
          <a:bodyPr/>
          <a:lstStyle/>
          <a:p>
            <a:r>
              <a:rPr lang="ru-RU" b="1" dirty="0"/>
              <a:t>Основные направления совершенствования механизмов взаимодействия государства и </a:t>
            </a:r>
            <a:r>
              <a:rPr lang="ru-RU" b="1" dirty="0" smtClean="0"/>
              <a:t>бизнеса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80731713"/>
              </p:ext>
            </p:extLst>
          </p:nvPr>
        </p:nvGraphicFramePr>
        <p:xfrm>
          <a:off x="3164805" y="2474712"/>
          <a:ext cx="8824913" cy="42480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50253" y="3334279"/>
            <a:ext cx="361037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F1115"/>
                </a:solidFill>
                <a:latin typeface="quote-cjk-patch"/>
              </a:rPr>
              <a:t>Ожидаемый результат:</a:t>
            </a:r>
            <a:endParaRPr lang="ru-RU" dirty="0">
              <a:solidFill>
                <a:srgbClr val="0F1115"/>
              </a:solidFill>
              <a:latin typeface="quote-cjk-patch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F1115"/>
                </a:solidFill>
                <a:latin typeface="quote-cjk-patch"/>
              </a:rPr>
              <a:t>Рост числа субъектов МСП на </a:t>
            </a:r>
            <a:r>
              <a:rPr lang="ru-RU" b="1" dirty="0">
                <a:solidFill>
                  <a:srgbClr val="0F1115"/>
                </a:solidFill>
                <a:latin typeface="quote-cjk-patch"/>
              </a:rPr>
              <a:t>5–7% ежегодно</a:t>
            </a:r>
            <a:endParaRPr lang="ru-RU" dirty="0">
              <a:solidFill>
                <a:srgbClr val="0F1115"/>
              </a:solidFill>
              <a:latin typeface="quote-cjk-patch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F1115"/>
                </a:solidFill>
                <a:latin typeface="quote-cjk-patch"/>
              </a:rPr>
              <a:t>Увеличение социальных предприятий в </a:t>
            </a:r>
            <a:r>
              <a:rPr lang="ru-RU" b="1" dirty="0">
                <a:solidFill>
                  <a:srgbClr val="0F1115"/>
                </a:solidFill>
                <a:latin typeface="quote-cjk-patch"/>
              </a:rPr>
              <a:t>1,5 раза</a:t>
            </a:r>
            <a:r>
              <a:rPr lang="ru-RU" dirty="0">
                <a:solidFill>
                  <a:srgbClr val="0F1115"/>
                </a:solidFill>
                <a:latin typeface="quote-cjk-patch"/>
              </a:rPr>
              <a:t> к 2030 году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F1115"/>
                </a:solidFill>
                <a:latin typeface="quote-cjk-patch"/>
              </a:rPr>
              <a:t>Снижение административной нагрузки на </a:t>
            </a:r>
            <a:r>
              <a:rPr lang="ru-RU" b="1" dirty="0">
                <a:solidFill>
                  <a:srgbClr val="0F1115"/>
                </a:solidFill>
                <a:latin typeface="quote-cjk-patch"/>
              </a:rPr>
              <a:t>15–20%</a:t>
            </a:r>
            <a:endParaRPr lang="ru-RU" b="0" i="0" dirty="0">
              <a:solidFill>
                <a:srgbClr val="0F1115"/>
              </a:solidFill>
              <a:effectLst/>
              <a:latin typeface="quote-cjk-patch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90067" y="6488668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9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41538642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Ключевые эффекты от реализации предложенных мер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5190067" y="6488668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10</a:t>
            </a:r>
            <a:endParaRPr lang="ru-RU" sz="14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62465" y="2468879"/>
          <a:ext cx="11582404" cy="3741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8140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09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505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64066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>
                          <a:latin typeface="Arial" pitchFamily="34" charset="0"/>
                          <a:cs typeface="Arial" pitchFamily="34" charset="0"/>
                        </a:rPr>
                        <a:t>Показатель</a:t>
                      </a:r>
                    </a:p>
                  </a:txBody>
                  <a:tcPr marR="152400" marT="95250" marB="952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>
                          <a:latin typeface="Arial" pitchFamily="34" charset="0"/>
                          <a:cs typeface="Arial" pitchFamily="34" charset="0"/>
                        </a:rPr>
                        <a:t>Базовое значение </a:t>
                      </a:r>
                      <a:endParaRPr lang="ru-RU" sz="11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100" b="1" dirty="0" smtClean="0">
                          <a:latin typeface="Arial" pitchFamily="34" charset="0"/>
                          <a:cs typeface="Arial" pitchFamily="34" charset="0"/>
                        </a:rPr>
                        <a:t>(</a:t>
                      </a:r>
                      <a:r>
                        <a:rPr lang="ru-RU" sz="1100" b="1" dirty="0">
                          <a:latin typeface="Arial" pitchFamily="34" charset="0"/>
                          <a:cs typeface="Arial" pitchFamily="34" charset="0"/>
                        </a:rPr>
                        <a:t>2024–2025)</a:t>
                      </a:r>
                    </a:p>
                  </a:txBody>
                  <a:tcPr marL="152400" marR="152400" marT="95250" marB="952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>
                          <a:latin typeface="Arial" pitchFamily="34" charset="0"/>
                          <a:cs typeface="Arial" pitchFamily="34" charset="0"/>
                        </a:rPr>
                        <a:t>Прогнозное </a:t>
                      </a:r>
                      <a:r>
                        <a:rPr lang="ru-RU" sz="1100" b="1" dirty="0" smtClean="0">
                          <a:latin typeface="Arial" pitchFamily="34" charset="0"/>
                          <a:cs typeface="Arial" pitchFamily="34" charset="0"/>
                        </a:rPr>
                        <a:t>значение</a:t>
                      </a:r>
                    </a:p>
                    <a:p>
                      <a:pPr algn="ctr"/>
                      <a:r>
                        <a:rPr lang="ru-RU" sz="1100" b="1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100" b="1" dirty="0">
                          <a:latin typeface="Arial" pitchFamily="34" charset="0"/>
                          <a:cs typeface="Arial" pitchFamily="34" charset="0"/>
                        </a:rPr>
                        <a:t>(2030)</a:t>
                      </a:r>
                    </a:p>
                  </a:txBody>
                  <a:tcPr marL="152400" marR="152400" marT="95250" marB="952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>
                          <a:latin typeface="Arial" pitchFamily="34" charset="0"/>
                          <a:cs typeface="Arial" pitchFamily="34" charset="0"/>
                        </a:rPr>
                        <a:t>Расчет / Динамика</a:t>
                      </a:r>
                    </a:p>
                  </a:txBody>
                  <a:tcPr marL="152400" marR="152400" marT="95250" marB="9525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100" b="1">
                          <a:latin typeface="Arial" pitchFamily="34" charset="0"/>
                          <a:cs typeface="Arial" pitchFamily="34" charset="0"/>
                        </a:rPr>
                        <a:t>Количество субъектов МСП</a:t>
                      </a:r>
                      <a:r>
                        <a:rPr lang="ru-RU" sz="1100" b="0">
                          <a:latin typeface="Arial" pitchFamily="34" charset="0"/>
                          <a:cs typeface="Arial" pitchFamily="34" charset="0"/>
                        </a:rPr>
                        <a:t> (Камчатский край)</a:t>
                      </a:r>
                    </a:p>
                  </a:txBody>
                  <a:tcPr marR="152400" marT="95250" marB="952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>
                          <a:latin typeface="Arial" pitchFamily="34" charset="0"/>
                          <a:cs typeface="Arial" pitchFamily="34" charset="0"/>
                        </a:rPr>
                        <a:t>10 307 ед. (2025)</a:t>
                      </a:r>
                    </a:p>
                  </a:txBody>
                  <a:tcPr marL="152400" marR="152400" marT="95250" marB="952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>
                          <a:latin typeface="Arial" pitchFamily="34" charset="0"/>
                          <a:cs typeface="Arial" pitchFamily="34" charset="0"/>
                        </a:rPr>
                        <a:t>~14 000 – 14 500 ед.</a:t>
                      </a:r>
                    </a:p>
                  </a:txBody>
                  <a:tcPr marL="152400" marR="152400" marT="95250" marB="95250" anchor="ctr"/>
                </a:tc>
                <a:tc>
                  <a:txBody>
                    <a:bodyPr/>
                    <a:lstStyle/>
                    <a:p>
                      <a:r>
                        <a:rPr lang="ru-RU" sz="1100" b="0">
                          <a:latin typeface="Arial" pitchFamily="34" charset="0"/>
                          <a:cs typeface="Arial" pitchFamily="34" charset="0"/>
                        </a:rPr>
                        <a:t>Ежегодный прирост на </a:t>
                      </a:r>
                      <a:r>
                        <a:rPr lang="ru-RU" sz="1100" b="1">
                          <a:latin typeface="Arial" pitchFamily="34" charset="0"/>
                          <a:cs typeface="Arial" pitchFamily="34" charset="0"/>
                        </a:rPr>
                        <a:t>5–7%</a:t>
                      </a:r>
                      <a:r>
                        <a:rPr lang="ru-RU" sz="1100" b="0">
                          <a:latin typeface="Arial" pitchFamily="34" charset="0"/>
                          <a:cs typeface="Arial" pitchFamily="34" charset="0"/>
                        </a:rPr>
                        <a:t> (согласно предложениям)</a:t>
                      </a:r>
                    </a:p>
                  </a:txBody>
                  <a:tcPr marL="152400" marT="95250" marB="9525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100" b="1">
                          <a:latin typeface="Arial" pitchFamily="34" charset="0"/>
                          <a:cs typeface="Arial" pitchFamily="34" charset="0"/>
                        </a:rPr>
                        <a:t>Занятость в секторе МСП</a:t>
                      </a:r>
                      <a:r>
                        <a:rPr lang="ru-RU" sz="1100" b="0">
                          <a:latin typeface="Arial" pitchFamily="34" charset="0"/>
                          <a:cs typeface="Arial" pitchFamily="34" charset="0"/>
                        </a:rPr>
                        <a:t> (доля от трудоспособного населения)</a:t>
                      </a:r>
                    </a:p>
                  </a:txBody>
                  <a:tcPr marR="152400" marT="95250" marB="952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>
                          <a:latin typeface="Arial" pitchFamily="34" charset="0"/>
                          <a:cs typeface="Arial" pitchFamily="34" charset="0"/>
                        </a:rPr>
                        <a:t>41,0% (2025)</a:t>
                      </a:r>
                    </a:p>
                  </a:txBody>
                  <a:tcPr marL="152400" marR="152400" marT="95250" marB="952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>
                          <a:latin typeface="Arial" pitchFamily="34" charset="0"/>
                          <a:cs typeface="Arial" pitchFamily="34" charset="0"/>
                        </a:rPr>
                        <a:t>≥ 45%</a:t>
                      </a:r>
                    </a:p>
                  </a:txBody>
                  <a:tcPr marL="152400" marR="152400" marT="95250" marB="95250" anchor="ctr"/>
                </a:tc>
                <a:tc>
                  <a:txBody>
                    <a:bodyPr/>
                    <a:lstStyle/>
                    <a:p>
                      <a:r>
                        <a:rPr lang="ru-RU" sz="1100" b="0">
                          <a:latin typeface="Arial" pitchFamily="34" charset="0"/>
                          <a:cs typeface="Arial" pitchFamily="34" charset="0"/>
                        </a:rPr>
                        <a:t>Сохранение темпа +1 п.п. в год</a:t>
                      </a:r>
                    </a:p>
                  </a:txBody>
                  <a:tcPr marL="152400" marT="95250" marB="9525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100" b="1">
                          <a:latin typeface="Arial" pitchFamily="34" charset="0"/>
                          <a:cs typeface="Arial" pitchFamily="34" charset="0"/>
                        </a:rPr>
                        <a:t>Количество социальных предприятий</a:t>
                      </a:r>
                      <a:endParaRPr lang="ru-RU" sz="1100" b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R="152400" marT="95250" marB="952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>
                          <a:latin typeface="Arial" pitchFamily="34" charset="0"/>
                          <a:cs typeface="Arial" pitchFamily="34" charset="0"/>
                        </a:rPr>
                        <a:t>109 ед. (2025)</a:t>
                      </a:r>
                    </a:p>
                  </a:txBody>
                  <a:tcPr marL="152400" marR="152400" marT="95250" marB="952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>
                          <a:latin typeface="Arial" pitchFamily="34" charset="0"/>
                          <a:cs typeface="Arial" pitchFamily="34" charset="0"/>
                        </a:rPr>
                        <a:t>~165 ед.</a:t>
                      </a:r>
                    </a:p>
                  </a:txBody>
                  <a:tcPr marL="152400" marR="152400" marT="95250" marB="95250" anchor="ctr"/>
                </a:tc>
                <a:tc>
                  <a:txBody>
                    <a:bodyPr/>
                    <a:lstStyle/>
                    <a:p>
                      <a:r>
                        <a:rPr lang="ru-RU" sz="1100" b="0">
                          <a:latin typeface="Arial" pitchFamily="34" charset="0"/>
                          <a:cs typeface="Arial" pitchFamily="34" charset="0"/>
                        </a:rPr>
                        <a:t>Рост в </a:t>
                      </a:r>
                      <a:r>
                        <a:rPr lang="ru-RU" sz="1100" b="1">
                          <a:latin typeface="Arial" pitchFamily="34" charset="0"/>
                          <a:cs typeface="Arial" pitchFamily="34" charset="0"/>
                        </a:rPr>
                        <a:t>1,5 раза</a:t>
                      </a:r>
                      <a:r>
                        <a:rPr lang="ru-RU" sz="1100" b="0">
                          <a:latin typeface="Arial" pitchFamily="34" charset="0"/>
                          <a:cs typeface="Arial" pitchFamily="34" charset="0"/>
                        </a:rPr>
                        <a:t> к 2030 году</a:t>
                      </a:r>
                    </a:p>
                  </a:txBody>
                  <a:tcPr marL="152400" marT="95250" marB="9525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100" b="1">
                          <a:latin typeface="Arial" pitchFamily="34" charset="0"/>
                          <a:cs typeface="Arial" pitchFamily="34" charset="0"/>
                        </a:rPr>
                        <a:t>Снижение административной нагрузки</a:t>
                      </a:r>
                      <a:r>
                        <a:rPr lang="ru-RU" sz="1100" b="0">
                          <a:latin typeface="Arial" pitchFamily="34" charset="0"/>
                          <a:cs typeface="Arial" pitchFamily="34" charset="0"/>
                        </a:rPr>
                        <a:t> (временные и финансовые издержки)</a:t>
                      </a:r>
                    </a:p>
                  </a:txBody>
                  <a:tcPr marR="152400" marT="95250" marB="952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>
                          <a:latin typeface="Arial" pitchFamily="34" charset="0"/>
                          <a:cs typeface="Arial" pitchFamily="34" charset="0"/>
                        </a:rPr>
                        <a:t>0% (база)</a:t>
                      </a:r>
                    </a:p>
                  </a:txBody>
                  <a:tcPr marL="152400" marR="152400" marT="95250" marB="952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>
                          <a:latin typeface="Arial" pitchFamily="34" charset="0"/>
                          <a:cs typeface="Arial" pitchFamily="34" charset="0"/>
                        </a:rPr>
                        <a:t>Снижение на 15–20%</a:t>
                      </a:r>
                    </a:p>
                  </a:txBody>
                  <a:tcPr marL="152400" marR="152400" marT="95250" marB="95250" anchor="ctr"/>
                </a:tc>
                <a:tc>
                  <a:txBody>
                    <a:bodyPr/>
                    <a:lstStyle/>
                    <a:p>
                      <a:r>
                        <a:rPr lang="ru-RU" sz="1100" b="0">
                          <a:latin typeface="Arial" pitchFamily="34" charset="0"/>
                          <a:cs typeface="Arial" pitchFamily="34" charset="0"/>
                        </a:rPr>
                        <a:t>Эффект от цифровизации и «регуляторной гильотины»</a:t>
                      </a:r>
                    </a:p>
                  </a:txBody>
                  <a:tcPr marL="152400" marT="95250" marB="9525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100" b="1">
                          <a:latin typeface="Arial" pitchFamily="34" charset="0"/>
                          <a:cs typeface="Arial" pitchFamily="34" charset="0"/>
                        </a:rPr>
                        <a:t>Объем микрокредитования</a:t>
                      </a:r>
                      <a:endParaRPr lang="ru-RU" sz="1100" b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R="152400" marT="95250" marB="952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>
                          <a:latin typeface="Arial" pitchFamily="34" charset="0"/>
                          <a:cs typeface="Arial" pitchFamily="34" charset="0"/>
                        </a:rPr>
                        <a:t>692 млн руб. (2025)</a:t>
                      </a:r>
                    </a:p>
                  </a:txBody>
                  <a:tcPr marL="152400" marR="152400" marT="95250" marB="952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>
                          <a:latin typeface="Arial" pitchFamily="34" charset="0"/>
                          <a:cs typeface="Arial" pitchFamily="34" charset="0"/>
                        </a:rPr>
                        <a:t>~900 </a:t>
                      </a:r>
                      <a:r>
                        <a:rPr lang="ru-RU" sz="1100" b="0" dirty="0" err="1">
                          <a:latin typeface="Arial" pitchFamily="34" charset="0"/>
                          <a:cs typeface="Arial" pitchFamily="34" charset="0"/>
                        </a:rPr>
                        <a:t>млн</a:t>
                      </a:r>
                      <a:r>
                        <a:rPr lang="ru-RU" sz="1100" b="0" dirty="0">
                          <a:latin typeface="Arial" pitchFamily="34" charset="0"/>
                          <a:cs typeface="Arial" pitchFamily="34" charset="0"/>
                        </a:rPr>
                        <a:t> руб.</a:t>
                      </a:r>
                    </a:p>
                  </a:txBody>
                  <a:tcPr marL="152400" marR="152400" marT="95250" marB="95250" anchor="ctr"/>
                </a:tc>
                <a:tc>
                  <a:txBody>
                    <a:bodyPr/>
                    <a:lstStyle/>
                    <a:p>
                      <a:r>
                        <a:rPr lang="ru-RU" sz="1100" b="0">
                          <a:latin typeface="Arial" pitchFamily="34" charset="0"/>
                          <a:cs typeface="Arial" pitchFamily="34" charset="0"/>
                        </a:rPr>
                        <a:t>Прирост </a:t>
                      </a:r>
                      <a:r>
                        <a:rPr lang="ru-RU" sz="1100" b="1">
                          <a:latin typeface="Arial" pitchFamily="34" charset="0"/>
                          <a:cs typeface="Arial" pitchFamily="34" charset="0"/>
                        </a:rPr>
                        <a:t>+30%</a:t>
                      </a:r>
                      <a:r>
                        <a:rPr lang="ru-RU" sz="1100" b="0">
                          <a:latin typeface="Arial" pitchFamily="34" charset="0"/>
                          <a:cs typeface="Arial" pitchFamily="34" charset="0"/>
                        </a:rPr>
                        <a:t> к уровню 2025 г.</a:t>
                      </a:r>
                    </a:p>
                  </a:txBody>
                  <a:tcPr marL="152400" marT="95250" marB="9525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100" b="1">
                          <a:latin typeface="Arial" pitchFamily="34" charset="0"/>
                          <a:cs typeface="Arial" pitchFamily="34" charset="0"/>
                        </a:rPr>
                        <a:t>Доля обрабатывающих производств и ИТ</a:t>
                      </a:r>
                      <a:r>
                        <a:rPr lang="ru-RU" sz="1100" b="0">
                          <a:latin typeface="Arial" pitchFamily="34" charset="0"/>
                          <a:cs typeface="Arial" pitchFamily="34" charset="0"/>
                        </a:rPr>
                        <a:t> (в структуре МСП)</a:t>
                      </a:r>
                    </a:p>
                  </a:txBody>
                  <a:tcPr marR="152400" marT="95250" marB="952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>
                          <a:latin typeface="Arial" pitchFamily="34" charset="0"/>
                          <a:cs typeface="Arial" pitchFamily="34" charset="0"/>
                        </a:rPr>
                        <a:t>22,4% (2025)</a:t>
                      </a:r>
                    </a:p>
                  </a:txBody>
                  <a:tcPr marL="152400" marR="152400" marT="95250" marB="952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>
                          <a:latin typeface="Arial" pitchFamily="34" charset="0"/>
                          <a:cs typeface="Arial" pitchFamily="34" charset="0"/>
                        </a:rPr>
                        <a:t>≥ 28%</a:t>
                      </a:r>
                    </a:p>
                  </a:txBody>
                  <a:tcPr marL="152400" marR="152400" marT="95250" marB="95250" anchor="ctr"/>
                </a:tc>
                <a:tc>
                  <a:txBody>
                    <a:bodyPr/>
                    <a:lstStyle/>
                    <a:p>
                      <a:r>
                        <a:rPr lang="ru-RU" sz="1100" b="0">
                          <a:latin typeface="Arial" pitchFamily="34" charset="0"/>
                          <a:cs typeface="Arial" pitchFamily="34" charset="0"/>
                        </a:rPr>
                        <a:t>Целевой ориентир Стратегии–2035</a:t>
                      </a:r>
                    </a:p>
                  </a:txBody>
                  <a:tcPr marL="152400" marT="95250" marB="9525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100" b="1">
                          <a:latin typeface="Arial" pitchFamily="34" charset="0"/>
                          <a:cs typeface="Arial" pitchFamily="34" charset="0"/>
                        </a:rPr>
                        <a:t>Участие МСП в программах партнерства</a:t>
                      </a:r>
                      <a:endParaRPr lang="ru-RU" sz="1100" b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R="152400" marT="95250" marB="952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>
                          <a:latin typeface="Arial" pitchFamily="34" charset="0"/>
                          <a:cs typeface="Arial" pitchFamily="34" charset="0"/>
                        </a:rPr>
                        <a:t>0 ед. (2025)</a:t>
                      </a:r>
                    </a:p>
                  </a:txBody>
                  <a:tcPr marL="152400" marR="152400" marT="95250" marB="952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>
                          <a:latin typeface="Arial" pitchFamily="34" charset="0"/>
                          <a:cs typeface="Arial" pitchFamily="34" charset="0"/>
                        </a:rPr>
                        <a:t>≥ 15 проектов</a:t>
                      </a:r>
                    </a:p>
                  </a:txBody>
                  <a:tcPr marL="152400" marR="152400" marT="95250" marB="95250" anchor="ctr"/>
                </a:tc>
                <a:tc>
                  <a:txBody>
                    <a:bodyPr/>
                    <a:lstStyle/>
                    <a:p>
                      <a:r>
                        <a:rPr lang="ru-RU" sz="1100" b="0" dirty="0">
                          <a:latin typeface="Arial" pitchFamily="34" charset="0"/>
                          <a:cs typeface="Arial" pitchFamily="34" charset="0"/>
                        </a:rPr>
                        <a:t>Активация кооперации (пилотные кластеры)</a:t>
                      </a:r>
                    </a:p>
                  </a:txBody>
                  <a:tcPr marL="152400" marT="95250" marB="9525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0955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 (конференц-зал)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Ион (конференц-зал)</Template>
  <TotalTime>63</TotalTime>
  <Words>676</Words>
  <Application>Microsoft Office PowerPoint</Application>
  <PresentationFormat>Произвольный</PresentationFormat>
  <Paragraphs>185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Ион (конференц-зал)</vt:lpstr>
      <vt:lpstr>Дальневосточный филиал федерального государственного бюджетного образовательного учреждения высшего образования «Всероссийская академия внешней торговли Министерства экономического развития Камчатского края»</vt:lpstr>
      <vt:lpstr>Цель, задачи, объект и предмет исследования</vt:lpstr>
      <vt:lpstr>Теоретические основы: структура предпринимательского климата</vt:lpstr>
      <vt:lpstr>Общероссийские тенденции развития МСП (2024–2025 гг.)</vt:lpstr>
      <vt:lpstr>Анализ предпринимательского климата Камчатского края</vt:lpstr>
      <vt:lpstr>Ключевые проблемы предпринимательского климата Камчатского края</vt:lpstr>
      <vt:lpstr>Сводный мониторинг ключевых показателей Камчатского края</vt:lpstr>
      <vt:lpstr>Основные направления совершенствования механизмов взаимодействия государства и бизнеса</vt:lpstr>
      <vt:lpstr>Ключевые эффекты от реализации предложенных мер</vt:lpstr>
      <vt:lpstr>Доклад окончен.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Оценка факторов предпринимательского климата в России</dc:title>
  <dc:creator>kadmin</dc:creator>
  <cp:lastModifiedBy>kab416-01</cp:lastModifiedBy>
  <cp:revision>16</cp:revision>
  <dcterms:created xsi:type="dcterms:W3CDTF">2026-05-30T12:42:30Z</dcterms:created>
  <dcterms:modified xsi:type="dcterms:W3CDTF">2026-06-14T23:56:29Z</dcterms:modified>
</cp:coreProperties>
</file>