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9A30"/>
    <a:srgbClr val="E8EFF3"/>
    <a:srgbClr val="349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68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Финансовый результат ООО «</a:t>
            </a:r>
            <a:r>
              <a:rPr lang="ru-RU" dirty="0" err="1" smtClean="0"/>
              <a:t>Шамса</a:t>
            </a:r>
            <a:r>
              <a:rPr lang="ru-RU" dirty="0" smtClean="0"/>
              <a:t>-Холдинг» за 2023-2025 годы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8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Лист1!$J$18</c:f>
              <c:strCache>
                <c:ptCount val="1"/>
                <c:pt idx="0">
                  <c:v>Чистая прибыль (убыток)</c:v>
                </c:pt>
              </c:strCache>
            </c:strRef>
          </c:tx>
          <c:spPr>
            <a:solidFill>
              <a:srgbClr val="ED7D31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Лист1!$K$17:$M$17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Лист1!$K$18:$M$18</c:f>
              <c:numCache>
                <c:formatCode>General</c:formatCode>
                <c:ptCount val="3"/>
                <c:pt idx="0">
                  <c:v>180761</c:v>
                </c:pt>
                <c:pt idx="1">
                  <c:v>131065</c:v>
                </c:pt>
                <c:pt idx="2">
                  <c:v>212523</c:v>
                </c:pt>
              </c:numCache>
            </c:numRef>
          </c:val>
        </c:ser>
        <c:ser>
          <c:idx val="1"/>
          <c:order val="1"/>
          <c:tx>
            <c:strRef>
              <c:f>Лист1!$J$19</c:f>
              <c:strCache>
                <c:ptCount val="1"/>
                <c:pt idx="0">
                  <c:v>Прибыль (убыток) от продаж</c:v>
                </c:pt>
              </c:strCache>
            </c:strRef>
          </c:tx>
          <c:spPr>
            <a:solidFill>
              <a:srgbClr val="44546A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Лист1!$K$17:$M$17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Лист1!$K$19:$M$19</c:f>
              <c:numCache>
                <c:formatCode>General</c:formatCode>
                <c:ptCount val="3"/>
                <c:pt idx="0">
                  <c:v>224060</c:v>
                </c:pt>
                <c:pt idx="1">
                  <c:v>191444</c:v>
                </c:pt>
                <c:pt idx="2">
                  <c:v>185365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25167960"/>
        <c:axId val="225168352"/>
      </c:barChart>
      <c:catAx>
        <c:axId val="225167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25168352"/>
        <c:crosses val="autoZero"/>
        <c:auto val="1"/>
        <c:lblAlgn val="ctr"/>
        <c:lblOffset val="100"/>
        <c:noMultiLvlLbl val="0"/>
      </c:catAx>
      <c:valAx>
        <c:axId val="22516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25167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4e1e38d-dc04-48e5-a805-d04bf989ddea}"/>
      </c:ext>
    </c:extLst>
  </c:chart>
  <c:spPr>
    <a:noFill/>
    <a:ln>
      <a:noFill/>
    </a:ln>
    <a:effectLst/>
  </c:spPr>
  <c:txPr>
    <a:bodyPr/>
    <a:lstStyle/>
    <a:p>
      <a:pPr>
        <a:defRPr lang="ru-RU" sz="1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68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/>
              <a:t>Динамика прочих доходов</a:t>
            </a:r>
            <a:r>
              <a:rPr lang="ru-RU" baseline="0" dirty="0" smtClean="0"/>
              <a:t> и расходов ООО </a:t>
            </a:r>
            <a:r>
              <a:rPr lang="ru-RU" baseline="0" dirty="0" err="1" smtClean="0"/>
              <a:t>Шамса</a:t>
            </a:r>
            <a:r>
              <a:rPr lang="ru-RU" baseline="0" dirty="0" smtClean="0"/>
              <a:t>-Холдинг» за 2023-2025 годы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8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Лист1!$J$41</c:f>
              <c:strCache>
                <c:ptCount val="1"/>
                <c:pt idx="0">
                  <c:v>Прочие доходы и расходы, кроме процентов к уплате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gradFill>
                <a:gsLst>
                  <a:gs pos="32000">
                    <a:srgbClr val="3494BA"/>
                  </a:gs>
                  <a:gs pos="75000">
                    <a:srgbClr val="C00000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1.06951871657754E-2"/>
                  <c:y val="0.1231242785686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5561497326203193E-3"/>
                  <c:y val="0.15005771450557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Лист1!$K$40:$M$40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Лист1!$K$41:$M$41</c:f>
              <c:numCache>
                <c:formatCode>General</c:formatCode>
                <c:ptCount val="3"/>
                <c:pt idx="0">
                  <c:v>-4541</c:v>
                </c:pt>
                <c:pt idx="1">
                  <c:v>-7611</c:v>
                </c:pt>
                <c:pt idx="2">
                  <c:v>91023</c:v>
                </c:pt>
              </c:numCache>
            </c:numRef>
          </c:val>
        </c:ser>
        <c:ser>
          <c:idx val="1"/>
          <c:order val="1"/>
          <c:tx>
            <c:strRef>
              <c:f>Лист1!$J$42</c:f>
              <c:strCache>
                <c:ptCount val="1"/>
                <c:pt idx="0">
                  <c:v>Проценты к уплате</c:v>
                </c:pt>
              </c:strCache>
            </c:strRef>
          </c:tx>
          <c:spPr>
            <a:solidFill>
              <a:srgbClr val="44546A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Лист1!$K$40:$M$40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Лист1!$K$42:$M$42</c:f>
              <c:numCache>
                <c:formatCode>General</c:formatCode>
                <c:ptCount val="3"/>
                <c:pt idx="0">
                  <c:v>27374</c:v>
                </c:pt>
                <c:pt idx="1">
                  <c:v>31150</c:v>
                </c:pt>
                <c:pt idx="2">
                  <c:v>18242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67412552"/>
        <c:axId val="267412944"/>
      </c:barChart>
      <c:catAx>
        <c:axId val="267412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67412944"/>
        <c:crosses val="autoZero"/>
        <c:auto val="1"/>
        <c:lblAlgn val="ctr"/>
        <c:lblOffset val="100"/>
        <c:noMultiLvlLbl val="0"/>
      </c:catAx>
      <c:valAx>
        <c:axId val="267412944"/>
        <c:scaling>
          <c:orientation val="minMax"/>
          <c:min val="-4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67412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470972b2-bdb9-40ae-911c-b0764e92bc9e}"/>
      </c:ext>
    </c:extLst>
  </c:chart>
  <c:spPr>
    <a:noFill/>
    <a:ln>
      <a:noFill/>
    </a:ln>
    <a:effectLst/>
  </c:spPr>
  <c:txPr>
    <a:bodyPr/>
    <a:lstStyle/>
    <a:p>
      <a:pPr>
        <a:defRPr lang="ru-RU" sz="1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Запасы</c:v>
                </c:pt>
                <c:pt idx="1">
                  <c:v>Дебиторская задолженность</c:v>
                </c:pt>
                <c:pt idx="2">
                  <c:v>Денежные средства и краткосрочные финансовые вложения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20252</c:v>
                </c:pt>
                <c:pt idx="1">
                  <c:v>105157</c:v>
                </c:pt>
                <c:pt idx="2">
                  <c:v>11711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30bab30-e078-402b-b11e-e3949789b6d8}"/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20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dirty="0" smtClean="0"/>
              <a:t>2023</a:t>
            </a:r>
            <a:r>
              <a:rPr lang="ru-RU" sz="2000" dirty="0" smtClean="0"/>
              <a:t> год</a:t>
            </a:r>
            <a:endParaRPr lang="en-US" sz="20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20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A6817593-8FEF-4A25-838E-596F778F3E7A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C48B6AC6-BC0E-4F4E-98F4-63392E5AF605}" type="VALUE">
                      <a:rPr lang="en-US" sz="1800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4.4413097017378597E-2"/>
                  <c:y val="9.973778582275709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ru-RU" sz="1800" b="0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1492A222-C107-4530-B8C3-B123D33BB576}" type="VALUE">
                      <a:rPr lang="en-US" sz="1800" dirty="0">
                        <a:solidFill>
                          <a:schemeClr val="bg1"/>
                        </a:solidFill>
                      </a:rPr>
                      <a:pPr>
                        <a:defRPr sz="1800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ru-RU" sz="1800" b="0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Запасы</c:v>
                </c:pt>
                <c:pt idx="1">
                  <c:v>Дебиторская задолженность</c:v>
                </c:pt>
                <c:pt idx="2">
                  <c:v>Денежные средства и краткосрочные финансовые вложения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19986</c:v>
                </c:pt>
                <c:pt idx="1">
                  <c:v>82674</c:v>
                </c:pt>
                <c:pt idx="2">
                  <c:v>6515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d8e1c7c-fc49-4760-a94e-dbe129926937}"/>
      </c:ext>
    </c:extLst>
  </c:chart>
  <c:spPr>
    <a:noFill/>
    <a:ln>
      <a:noFill/>
    </a:ln>
    <a:effectLst/>
  </c:spPr>
  <c:txPr>
    <a:bodyPr/>
    <a:lstStyle/>
    <a:p>
      <a:pPr>
        <a:defRPr lang="ru-RU" sz="16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20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dirty="0" smtClean="0"/>
              <a:t>2024</a:t>
            </a:r>
            <a:r>
              <a:rPr lang="ru-RU" sz="2000" dirty="0" smtClean="0"/>
              <a:t> год</a:t>
            </a:r>
            <a:endParaRPr lang="en-US" sz="20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20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9165410E-E3F2-42E5-A8A3-59AAF7F57A85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96991494-AA6D-42CE-A50E-924301987534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9266826003860802E-2"/>
                  <c:y val="0.10034822332191699"/>
                </c:manualLayout>
              </c:layout>
              <c:tx>
                <c:rich>
                  <a:bodyPr/>
                  <a:lstStyle/>
                  <a:p>
                    <a:fld id="{77F615BF-973C-4A27-93E7-D59CEC6F45C2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Запасы</c:v>
                </c:pt>
                <c:pt idx="1">
                  <c:v>Дебиторская задолженность</c:v>
                </c:pt>
                <c:pt idx="2">
                  <c:v>Денежные средства и краткосрочные финансовые вложения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20252</c:v>
                </c:pt>
                <c:pt idx="1">
                  <c:v>105157</c:v>
                </c:pt>
                <c:pt idx="2">
                  <c:v>11711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a85514c0-2466-470b-9cf2-55a00303c323}"/>
      </c:ext>
    </c:extLst>
  </c:chart>
  <c:spPr>
    <a:noFill/>
    <a:ln>
      <a:noFill/>
    </a:ln>
    <a:effectLst/>
  </c:spPr>
  <c:txPr>
    <a:bodyPr/>
    <a:lstStyle/>
    <a:p>
      <a:pPr>
        <a:defRPr lang="ru-RU" sz="16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20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2000" dirty="0" smtClean="0"/>
              <a:t>2025</a:t>
            </a:r>
            <a:r>
              <a:rPr lang="ru-RU" sz="2000" baseline="0" dirty="0" smtClean="0"/>
              <a:t> год</a:t>
            </a:r>
            <a:endParaRPr lang="en-US" sz="20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20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63AC2C0E-6DE4-4522-8266-A6B761B4699D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A7B83D4A-9295-4185-A7DB-E1F1DEDA9E12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156EA64-7F75-4BAB-A673-905232489A1B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ru-RU"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Запасы</c:v>
                </c:pt>
                <c:pt idx="1">
                  <c:v>Дебиторская задолженность</c:v>
                </c:pt>
                <c:pt idx="2">
                  <c:v>Денежные средства и краткосрочные финансовые вложения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28877</c:v>
                </c:pt>
                <c:pt idx="1">
                  <c:v>90948</c:v>
                </c:pt>
                <c:pt idx="2">
                  <c:v>68776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c04e5faf-24bb-49d0-b516-c31fe1e655cf}"/>
      </c:ext>
    </c:extLst>
  </c:chart>
  <c:spPr>
    <a:noFill/>
    <a:ln>
      <a:noFill/>
    </a:ln>
    <a:effectLst/>
  </c:spPr>
  <c:txPr>
    <a:bodyPr/>
    <a:lstStyle/>
    <a:p>
      <a:pPr>
        <a:defRPr lang="ru-RU" sz="16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61E315-3155-455A-822B-93C057B1822A}" type="doc">
      <dgm:prSet loTypeId="urn:microsoft.com/office/officeart/2005/8/layout/process1" loCatId="process" qsTypeId="urn:microsoft.com/office/officeart/2005/8/quickstyle/simple1#1" qsCatId="simple" csTypeId="urn:microsoft.com/office/officeart/2005/8/colors/accent1_2#1" csCatId="accent1" phldr="1"/>
      <dgm:spPr/>
    </dgm:pt>
    <dgm:pt modelId="{4ADADBDF-0054-4F09-B89E-1934ADADB3FB}">
      <dgm:prSet phldrT="[Текст]" custT="1"/>
      <dgm:spPr/>
      <dgm:t>
        <a:bodyPr/>
        <a:lstStyle/>
        <a:p>
          <a:r>
            <a:rPr lang="ru-RU" sz="1800" b="1">
              <a:latin typeface="Times New Roman" panose="02020603050405020304" pitchFamily="18" charset="0"/>
              <a:cs typeface="Times New Roman" panose="02020603050405020304" pitchFamily="18" charset="0"/>
            </a:rPr>
            <a:t>Прединвестиционная</a:t>
          </a:r>
        </a:p>
      </dgm:t>
    </dgm:pt>
    <dgm:pt modelId="{C5C7F0B4-FBB1-4186-AF36-AB5D256D1D49}" type="parTrans" cxnId="{A30AA047-35D7-4601-9306-5F6217589E07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98C370-45B8-43D8-A7C8-7E59417FAC47}" type="sibTrans" cxnId="{A30AA047-35D7-4601-9306-5F6217589E07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D82940-D13C-40DA-BBCC-507A2615A63C}">
      <dgm:prSet phldrT="[Текст]" custT="1"/>
      <dgm:spPr/>
      <dgm:t>
        <a:bodyPr/>
        <a:lstStyle/>
        <a:p>
          <a:r>
            <a:rPr lang="ru-RU" sz="1800" b="1">
              <a:latin typeface="Times New Roman" panose="02020603050405020304" pitchFamily="18" charset="0"/>
              <a:cs typeface="Times New Roman" panose="02020603050405020304" pitchFamily="18" charset="0"/>
            </a:rPr>
            <a:t>Инвестиционная</a:t>
          </a:r>
        </a:p>
      </dgm:t>
    </dgm:pt>
    <dgm:pt modelId="{FEC4FE3F-E2C4-4A0A-A5E4-CBA515A62C78}" type="parTrans" cxnId="{3DDE3853-44C2-4F6C-8930-210AAFDD13C2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D7C952-218E-464B-9D1D-00952E4C317E}" type="sibTrans" cxnId="{3DDE3853-44C2-4F6C-8930-210AAFDD13C2}">
      <dgm:prSet custT="1"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486E0F-32A2-4D21-ACBC-DCBFD453D68B}">
      <dgm:prSet phldrT="[Текст]" custT="1"/>
      <dgm:spPr/>
      <dgm:t>
        <a:bodyPr/>
        <a:lstStyle/>
        <a:p>
          <a:r>
            <a:rPr lang="ru-RU" sz="1800" b="1">
              <a:latin typeface="Times New Roman" panose="02020603050405020304" pitchFamily="18" charset="0"/>
              <a:cs typeface="Times New Roman" panose="02020603050405020304" pitchFamily="18" charset="0"/>
            </a:rPr>
            <a:t>Эксплуатационная</a:t>
          </a:r>
        </a:p>
      </dgm:t>
    </dgm:pt>
    <dgm:pt modelId="{135AD25F-69FB-4825-AC98-C2B773FC9A1E}" type="parTrans" cxnId="{DF4FDBCE-F231-4A2A-AD1E-C2C1A6798FAC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EBB921-1E15-4FE2-9A01-6DAD0843295A}" type="sibTrans" cxnId="{DF4FDBCE-F231-4A2A-AD1E-C2C1A6798FAC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2ACDF0-3EFA-433A-A74D-F6670CB4E4BC}" type="pres">
      <dgm:prSet presAssocID="{5B61E315-3155-455A-822B-93C057B1822A}" presName="Name0" presStyleCnt="0">
        <dgm:presLayoutVars>
          <dgm:dir/>
          <dgm:resizeHandles val="exact"/>
        </dgm:presLayoutVars>
      </dgm:prSet>
      <dgm:spPr/>
    </dgm:pt>
    <dgm:pt modelId="{273419B0-B95B-4298-8049-4F4513E88FA7}" type="pres">
      <dgm:prSet presAssocID="{4ADADBDF-0054-4F09-B89E-1934ADADB3F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6C5A8-30FD-4261-9D94-7F1789CAE717}" type="pres">
      <dgm:prSet presAssocID="{7898C370-45B8-43D8-A7C8-7E59417FAC47}" presName="sibTrans" presStyleLbl="sibTrans2D1" presStyleIdx="0" presStyleCnt="2"/>
      <dgm:spPr/>
      <dgm:t>
        <a:bodyPr/>
        <a:lstStyle/>
        <a:p>
          <a:endParaRPr lang="ru-RU"/>
        </a:p>
      </dgm:t>
    </dgm:pt>
    <dgm:pt modelId="{B01F9CDE-A4E5-4BE5-9362-2A38DB4C6689}" type="pres">
      <dgm:prSet presAssocID="{7898C370-45B8-43D8-A7C8-7E59417FAC47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3F0AC98-47A2-470B-9A99-BAF65C8E6111}" type="pres">
      <dgm:prSet presAssocID="{09D82940-D13C-40DA-BBCC-507A2615A63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BBB61-4C63-4AA9-91F9-40F7FE13CB0C}" type="pres">
      <dgm:prSet presAssocID="{16D7C952-218E-464B-9D1D-00952E4C317E}" presName="sibTrans" presStyleLbl="sibTrans2D1" presStyleIdx="1" presStyleCnt="2"/>
      <dgm:spPr/>
      <dgm:t>
        <a:bodyPr/>
        <a:lstStyle/>
        <a:p>
          <a:endParaRPr lang="ru-RU"/>
        </a:p>
      </dgm:t>
    </dgm:pt>
    <dgm:pt modelId="{7566E95B-382E-4779-BF45-5A0FE9B8FF6C}" type="pres">
      <dgm:prSet presAssocID="{16D7C952-218E-464B-9D1D-00952E4C317E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45696590-A6F1-4107-AD6F-B949E8312F85}" type="pres">
      <dgm:prSet presAssocID="{B5486E0F-32A2-4D21-ACBC-DCBFD453D68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9A39D9-0DF7-467F-A4FE-56F08CE1DD1B}" type="presOf" srcId="{B5486E0F-32A2-4D21-ACBC-DCBFD453D68B}" destId="{45696590-A6F1-4107-AD6F-B949E8312F85}" srcOrd="0" destOrd="0" presId="urn:microsoft.com/office/officeart/2005/8/layout/process1"/>
    <dgm:cxn modelId="{602A823D-0959-42F4-84AF-FC8EAFAA005D}" type="presOf" srcId="{09D82940-D13C-40DA-BBCC-507A2615A63C}" destId="{13F0AC98-47A2-470B-9A99-BAF65C8E6111}" srcOrd="0" destOrd="0" presId="urn:microsoft.com/office/officeart/2005/8/layout/process1"/>
    <dgm:cxn modelId="{777966D6-0CB4-4930-BB73-C82B09FBC724}" type="presOf" srcId="{7898C370-45B8-43D8-A7C8-7E59417FAC47}" destId="{FAA6C5A8-30FD-4261-9D94-7F1789CAE717}" srcOrd="0" destOrd="0" presId="urn:microsoft.com/office/officeart/2005/8/layout/process1"/>
    <dgm:cxn modelId="{7BB0D2C7-C72E-4C53-8657-D2CEB1271AC6}" type="presOf" srcId="{4ADADBDF-0054-4F09-B89E-1934ADADB3FB}" destId="{273419B0-B95B-4298-8049-4F4513E88FA7}" srcOrd="0" destOrd="0" presId="urn:microsoft.com/office/officeart/2005/8/layout/process1"/>
    <dgm:cxn modelId="{DF4FDBCE-F231-4A2A-AD1E-C2C1A6798FAC}" srcId="{5B61E315-3155-455A-822B-93C057B1822A}" destId="{B5486E0F-32A2-4D21-ACBC-DCBFD453D68B}" srcOrd="2" destOrd="0" parTransId="{135AD25F-69FB-4825-AC98-C2B773FC9A1E}" sibTransId="{D3EBB921-1E15-4FE2-9A01-6DAD0843295A}"/>
    <dgm:cxn modelId="{645F119C-9D90-4FE6-8779-DD5DAF8F9CEB}" type="presOf" srcId="{16D7C952-218E-464B-9D1D-00952E4C317E}" destId="{851BBB61-4C63-4AA9-91F9-40F7FE13CB0C}" srcOrd="0" destOrd="0" presId="urn:microsoft.com/office/officeart/2005/8/layout/process1"/>
    <dgm:cxn modelId="{22FD8639-1D3D-4AE1-82A5-504988EF3CC8}" type="presOf" srcId="{7898C370-45B8-43D8-A7C8-7E59417FAC47}" destId="{B01F9CDE-A4E5-4BE5-9362-2A38DB4C6689}" srcOrd="1" destOrd="0" presId="urn:microsoft.com/office/officeart/2005/8/layout/process1"/>
    <dgm:cxn modelId="{A6B226B0-3A98-4DCD-A9D0-3C2EB9D32956}" type="presOf" srcId="{5B61E315-3155-455A-822B-93C057B1822A}" destId="{5F2ACDF0-3EFA-433A-A74D-F6670CB4E4BC}" srcOrd="0" destOrd="0" presId="urn:microsoft.com/office/officeart/2005/8/layout/process1"/>
    <dgm:cxn modelId="{3DDE3853-44C2-4F6C-8930-210AAFDD13C2}" srcId="{5B61E315-3155-455A-822B-93C057B1822A}" destId="{09D82940-D13C-40DA-BBCC-507A2615A63C}" srcOrd="1" destOrd="0" parTransId="{FEC4FE3F-E2C4-4A0A-A5E4-CBA515A62C78}" sibTransId="{16D7C952-218E-464B-9D1D-00952E4C317E}"/>
    <dgm:cxn modelId="{B13C2425-DA7E-41F9-AE4A-4F5397D7CD82}" type="presOf" srcId="{16D7C952-218E-464B-9D1D-00952E4C317E}" destId="{7566E95B-382E-4779-BF45-5A0FE9B8FF6C}" srcOrd="1" destOrd="0" presId="urn:microsoft.com/office/officeart/2005/8/layout/process1"/>
    <dgm:cxn modelId="{A30AA047-35D7-4601-9306-5F6217589E07}" srcId="{5B61E315-3155-455A-822B-93C057B1822A}" destId="{4ADADBDF-0054-4F09-B89E-1934ADADB3FB}" srcOrd="0" destOrd="0" parTransId="{C5C7F0B4-FBB1-4186-AF36-AB5D256D1D49}" sibTransId="{7898C370-45B8-43D8-A7C8-7E59417FAC47}"/>
    <dgm:cxn modelId="{0A1D5FBC-BF8E-42D2-8200-7F1C68563070}" type="presParOf" srcId="{5F2ACDF0-3EFA-433A-A74D-F6670CB4E4BC}" destId="{273419B0-B95B-4298-8049-4F4513E88FA7}" srcOrd="0" destOrd="0" presId="urn:microsoft.com/office/officeart/2005/8/layout/process1"/>
    <dgm:cxn modelId="{D0E07530-5E61-437A-B4E8-5C162B4ED8E3}" type="presParOf" srcId="{5F2ACDF0-3EFA-433A-A74D-F6670CB4E4BC}" destId="{FAA6C5A8-30FD-4261-9D94-7F1789CAE717}" srcOrd="1" destOrd="0" presId="urn:microsoft.com/office/officeart/2005/8/layout/process1"/>
    <dgm:cxn modelId="{20A96493-1FA1-4A37-9148-179CD24873A1}" type="presParOf" srcId="{FAA6C5A8-30FD-4261-9D94-7F1789CAE717}" destId="{B01F9CDE-A4E5-4BE5-9362-2A38DB4C6689}" srcOrd="0" destOrd="0" presId="urn:microsoft.com/office/officeart/2005/8/layout/process1"/>
    <dgm:cxn modelId="{B2D402A6-6B4E-45A7-B7DE-419095425DA5}" type="presParOf" srcId="{5F2ACDF0-3EFA-433A-A74D-F6670CB4E4BC}" destId="{13F0AC98-47A2-470B-9A99-BAF65C8E6111}" srcOrd="2" destOrd="0" presId="urn:microsoft.com/office/officeart/2005/8/layout/process1"/>
    <dgm:cxn modelId="{C6695C94-8488-406C-98D4-7B056BF9E3F6}" type="presParOf" srcId="{5F2ACDF0-3EFA-433A-A74D-F6670CB4E4BC}" destId="{851BBB61-4C63-4AA9-91F9-40F7FE13CB0C}" srcOrd="3" destOrd="0" presId="urn:microsoft.com/office/officeart/2005/8/layout/process1"/>
    <dgm:cxn modelId="{C414CAAD-9156-4A7E-B20E-8DCB087E459D}" type="presParOf" srcId="{851BBB61-4C63-4AA9-91F9-40F7FE13CB0C}" destId="{7566E95B-382E-4779-BF45-5A0FE9B8FF6C}" srcOrd="0" destOrd="0" presId="urn:microsoft.com/office/officeart/2005/8/layout/process1"/>
    <dgm:cxn modelId="{435DFEE9-C6D0-4495-A741-B2A4CF15195B}" type="presParOf" srcId="{5F2ACDF0-3EFA-433A-A74D-F6670CB4E4BC}" destId="{45696590-A6F1-4107-AD6F-B949E8312F8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254B02-BE8E-4621-BD55-9B126D10BE4F}" type="doc">
      <dgm:prSet loTypeId="urn:microsoft.com/office/officeart/2005/8/layout/bProcess3#1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3F836C87-6B50-40D9-8A4F-DD49AD9A12A5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Утверждение норматива операционного остатка</a:t>
          </a:r>
          <a:endParaRPr lang="ru-RU" sz="1800" dirty="0"/>
        </a:p>
      </dgm:t>
    </dgm:pt>
    <dgm:pt modelId="{8DF2B2CE-2ED2-4250-98CF-E129FEFB1630}" type="parTrans" cxnId="{3B799652-BC96-42A9-B24C-07298392B367}">
      <dgm:prSet/>
      <dgm:spPr/>
      <dgm:t>
        <a:bodyPr/>
        <a:lstStyle/>
        <a:p>
          <a:endParaRPr lang="ru-RU" sz="1600"/>
        </a:p>
      </dgm:t>
    </dgm:pt>
    <dgm:pt modelId="{EBB364C1-0C1A-497F-8BE0-34815263CE91}" type="sibTrans" cxnId="{3B799652-BC96-42A9-B24C-07298392B367}">
      <dgm:prSet/>
      <dgm:spPr/>
      <dgm:t>
        <a:bodyPr/>
        <a:lstStyle/>
        <a:p>
          <a:endParaRPr lang="ru-RU" sz="1600"/>
        </a:p>
      </dgm:t>
    </dgm:pt>
    <dgm:pt modelId="{CA8DB3F7-EF6A-4775-ACBD-3388BF51A899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Создание инвестиционного комитета</a:t>
          </a:r>
          <a:endParaRPr lang="ru-RU" sz="1800" dirty="0"/>
        </a:p>
      </dgm:t>
    </dgm:pt>
    <dgm:pt modelId="{41D92318-0B9D-424F-8204-3223497CB2BC}" type="parTrans" cxnId="{D1BCCC2B-C555-4AAD-8284-DF83C8C5C433}">
      <dgm:prSet/>
      <dgm:spPr/>
      <dgm:t>
        <a:bodyPr/>
        <a:lstStyle/>
        <a:p>
          <a:endParaRPr lang="ru-RU" sz="1600"/>
        </a:p>
      </dgm:t>
    </dgm:pt>
    <dgm:pt modelId="{3EF4A377-768E-4D2A-88A8-74F6521E4752}" type="sibTrans" cxnId="{D1BCCC2B-C555-4AAD-8284-DF83C8C5C433}">
      <dgm:prSet/>
      <dgm:spPr/>
      <dgm:t>
        <a:bodyPr/>
        <a:lstStyle/>
        <a:p>
          <a:endParaRPr lang="ru-RU" sz="1600"/>
        </a:p>
      </dgm:t>
    </dgm:pt>
    <dgm:pt modelId="{B3A9C6CA-9DBC-459E-81B2-E6DF1C99E66B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Разработка регламента оценки проектов</a:t>
          </a:r>
          <a:endParaRPr lang="ru-RU" sz="1800" dirty="0"/>
        </a:p>
      </dgm:t>
    </dgm:pt>
    <dgm:pt modelId="{27A103B2-7A36-4289-B42D-272F4FA29937}" type="parTrans" cxnId="{1F47F2DB-38CD-4D68-975F-FABA4E27315D}">
      <dgm:prSet/>
      <dgm:spPr/>
      <dgm:t>
        <a:bodyPr/>
        <a:lstStyle/>
        <a:p>
          <a:endParaRPr lang="ru-RU" sz="1600"/>
        </a:p>
      </dgm:t>
    </dgm:pt>
    <dgm:pt modelId="{21BF8BEA-2228-4CB9-AB66-952F8D21B551}" type="sibTrans" cxnId="{1F47F2DB-38CD-4D68-975F-FABA4E27315D}">
      <dgm:prSet/>
      <dgm:spPr/>
      <dgm:t>
        <a:bodyPr/>
        <a:lstStyle/>
        <a:p>
          <a:endParaRPr lang="ru-RU" sz="1600"/>
        </a:p>
      </dgm:t>
    </dgm:pt>
    <dgm:pt modelId="{A99359AD-10FB-41FF-93AC-C08A12A3D8B6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Запуск первого проекта</a:t>
          </a:r>
          <a:endParaRPr lang="ru-RU" sz="1800" dirty="0"/>
        </a:p>
      </dgm:t>
    </dgm:pt>
    <dgm:pt modelId="{E57A3C1C-8A8E-471B-8CCB-16F1500B47B9}" type="parTrans" cxnId="{4A84CCFB-DC59-4399-A101-3BFB4E833889}">
      <dgm:prSet/>
      <dgm:spPr/>
      <dgm:t>
        <a:bodyPr/>
        <a:lstStyle/>
        <a:p>
          <a:endParaRPr lang="ru-RU" sz="1600"/>
        </a:p>
      </dgm:t>
    </dgm:pt>
    <dgm:pt modelId="{6B18AE6D-CFB3-4DBD-A0A3-A61B577ECD97}" type="sibTrans" cxnId="{4A84CCFB-DC59-4399-A101-3BFB4E833889}">
      <dgm:prSet/>
      <dgm:spPr/>
      <dgm:t>
        <a:bodyPr/>
        <a:lstStyle/>
        <a:p>
          <a:endParaRPr lang="ru-RU" sz="1600" dirty="0"/>
        </a:p>
      </dgm:t>
    </dgm:pt>
    <dgm:pt modelId="{A9E584DD-2406-4E38-A5DE-2F03F5C21FD2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Формирование трёхлетнего портфеля проектов</a:t>
          </a:r>
          <a:endParaRPr lang="ru-RU" sz="1800" dirty="0"/>
        </a:p>
      </dgm:t>
    </dgm:pt>
    <dgm:pt modelId="{27FECB7A-62A2-4164-B323-473B88EA1464}" type="parTrans" cxnId="{20D84C08-B6A8-40FD-984E-7E546F13F82B}">
      <dgm:prSet/>
      <dgm:spPr/>
      <dgm:t>
        <a:bodyPr/>
        <a:lstStyle/>
        <a:p>
          <a:endParaRPr lang="ru-RU" sz="1600"/>
        </a:p>
      </dgm:t>
    </dgm:pt>
    <dgm:pt modelId="{B2BC4112-1112-4149-B81C-3D20C25B593E}" type="sibTrans" cxnId="{20D84C08-B6A8-40FD-984E-7E546F13F82B}">
      <dgm:prSet/>
      <dgm:spPr/>
      <dgm:t>
        <a:bodyPr/>
        <a:lstStyle/>
        <a:p>
          <a:endParaRPr lang="ru-RU" sz="1600"/>
        </a:p>
      </dgm:t>
    </dgm:pt>
    <dgm:pt modelId="{19C21FA5-A330-48E9-93AC-40607F4140E1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Проведение инвентаризации потенциальных проектов</a:t>
          </a:r>
          <a:endParaRPr lang="ru-RU" sz="1800" dirty="0"/>
        </a:p>
      </dgm:t>
    </dgm:pt>
    <dgm:pt modelId="{E93D3D9B-65CC-4C37-8240-3B5FDF0531AE}" type="parTrans" cxnId="{56D58FD0-6C57-49F2-8F39-EF24BCD7326A}">
      <dgm:prSet/>
      <dgm:spPr/>
      <dgm:t>
        <a:bodyPr/>
        <a:lstStyle/>
        <a:p>
          <a:endParaRPr lang="ru-RU" sz="1600"/>
        </a:p>
      </dgm:t>
    </dgm:pt>
    <dgm:pt modelId="{3F5414FF-809F-4CB2-B869-9DD818508FFF}" type="sibTrans" cxnId="{56D58FD0-6C57-49F2-8F39-EF24BCD7326A}">
      <dgm:prSet/>
      <dgm:spPr/>
      <dgm:t>
        <a:bodyPr/>
        <a:lstStyle/>
        <a:p>
          <a:endParaRPr lang="ru-RU" sz="1600"/>
        </a:p>
      </dgm:t>
    </dgm:pt>
    <dgm:pt modelId="{A51DB3E8-3AE9-4FCC-B2B0-AF27C71C0FFB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Внедрение системы мониторинга</a:t>
          </a:r>
          <a:endParaRPr lang="ru-RU" sz="1800" dirty="0"/>
        </a:p>
      </dgm:t>
    </dgm:pt>
    <dgm:pt modelId="{9C9FAFF8-ACB7-4F9C-938F-B155C40970B3}" type="parTrans" cxnId="{4F0F4363-55AF-4DA4-A7BA-C6DCF49F4696}">
      <dgm:prSet/>
      <dgm:spPr/>
      <dgm:t>
        <a:bodyPr/>
        <a:lstStyle/>
        <a:p>
          <a:endParaRPr lang="ru-RU" sz="1600"/>
        </a:p>
      </dgm:t>
    </dgm:pt>
    <dgm:pt modelId="{C0E67EC4-67D9-4B69-BE4E-AC5E83407BD4}" type="sibTrans" cxnId="{4F0F4363-55AF-4DA4-A7BA-C6DCF49F4696}">
      <dgm:prSet/>
      <dgm:spPr/>
      <dgm:t>
        <a:bodyPr/>
        <a:lstStyle/>
        <a:p>
          <a:endParaRPr lang="ru-RU" sz="1600"/>
        </a:p>
      </dgm:t>
    </dgm:pt>
    <dgm:pt modelId="{C6632C8E-AE7F-4F71-B744-F4B15D015F2D}" type="pres">
      <dgm:prSet presAssocID="{96254B02-BE8E-4621-BD55-9B126D10BE4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800B04-EC28-46BA-A1A6-23880B0DE5E5}" type="pres">
      <dgm:prSet presAssocID="{3F836C87-6B50-40D9-8A4F-DD49AD9A12A5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6FE37-03FC-4474-9841-7C4A106E72B5}" type="pres">
      <dgm:prSet presAssocID="{EBB364C1-0C1A-497F-8BE0-34815263CE91}" presName="sibTrans" presStyleLbl="sibTrans1D1" presStyleIdx="0" presStyleCnt="6"/>
      <dgm:spPr/>
      <dgm:t>
        <a:bodyPr/>
        <a:lstStyle/>
        <a:p>
          <a:endParaRPr lang="ru-RU"/>
        </a:p>
      </dgm:t>
    </dgm:pt>
    <dgm:pt modelId="{6473F67F-C471-4909-A760-FBB0677B0460}" type="pres">
      <dgm:prSet presAssocID="{EBB364C1-0C1A-497F-8BE0-34815263CE91}" presName="connectorText" presStyleLbl="sibTrans1D1" presStyleIdx="0" presStyleCnt="6"/>
      <dgm:spPr/>
      <dgm:t>
        <a:bodyPr/>
        <a:lstStyle/>
        <a:p>
          <a:endParaRPr lang="ru-RU"/>
        </a:p>
      </dgm:t>
    </dgm:pt>
    <dgm:pt modelId="{EAD6E385-C2A2-422B-AD51-53210252B49D}" type="pres">
      <dgm:prSet presAssocID="{CA8DB3F7-EF6A-4775-ACBD-3388BF51A899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AEACC-EE82-46D5-808D-A2D504B9064D}" type="pres">
      <dgm:prSet presAssocID="{3EF4A377-768E-4D2A-88A8-74F6521E4752}" presName="sibTrans" presStyleLbl="sibTrans1D1" presStyleIdx="1" presStyleCnt="6"/>
      <dgm:spPr/>
      <dgm:t>
        <a:bodyPr/>
        <a:lstStyle/>
        <a:p>
          <a:endParaRPr lang="ru-RU"/>
        </a:p>
      </dgm:t>
    </dgm:pt>
    <dgm:pt modelId="{C3074991-1884-4CBB-97EC-042E8FA5E98A}" type="pres">
      <dgm:prSet presAssocID="{3EF4A377-768E-4D2A-88A8-74F6521E4752}" presName="connectorText" presStyleLbl="sibTrans1D1" presStyleIdx="1" presStyleCnt="6"/>
      <dgm:spPr/>
      <dgm:t>
        <a:bodyPr/>
        <a:lstStyle/>
        <a:p>
          <a:endParaRPr lang="ru-RU"/>
        </a:p>
      </dgm:t>
    </dgm:pt>
    <dgm:pt modelId="{1B7E898B-0F44-4D2F-8AA7-AA45037CC8BA}" type="pres">
      <dgm:prSet presAssocID="{B3A9C6CA-9DBC-459E-81B2-E6DF1C99E66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47D1B-0BE5-43D9-AF76-3602D1133EC1}" type="pres">
      <dgm:prSet presAssocID="{21BF8BEA-2228-4CB9-AB66-952F8D21B551}" presName="sibTrans" presStyleLbl="sibTrans1D1" presStyleIdx="2" presStyleCnt="6"/>
      <dgm:spPr/>
      <dgm:t>
        <a:bodyPr/>
        <a:lstStyle/>
        <a:p>
          <a:endParaRPr lang="ru-RU"/>
        </a:p>
      </dgm:t>
    </dgm:pt>
    <dgm:pt modelId="{CD63F040-6E36-4603-BAA9-4D0242C8EB99}" type="pres">
      <dgm:prSet presAssocID="{21BF8BEA-2228-4CB9-AB66-952F8D21B551}" presName="connectorText" presStyleLbl="sibTrans1D1" presStyleIdx="2" presStyleCnt="6"/>
      <dgm:spPr/>
      <dgm:t>
        <a:bodyPr/>
        <a:lstStyle/>
        <a:p>
          <a:endParaRPr lang="ru-RU"/>
        </a:p>
      </dgm:t>
    </dgm:pt>
    <dgm:pt modelId="{9843BCF5-D6B5-44D7-BD7F-645CE54742B9}" type="pres">
      <dgm:prSet presAssocID="{A99359AD-10FB-41FF-93AC-C08A12A3D8B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5DB27-A9D2-4F11-A9B7-FEE814CF2272}" type="pres">
      <dgm:prSet presAssocID="{6B18AE6D-CFB3-4DBD-A0A3-A61B577ECD9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603BC77A-37B6-41A6-8645-453B93E136D8}" type="pres">
      <dgm:prSet presAssocID="{6B18AE6D-CFB3-4DBD-A0A3-A61B577ECD97}" presName="connectorText" presStyleLbl="sibTrans1D1" presStyleIdx="3" presStyleCnt="6"/>
      <dgm:spPr/>
      <dgm:t>
        <a:bodyPr/>
        <a:lstStyle/>
        <a:p>
          <a:endParaRPr lang="ru-RU"/>
        </a:p>
      </dgm:t>
    </dgm:pt>
    <dgm:pt modelId="{807790D9-6F6B-453D-92C3-52B72388BF94}" type="pres">
      <dgm:prSet presAssocID="{A9E584DD-2406-4E38-A5DE-2F03F5C21FD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FC3ED-E2F1-4C20-B969-3E6CB81BA7F0}" type="pres">
      <dgm:prSet presAssocID="{B2BC4112-1112-4149-B81C-3D20C25B593E}" presName="sibTrans" presStyleLbl="sibTrans1D1" presStyleIdx="4" presStyleCnt="6"/>
      <dgm:spPr/>
      <dgm:t>
        <a:bodyPr/>
        <a:lstStyle/>
        <a:p>
          <a:endParaRPr lang="ru-RU"/>
        </a:p>
      </dgm:t>
    </dgm:pt>
    <dgm:pt modelId="{D398CDEB-5A2D-4F0B-B439-C7BE914F2892}" type="pres">
      <dgm:prSet presAssocID="{B2BC4112-1112-4149-B81C-3D20C25B593E}" presName="connectorText" presStyleLbl="sibTrans1D1" presStyleIdx="4" presStyleCnt="6"/>
      <dgm:spPr/>
      <dgm:t>
        <a:bodyPr/>
        <a:lstStyle/>
        <a:p>
          <a:endParaRPr lang="ru-RU"/>
        </a:p>
      </dgm:t>
    </dgm:pt>
    <dgm:pt modelId="{11328ADC-D52F-4BB7-B156-570F8F0459EA}" type="pres">
      <dgm:prSet presAssocID="{19C21FA5-A330-48E9-93AC-40607F4140E1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AC8366-DC25-40E6-879D-818E0C932429}" type="pres">
      <dgm:prSet presAssocID="{3F5414FF-809F-4CB2-B869-9DD818508FFF}" presName="sibTrans" presStyleLbl="sibTrans1D1" presStyleIdx="5" presStyleCnt="6"/>
      <dgm:spPr/>
      <dgm:t>
        <a:bodyPr/>
        <a:lstStyle/>
        <a:p>
          <a:endParaRPr lang="ru-RU"/>
        </a:p>
      </dgm:t>
    </dgm:pt>
    <dgm:pt modelId="{1B095B7A-5D86-4F80-9805-1890BAF711F0}" type="pres">
      <dgm:prSet presAssocID="{3F5414FF-809F-4CB2-B869-9DD818508FFF}" presName="connectorText" presStyleLbl="sibTrans1D1" presStyleIdx="5" presStyleCnt="6"/>
      <dgm:spPr/>
      <dgm:t>
        <a:bodyPr/>
        <a:lstStyle/>
        <a:p>
          <a:endParaRPr lang="ru-RU"/>
        </a:p>
      </dgm:t>
    </dgm:pt>
    <dgm:pt modelId="{6B2DE3D4-9DEB-434A-9C76-2122F10118CB}" type="pres">
      <dgm:prSet presAssocID="{A51DB3E8-3AE9-4FCC-B2B0-AF27C71C0FFB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1C729E-B0B7-4EB1-BC8F-B2E12AB42D59}" type="presOf" srcId="{EBB364C1-0C1A-497F-8BE0-34815263CE91}" destId="{BDC6FE37-03FC-4474-9841-7C4A106E72B5}" srcOrd="0" destOrd="0" presId="urn:microsoft.com/office/officeart/2005/8/layout/bProcess3#1"/>
    <dgm:cxn modelId="{B4BA06B4-B29A-429B-A1ED-8E29541D92C6}" type="presOf" srcId="{3F836C87-6B50-40D9-8A4F-DD49AD9A12A5}" destId="{CC800B04-EC28-46BA-A1A6-23880B0DE5E5}" srcOrd="0" destOrd="0" presId="urn:microsoft.com/office/officeart/2005/8/layout/bProcess3#1"/>
    <dgm:cxn modelId="{7A492A40-BDCC-4225-BFDE-B8021B6408F1}" type="presOf" srcId="{A99359AD-10FB-41FF-93AC-C08A12A3D8B6}" destId="{9843BCF5-D6B5-44D7-BD7F-645CE54742B9}" srcOrd="0" destOrd="0" presId="urn:microsoft.com/office/officeart/2005/8/layout/bProcess3#1"/>
    <dgm:cxn modelId="{4A84CCFB-DC59-4399-A101-3BFB4E833889}" srcId="{96254B02-BE8E-4621-BD55-9B126D10BE4F}" destId="{A99359AD-10FB-41FF-93AC-C08A12A3D8B6}" srcOrd="3" destOrd="0" parTransId="{E57A3C1C-8A8E-471B-8CCB-16F1500B47B9}" sibTransId="{6B18AE6D-CFB3-4DBD-A0A3-A61B577ECD97}"/>
    <dgm:cxn modelId="{4F0F4363-55AF-4DA4-A7BA-C6DCF49F4696}" srcId="{96254B02-BE8E-4621-BD55-9B126D10BE4F}" destId="{A51DB3E8-3AE9-4FCC-B2B0-AF27C71C0FFB}" srcOrd="6" destOrd="0" parTransId="{9C9FAFF8-ACB7-4F9C-938F-B155C40970B3}" sibTransId="{C0E67EC4-67D9-4B69-BE4E-AC5E83407BD4}"/>
    <dgm:cxn modelId="{A58203DE-8EEC-4FE0-985F-4581ED04826A}" type="presOf" srcId="{3EF4A377-768E-4D2A-88A8-74F6521E4752}" destId="{C3074991-1884-4CBB-97EC-042E8FA5E98A}" srcOrd="1" destOrd="0" presId="urn:microsoft.com/office/officeart/2005/8/layout/bProcess3#1"/>
    <dgm:cxn modelId="{3B799652-BC96-42A9-B24C-07298392B367}" srcId="{96254B02-BE8E-4621-BD55-9B126D10BE4F}" destId="{3F836C87-6B50-40D9-8A4F-DD49AD9A12A5}" srcOrd="0" destOrd="0" parTransId="{8DF2B2CE-2ED2-4250-98CF-E129FEFB1630}" sibTransId="{EBB364C1-0C1A-497F-8BE0-34815263CE91}"/>
    <dgm:cxn modelId="{7D4385C8-6B5D-4EA3-BD36-CBCCCB4DDAF7}" type="presOf" srcId="{21BF8BEA-2228-4CB9-AB66-952F8D21B551}" destId="{CD63F040-6E36-4603-BAA9-4D0242C8EB99}" srcOrd="1" destOrd="0" presId="urn:microsoft.com/office/officeart/2005/8/layout/bProcess3#1"/>
    <dgm:cxn modelId="{4A758403-AC8B-49C5-A9C2-D726E12B6103}" type="presOf" srcId="{21BF8BEA-2228-4CB9-AB66-952F8D21B551}" destId="{72847D1B-0BE5-43D9-AF76-3602D1133EC1}" srcOrd="0" destOrd="0" presId="urn:microsoft.com/office/officeart/2005/8/layout/bProcess3#1"/>
    <dgm:cxn modelId="{20D84C08-B6A8-40FD-984E-7E546F13F82B}" srcId="{96254B02-BE8E-4621-BD55-9B126D10BE4F}" destId="{A9E584DD-2406-4E38-A5DE-2F03F5C21FD2}" srcOrd="4" destOrd="0" parTransId="{27FECB7A-62A2-4164-B323-473B88EA1464}" sibTransId="{B2BC4112-1112-4149-B81C-3D20C25B593E}"/>
    <dgm:cxn modelId="{5EB92685-6EAA-40C1-9DCB-22D0104360F2}" type="presOf" srcId="{CA8DB3F7-EF6A-4775-ACBD-3388BF51A899}" destId="{EAD6E385-C2A2-422B-AD51-53210252B49D}" srcOrd="0" destOrd="0" presId="urn:microsoft.com/office/officeart/2005/8/layout/bProcess3#1"/>
    <dgm:cxn modelId="{BB151BF8-1FF6-42CD-85B0-E83E18E397FF}" type="presOf" srcId="{6B18AE6D-CFB3-4DBD-A0A3-A61B577ECD97}" destId="{E175DB27-A9D2-4F11-A9B7-FEE814CF2272}" srcOrd="0" destOrd="0" presId="urn:microsoft.com/office/officeart/2005/8/layout/bProcess3#1"/>
    <dgm:cxn modelId="{4EF9187A-5179-48A0-B487-E158FC7B938D}" type="presOf" srcId="{3F5414FF-809F-4CB2-B869-9DD818508FFF}" destId="{1B095B7A-5D86-4F80-9805-1890BAF711F0}" srcOrd="1" destOrd="0" presId="urn:microsoft.com/office/officeart/2005/8/layout/bProcess3#1"/>
    <dgm:cxn modelId="{CC8E87DB-E330-4D8C-94C4-A11F2D45DE8A}" type="presOf" srcId="{6B18AE6D-CFB3-4DBD-A0A3-A61B577ECD97}" destId="{603BC77A-37B6-41A6-8645-453B93E136D8}" srcOrd="1" destOrd="0" presId="urn:microsoft.com/office/officeart/2005/8/layout/bProcess3#1"/>
    <dgm:cxn modelId="{6946EBAF-F94F-4F22-9FFD-0579973E0F99}" type="presOf" srcId="{B2BC4112-1112-4149-B81C-3D20C25B593E}" destId="{A43FC3ED-E2F1-4C20-B969-3E6CB81BA7F0}" srcOrd="0" destOrd="0" presId="urn:microsoft.com/office/officeart/2005/8/layout/bProcess3#1"/>
    <dgm:cxn modelId="{56367628-CADC-46A6-83D6-9542EC6ECA25}" type="presOf" srcId="{96254B02-BE8E-4621-BD55-9B126D10BE4F}" destId="{C6632C8E-AE7F-4F71-B744-F4B15D015F2D}" srcOrd="0" destOrd="0" presId="urn:microsoft.com/office/officeart/2005/8/layout/bProcess3#1"/>
    <dgm:cxn modelId="{D17AE121-4A5E-4CEC-BAE9-FAD63F8043DC}" type="presOf" srcId="{B2BC4112-1112-4149-B81C-3D20C25B593E}" destId="{D398CDEB-5A2D-4F0B-B439-C7BE914F2892}" srcOrd="1" destOrd="0" presId="urn:microsoft.com/office/officeart/2005/8/layout/bProcess3#1"/>
    <dgm:cxn modelId="{980F1ADA-A518-4B84-9262-688CAFF8CA0E}" type="presOf" srcId="{EBB364C1-0C1A-497F-8BE0-34815263CE91}" destId="{6473F67F-C471-4909-A760-FBB0677B0460}" srcOrd="1" destOrd="0" presId="urn:microsoft.com/office/officeart/2005/8/layout/bProcess3#1"/>
    <dgm:cxn modelId="{877862D5-CA44-4614-A0CC-5992F0214B60}" type="presOf" srcId="{B3A9C6CA-9DBC-459E-81B2-E6DF1C99E66B}" destId="{1B7E898B-0F44-4D2F-8AA7-AA45037CC8BA}" srcOrd="0" destOrd="0" presId="urn:microsoft.com/office/officeart/2005/8/layout/bProcess3#1"/>
    <dgm:cxn modelId="{36634BD6-05AE-42BF-97D6-831E5DD10481}" type="presOf" srcId="{A51DB3E8-3AE9-4FCC-B2B0-AF27C71C0FFB}" destId="{6B2DE3D4-9DEB-434A-9C76-2122F10118CB}" srcOrd="0" destOrd="0" presId="urn:microsoft.com/office/officeart/2005/8/layout/bProcess3#1"/>
    <dgm:cxn modelId="{73DA6403-EA30-4252-AA55-593D8FDEC6AE}" type="presOf" srcId="{19C21FA5-A330-48E9-93AC-40607F4140E1}" destId="{11328ADC-D52F-4BB7-B156-570F8F0459EA}" srcOrd="0" destOrd="0" presId="urn:microsoft.com/office/officeart/2005/8/layout/bProcess3#1"/>
    <dgm:cxn modelId="{56D58FD0-6C57-49F2-8F39-EF24BCD7326A}" srcId="{96254B02-BE8E-4621-BD55-9B126D10BE4F}" destId="{19C21FA5-A330-48E9-93AC-40607F4140E1}" srcOrd="5" destOrd="0" parTransId="{E93D3D9B-65CC-4C37-8240-3B5FDF0531AE}" sibTransId="{3F5414FF-809F-4CB2-B869-9DD818508FFF}"/>
    <dgm:cxn modelId="{7DDDB45F-8F85-45C2-AFB2-985F44566416}" type="presOf" srcId="{3EF4A377-768E-4D2A-88A8-74F6521E4752}" destId="{E0AAEACC-EE82-46D5-808D-A2D504B9064D}" srcOrd="0" destOrd="0" presId="urn:microsoft.com/office/officeart/2005/8/layout/bProcess3#1"/>
    <dgm:cxn modelId="{D1BCCC2B-C555-4AAD-8284-DF83C8C5C433}" srcId="{96254B02-BE8E-4621-BD55-9B126D10BE4F}" destId="{CA8DB3F7-EF6A-4775-ACBD-3388BF51A899}" srcOrd="1" destOrd="0" parTransId="{41D92318-0B9D-424F-8204-3223497CB2BC}" sibTransId="{3EF4A377-768E-4D2A-88A8-74F6521E4752}"/>
    <dgm:cxn modelId="{AB67A6A9-B203-4753-8E41-BBE5B20DDD57}" type="presOf" srcId="{A9E584DD-2406-4E38-A5DE-2F03F5C21FD2}" destId="{807790D9-6F6B-453D-92C3-52B72388BF94}" srcOrd="0" destOrd="0" presId="urn:microsoft.com/office/officeart/2005/8/layout/bProcess3#1"/>
    <dgm:cxn modelId="{39E544FC-2F55-4571-AE47-3B26B1A56829}" type="presOf" srcId="{3F5414FF-809F-4CB2-B869-9DD818508FFF}" destId="{3DAC8366-DC25-40E6-879D-818E0C932429}" srcOrd="0" destOrd="0" presId="urn:microsoft.com/office/officeart/2005/8/layout/bProcess3#1"/>
    <dgm:cxn modelId="{1F47F2DB-38CD-4D68-975F-FABA4E27315D}" srcId="{96254B02-BE8E-4621-BD55-9B126D10BE4F}" destId="{B3A9C6CA-9DBC-459E-81B2-E6DF1C99E66B}" srcOrd="2" destOrd="0" parTransId="{27A103B2-7A36-4289-B42D-272F4FA29937}" sibTransId="{21BF8BEA-2228-4CB9-AB66-952F8D21B551}"/>
    <dgm:cxn modelId="{41F2C40C-1C8A-49AE-BC53-EA3B92ABB904}" type="presParOf" srcId="{C6632C8E-AE7F-4F71-B744-F4B15D015F2D}" destId="{CC800B04-EC28-46BA-A1A6-23880B0DE5E5}" srcOrd="0" destOrd="0" presId="urn:microsoft.com/office/officeart/2005/8/layout/bProcess3#1"/>
    <dgm:cxn modelId="{DCA50272-A41F-4E47-8632-6A1F35DF0227}" type="presParOf" srcId="{C6632C8E-AE7F-4F71-B744-F4B15D015F2D}" destId="{BDC6FE37-03FC-4474-9841-7C4A106E72B5}" srcOrd="1" destOrd="0" presId="urn:microsoft.com/office/officeart/2005/8/layout/bProcess3#1"/>
    <dgm:cxn modelId="{3B19E446-4C23-40AE-BCBD-DCDEB75CDCC2}" type="presParOf" srcId="{BDC6FE37-03FC-4474-9841-7C4A106E72B5}" destId="{6473F67F-C471-4909-A760-FBB0677B0460}" srcOrd="0" destOrd="0" presId="urn:microsoft.com/office/officeart/2005/8/layout/bProcess3#1"/>
    <dgm:cxn modelId="{980E72E6-131F-42A9-8556-E949DD3C3FFA}" type="presParOf" srcId="{C6632C8E-AE7F-4F71-B744-F4B15D015F2D}" destId="{EAD6E385-C2A2-422B-AD51-53210252B49D}" srcOrd="2" destOrd="0" presId="urn:microsoft.com/office/officeart/2005/8/layout/bProcess3#1"/>
    <dgm:cxn modelId="{42908FAF-CA16-40F6-92B3-F5E589FF9867}" type="presParOf" srcId="{C6632C8E-AE7F-4F71-B744-F4B15D015F2D}" destId="{E0AAEACC-EE82-46D5-808D-A2D504B9064D}" srcOrd="3" destOrd="0" presId="urn:microsoft.com/office/officeart/2005/8/layout/bProcess3#1"/>
    <dgm:cxn modelId="{DB8F7084-26AB-4D10-9C15-29CAC45AED04}" type="presParOf" srcId="{E0AAEACC-EE82-46D5-808D-A2D504B9064D}" destId="{C3074991-1884-4CBB-97EC-042E8FA5E98A}" srcOrd="0" destOrd="0" presId="urn:microsoft.com/office/officeart/2005/8/layout/bProcess3#1"/>
    <dgm:cxn modelId="{19AEDFB1-07CD-4765-BBD2-3C0DCE103353}" type="presParOf" srcId="{C6632C8E-AE7F-4F71-B744-F4B15D015F2D}" destId="{1B7E898B-0F44-4D2F-8AA7-AA45037CC8BA}" srcOrd="4" destOrd="0" presId="urn:microsoft.com/office/officeart/2005/8/layout/bProcess3#1"/>
    <dgm:cxn modelId="{25553151-AA01-4B17-B9E1-20777857BE46}" type="presParOf" srcId="{C6632C8E-AE7F-4F71-B744-F4B15D015F2D}" destId="{72847D1B-0BE5-43D9-AF76-3602D1133EC1}" srcOrd="5" destOrd="0" presId="urn:microsoft.com/office/officeart/2005/8/layout/bProcess3#1"/>
    <dgm:cxn modelId="{FBB6FE12-61EB-43C1-BF75-4AAA4456CE91}" type="presParOf" srcId="{72847D1B-0BE5-43D9-AF76-3602D1133EC1}" destId="{CD63F040-6E36-4603-BAA9-4D0242C8EB99}" srcOrd="0" destOrd="0" presId="urn:microsoft.com/office/officeart/2005/8/layout/bProcess3#1"/>
    <dgm:cxn modelId="{243E97BB-B8F4-45A4-A79A-7669F4FBEE8E}" type="presParOf" srcId="{C6632C8E-AE7F-4F71-B744-F4B15D015F2D}" destId="{9843BCF5-D6B5-44D7-BD7F-645CE54742B9}" srcOrd="6" destOrd="0" presId="urn:microsoft.com/office/officeart/2005/8/layout/bProcess3#1"/>
    <dgm:cxn modelId="{622507FD-C318-4BEC-9F0C-D5097A257561}" type="presParOf" srcId="{C6632C8E-AE7F-4F71-B744-F4B15D015F2D}" destId="{E175DB27-A9D2-4F11-A9B7-FEE814CF2272}" srcOrd="7" destOrd="0" presId="urn:microsoft.com/office/officeart/2005/8/layout/bProcess3#1"/>
    <dgm:cxn modelId="{C048E5EA-718E-48DD-8BF1-ED014A7FD2F1}" type="presParOf" srcId="{E175DB27-A9D2-4F11-A9B7-FEE814CF2272}" destId="{603BC77A-37B6-41A6-8645-453B93E136D8}" srcOrd="0" destOrd="0" presId="urn:microsoft.com/office/officeart/2005/8/layout/bProcess3#1"/>
    <dgm:cxn modelId="{1D1DF8EA-A25E-4492-B94E-EA30D6B6C998}" type="presParOf" srcId="{C6632C8E-AE7F-4F71-B744-F4B15D015F2D}" destId="{807790D9-6F6B-453D-92C3-52B72388BF94}" srcOrd="8" destOrd="0" presId="urn:microsoft.com/office/officeart/2005/8/layout/bProcess3#1"/>
    <dgm:cxn modelId="{ABED3A37-A7F1-4543-A611-3E68646FD32F}" type="presParOf" srcId="{C6632C8E-AE7F-4F71-B744-F4B15D015F2D}" destId="{A43FC3ED-E2F1-4C20-B969-3E6CB81BA7F0}" srcOrd="9" destOrd="0" presId="urn:microsoft.com/office/officeart/2005/8/layout/bProcess3#1"/>
    <dgm:cxn modelId="{EC1BFA93-340A-4C2B-B324-3F404DB72384}" type="presParOf" srcId="{A43FC3ED-E2F1-4C20-B969-3E6CB81BA7F0}" destId="{D398CDEB-5A2D-4F0B-B439-C7BE914F2892}" srcOrd="0" destOrd="0" presId="urn:microsoft.com/office/officeart/2005/8/layout/bProcess3#1"/>
    <dgm:cxn modelId="{37B853FB-2EEE-45AD-BBCB-770EF0D9C547}" type="presParOf" srcId="{C6632C8E-AE7F-4F71-B744-F4B15D015F2D}" destId="{11328ADC-D52F-4BB7-B156-570F8F0459EA}" srcOrd="10" destOrd="0" presId="urn:microsoft.com/office/officeart/2005/8/layout/bProcess3#1"/>
    <dgm:cxn modelId="{6561AD0B-8ABC-4221-B71F-0981CEF87123}" type="presParOf" srcId="{C6632C8E-AE7F-4F71-B744-F4B15D015F2D}" destId="{3DAC8366-DC25-40E6-879D-818E0C932429}" srcOrd="11" destOrd="0" presId="urn:microsoft.com/office/officeart/2005/8/layout/bProcess3#1"/>
    <dgm:cxn modelId="{52896D71-D6C2-482A-AB8B-E172A83B978F}" type="presParOf" srcId="{3DAC8366-DC25-40E6-879D-818E0C932429}" destId="{1B095B7A-5D86-4F80-9805-1890BAF711F0}" srcOrd="0" destOrd="0" presId="urn:microsoft.com/office/officeart/2005/8/layout/bProcess3#1"/>
    <dgm:cxn modelId="{9DE7498E-0BAA-455C-8C70-B9AA390C8172}" type="presParOf" srcId="{C6632C8E-AE7F-4F71-B744-F4B15D015F2D}" destId="{6B2DE3D4-9DEB-434A-9C76-2122F10118CB}" srcOrd="12" destOrd="0" presId="urn:microsoft.com/office/officeart/2005/8/layout/bProcess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3419B0-B95B-4298-8049-4F4513E88FA7}">
      <dsp:nvSpPr>
        <dsp:cNvPr id="0" name=""/>
        <dsp:cNvSpPr/>
      </dsp:nvSpPr>
      <dsp:spPr>
        <a:xfrm>
          <a:off x="9687" y="0"/>
          <a:ext cx="2895571" cy="1257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Прединвестиционная</a:t>
          </a:r>
        </a:p>
      </dsp:txBody>
      <dsp:txXfrm>
        <a:off x="46512" y="36825"/>
        <a:ext cx="2821921" cy="1183649"/>
      </dsp:txXfrm>
    </dsp:sp>
    <dsp:sp modelId="{FAA6C5A8-30FD-4261-9D94-7F1789CAE717}">
      <dsp:nvSpPr>
        <dsp:cNvPr id="0" name=""/>
        <dsp:cNvSpPr/>
      </dsp:nvSpPr>
      <dsp:spPr>
        <a:xfrm>
          <a:off x="3194816" y="269599"/>
          <a:ext cx="613861" cy="7181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94816" y="413219"/>
        <a:ext cx="429703" cy="430861"/>
      </dsp:txXfrm>
    </dsp:sp>
    <dsp:sp modelId="{13F0AC98-47A2-470B-9A99-BAF65C8E6111}">
      <dsp:nvSpPr>
        <dsp:cNvPr id="0" name=""/>
        <dsp:cNvSpPr/>
      </dsp:nvSpPr>
      <dsp:spPr>
        <a:xfrm>
          <a:off x="4063487" y="0"/>
          <a:ext cx="2895571" cy="1257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Инвестиционная</a:t>
          </a:r>
        </a:p>
      </dsp:txBody>
      <dsp:txXfrm>
        <a:off x="4100312" y="36825"/>
        <a:ext cx="2821921" cy="1183649"/>
      </dsp:txXfrm>
    </dsp:sp>
    <dsp:sp modelId="{851BBB61-4C63-4AA9-91F9-40F7FE13CB0C}">
      <dsp:nvSpPr>
        <dsp:cNvPr id="0" name=""/>
        <dsp:cNvSpPr/>
      </dsp:nvSpPr>
      <dsp:spPr>
        <a:xfrm>
          <a:off x="7248616" y="269599"/>
          <a:ext cx="613861" cy="7181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48616" y="413219"/>
        <a:ext cx="429703" cy="430861"/>
      </dsp:txXfrm>
    </dsp:sp>
    <dsp:sp modelId="{45696590-A6F1-4107-AD6F-B949E8312F85}">
      <dsp:nvSpPr>
        <dsp:cNvPr id="0" name=""/>
        <dsp:cNvSpPr/>
      </dsp:nvSpPr>
      <dsp:spPr>
        <a:xfrm>
          <a:off x="8117287" y="0"/>
          <a:ext cx="2895571" cy="12572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Эксплуатационная</a:t>
          </a:r>
        </a:p>
      </dsp:txBody>
      <dsp:txXfrm>
        <a:off x="8154112" y="36825"/>
        <a:ext cx="2821921" cy="11836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#1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0.54446</cdr:x>
      <cdr:y>0.32666</cdr:y>
    </cdr:from>
    <cdr:to>
      <cdr:x>0.77379</cdr:x>
      <cdr:y>0.63335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159659" y="1629623"/>
          <a:ext cx="1330859" cy="1530036"/>
        </a:xfrm>
        <a:prstGeom xmlns:a="http://schemas.openxmlformats.org/drawingml/2006/main" prst="straightConnector1">
          <a:avLst/>
        </a:prstGeom>
        <a:ln xmlns:a="http://schemas.openxmlformats.org/drawingml/2006/main" w="76200">
          <a:solidFill>
            <a:srgbClr val="00B05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F71B8-6F8A-4C69-AAB0-3167B7FE3BF7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F8A93-26F1-4DCE-90F0-DFEAD2D30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41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A93-26F1-4DCE-90F0-DFEAD2D3075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3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anose="020B0503020204020204" pitchFamily="34" charset="0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6E6201A-2131-41A9-8436-D60E875C573E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A971FF1-D9A7-41CB-936F-7646B37AE7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2035353" y="1321732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инвестиционных процессов на предприятии»</a:t>
            </a:r>
            <a:endParaRPr lang="ru-RU" sz="2000" dirty="0"/>
          </a:p>
        </p:txBody>
      </p:sp>
      <p:sp>
        <p:nvSpPr>
          <p:cNvPr id="5" name="Текст 5"/>
          <p:cNvSpPr txBox="1"/>
          <p:nvPr/>
        </p:nvSpPr>
        <p:spPr>
          <a:xfrm>
            <a:off x="4128164" y="4368712"/>
            <a:ext cx="4185623" cy="805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</a:p>
          <a:p>
            <a:endParaRPr lang="ru-RU" sz="1400" dirty="0"/>
          </a:p>
        </p:txBody>
      </p:sp>
      <p:sp>
        <p:nvSpPr>
          <p:cNvPr id="6" name="Объект 6"/>
          <p:cNvSpPr txBox="1"/>
          <p:nvPr/>
        </p:nvSpPr>
        <p:spPr>
          <a:xfrm>
            <a:off x="2035353" y="3808602"/>
            <a:ext cx="4185623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д.э.н., доцент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Людмила Ивановна</a:t>
            </a:r>
          </a:p>
          <a:p>
            <a:endParaRPr lang="ru-RU" sz="1800" dirty="0"/>
          </a:p>
        </p:txBody>
      </p:sp>
      <p:sp>
        <p:nvSpPr>
          <p:cNvPr id="7" name="Объект 8"/>
          <p:cNvSpPr txBox="1"/>
          <p:nvPr/>
        </p:nvSpPr>
        <p:spPr>
          <a:xfrm>
            <a:off x="6446404" y="3808602"/>
            <a:ext cx="4185617" cy="22327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Погосян Самвел Ашотович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БЭ-2022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9675" y="418931"/>
            <a:ext cx="4301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8574" y="1097012"/>
          <a:ext cx="10968040" cy="514978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742010"/>
                <a:gridCol w="2742010"/>
                <a:gridCol w="2742010"/>
                <a:gridCol w="2742010"/>
              </a:tblGrid>
              <a:tr h="2428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 / Характеристика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внедрения (факт 2025 г.)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внедрения (прогноз)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(эффект)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542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Остаток свободных денежных средств (сверх норматива)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68,8 млн руб. </a:t>
                      </a:r>
                      <a:endParaRPr lang="ru-RU" sz="14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лежат на счетах, обесцениваются)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15-20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Высвобождено ≈ 50 млн руб. для инвестиций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8224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оценки инвестиционных проектов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статические (PP, ARR), </a:t>
                      </a:r>
                      <a:endParaRPr lang="ru-RU" sz="14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</a:t>
                      </a:r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учёта дисконтирования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Динамические (NPV, IRR, DPP, PI) с пороговыми значениями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Объективный отбор проектов; исключены убыточные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16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регламента и инвестиционного комитета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Отсутствуют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Утверждён регламент, создан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инвесткомитет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Прозрачность, коллегиальность, ответственность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223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Инвестиционный портфель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Формально не сформирован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Трёхлетний портфель, ранжированный по PI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Оптимальное распределение капитала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223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приведённая стоимость (NPV) первого проекта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рассчитывалась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+10 529 тыс.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 прирост стоимости компании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623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Дисконтированный срок окупаемости (DPP) первого проекта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определялся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4,16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Приемлемый уровень риска и ликвидности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16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Внутренняя норма доходности (IRR) первого проекта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рассчитывалась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Выше стоимости капитала (12%)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16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Предотвращённые инфляционные потери (за 3 года)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~11,7 млн руб. </a:t>
                      </a:r>
                      <a:endParaRPr lang="ru-RU" sz="1400" u="none" strike="noStrike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фактические потери)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~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+11,7 млн руб. сохранённой стоимости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66180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результат системы (NPV первого проекта – затраты на внедрение)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+8 379 тыс.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Чистый выигрыш собственников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  <a:tr h="4223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внедрение системы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2 150 тыс. руб. (разовые)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Многократно окупаются за счёт последующих проектов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18" marR="2918" marT="2918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579290" y="625613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1962" y="565755"/>
          <a:ext cx="11195114" cy="573545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174561"/>
                <a:gridCol w="6020553"/>
              </a:tblGrid>
              <a:tr h="927139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выпускной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квалификационной работы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8EF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механизмы реализации инвестиционной деятельности предприятия.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8EFF3"/>
                    </a:solidFill>
                  </a:tcPr>
                </a:tc>
              </a:tr>
              <a:tr h="92713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выпускной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квалификационной работы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 закономерности оптимизации инвестиционных процессов для повышения финансовой эффективности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1378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выпускной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квалификационной работы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разработать комплекс практических рекомендаций по оптимизации инвестиционных процессов на предприятии для повышения их эффективности и снижения рисков.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3494BA"/>
                    </a:solidFill>
                  </a:tcPr>
                </a:tc>
              </a:tr>
              <a:tr h="914439">
                <a:tc rowSpan="3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выпускной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квалификационной работы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	исследовать теоретические основы инвестиционных процессов на предприятии;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14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	провести анализ инвестиционных процессов на предприятии на примере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-Холдинг»;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8EFF3"/>
                    </a:solidFill>
                  </a:tcPr>
                </a:tc>
              </a:tr>
              <a:tr h="914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	выявить пути оптимизации инвестиционных процессов на предприятии ООО «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Шамса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-Холдинг».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29675" y="1388010"/>
          <a:ext cx="11022547" cy="125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9675" y="2855076"/>
          <a:ext cx="11022547" cy="3498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4219"/>
                <a:gridCol w="3381663"/>
                <a:gridCol w="2466361"/>
                <a:gridCol w="2170304"/>
              </a:tblGrid>
              <a:tr h="4961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(фаза)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этапа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 задачи управления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Типичные риски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2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Прединвестиционный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Генерация идеи, маркетинговые исследования, ТЭО, экспертиза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спроса, расчет NPV, IRR, выбор альтернатив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 в прогнозе рынка, завышение доходов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2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Проектирование, строительство, закупка и монтаж оборудования, подбор персонала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 сметы и сроков, управление подрядчиками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Удорожание ресурсов, задержки поставок, брак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2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Эксплуатационный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 на мощность, производство и сбыт, получение прибыли, утилизация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денежных потоков, сравнение факта с планом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Недостижение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планового объема продаж, поломки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29675" y="418931"/>
            <a:ext cx="9041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инвестиционного процесса на предприятии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36359" y="1096871"/>
          <a:ext cx="11033558" cy="5041380"/>
        </p:xfrm>
        <a:graphic>
          <a:graphicData uri="http://schemas.openxmlformats.org/drawingml/2006/table">
            <a:tbl>
              <a:tblPr firstRow="1" firstCol="1" bandRow="1"/>
              <a:tblGrid>
                <a:gridCol w="2360338"/>
                <a:gridCol w="1316335"/>
                <a:gridCol w="1847782"/>
                <a:gridCol w="1588028"/>
                <a:gridCol w="1421553"/>
                <a:gridCol w="2499522"/>
              </a:tblGrid>
              <a:tr h="1003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Учёт фактора времени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Учёт денежных потоков после окупаемости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Сложность расчёта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Основное ограничение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PP (простой срок окупаемости)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годы / месяцы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игнорирует доходы после окупаемости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9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ARR (простая норма прибыли)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 (средняя)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учитывает распределение потоков во времени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9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NPV (чистая приведённая стоимость)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ден. ед.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средняя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зависимость от ставки дисконтирования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61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IRR (внутренняя норма доходности)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возможны множественные значения при неординарных потоках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 (индекс доходности)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относительный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средняя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неприменим для взаимоисключающих проектов разного масштаба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89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DPP (дисконтированный срок окупаемости)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годы / месяцы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учитывает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средняя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игнорирует потоки после окупаемости</a:t>
                      </a:r>
                    </a:p>
                  </a:txBody>
                  <a:tcPr marL="48800" marR="4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29675" y="418931"/>
            <a:ext cx="9018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оценки инвестиционных процессов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42039" y="1312752"/>
          <a:ext cx="5759997" cy="526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6102036" y="1312752"/>
          <a:ext cx="5803271" cy="526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9675" y="418931"/>
            <a:ext cx="6725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предприятия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/>
        </p:nvGraphicFramePr>
        <p:xfrm>
          <a:off x="0" y="2172832"/>
          <a:ext cx="11880990" cy="4142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06935950"/>
              </p:ext>
            </p:extLst>
          </p:nvPr>
        </p:nvGraphicFramePr>
        <p:xfrm>
          <a:off x="-593165" y="1440581"/>
          <a:ext cx="4775866" cy="386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11920" y="1176950"/>
            <a:ext cx="4445251" cy="4671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56334380"/>
              </p:ext>
            </p:extLst>
          </p:nvPr>
        </p:nvGraphicFramePr>
        <p:xfrm>
          <a:off x="3514430" y="1440581"/>
          <a:ext cx="5204058" cy="386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293426414"/>
              </p:ext>
            </p:extLst>
          </p:nvPr>
        </p:nvGraphicFramePr>
        <p:xfrm>
          <a:off x="7523748" y="1440581"/>
          <a:ext cx="5564863" cy="3869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675" y="418931"/>
            <a:ext cx="10464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денежных средств в оборотных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активах предприятия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514430" y="2820154"/>
            <a:ext cx="986829" cy="1385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763507" y="2820154"/>
            <a:ext cx="986829" cy="1385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789202" y="5077408"/>
            <a:ext cx="6840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денежных средств более чем в 10 раз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796" y="1342176"/>
          <a:ext cx="11054280" cy="485039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763570"/>
                <a:gridCol w="2763570"/>
                <a:gridCol w="2763570"/>
                <a:gridCol w="2763570"/>
              </a:tblGrid>
              <a:tr h="9204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Фактические инвестиции в основные средства (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2023-2025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Гипотетический проект использования накопленных средств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приемлемости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4634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Объём инвестиций, тыс. 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62 237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68 776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5777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Простая норма прибыли (ARR), % годовых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5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5777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Простой срок окупаемости (PP), лет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5,88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3,13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 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7-10 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691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приведённая стоимость (NPV), тыс. 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10 529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5777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Внутренняя норма доходности (</a:t>
                      </a:r>
                      <a:r>
                        <a:rPr lang="en-US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IRR), 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18,09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12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349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доходности (</a:t>
                      </a:r>
                      <a:r>
                        <a:rPr lang="en-US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1,153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  <a:tr h="6919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Дисконтированный срок окупаемости (DPP), лет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A9A3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4,16</a:t>
                      </a:r>
                      <a:endParaRPr lang="ru-RU" sz="1400" b="1" i="0" u="none" strike="noStrike" dirty="0">
                        <a:solidFill>
                          <a:srgbClr val="0A9A3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5 лет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05" marR="5405" marT="5405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675" y="418931"/>
            <a:ext cx="8419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Потенциальные инвестиционные возможности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24689" y="1124893"/>
          <a:ext cx="10999959" cy="503146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666653"/>
                <a:gridCol w="3666653"/>
                <a:gridCol w="3666653"/>
              </a:tblGrid>
              <a:tr h="3222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Конкретное проявление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Отрицательное последствие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  <a:tr h="719425"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Избыточное накопление ликвидности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Остаток денежных средств за 3 года вырос до 68,8 млн руб. (в 10,5 раза)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Инфляционные потери ~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руб./год; упущенная выгода ~10 млн руб./год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  <a:tr h="878295"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Устаревшие методы оценки проектов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используются NPV, IRR, DPP; решения на основе простого срока окупаемости или интуиции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выбора убыточных проектов; завышенная оценка эффективности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  <a:tr h="1037164"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операционной эффективности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от продаж сократилась на 17,3% (при росте выручки 13,5%)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не повышают рентабельность; средства идут на поддержание, а не модернизацию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  <a:tr h="798860"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формализованного отбора проектов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регламента оценки, пороговых значений, анализа чувствительности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Субъективность решений; невозможность сравнения альтернатив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  <a:tr h="1275469"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Отказ от заёмного финансирования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Долги сокращены на 92 млн руб., новые кредиты не привлекаются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  <a:tc>
                  <a:txBody>
                    <a:bodyPr/>
                    <a:lstStyle/>
                    <a:p>
                      <a:pPr marL="90805" indent="0"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 эффект финансового рычага; масштаб инвестиций ограничен собственными средствами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23" marR="3623" marT="3623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675" y="418931"/>
            <a:ext cx="9503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действующих инвестиционных процессов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97076" y="625594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675" y="418931"/>
            <a:ext cx="10415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ероприятия по оптимизации инвестиционных процессов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529674" y="1296955"/>
          <a:ext cx="10993631" cy="47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8</TotalTime>
  <Words>875</Words>
  <Application>Microsoft Office PowerPoint</Application>
  <PresentationFormat>Широкоэкранный</PresentationFormat>
  <Paragraphs>225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ZavKaf_FinBuh</cp:lastModifiedBy>
  <cp:revision>18</cp:revision>
  <dcterms:created xsi:type="dcterms:W3CDTF">2026-05-29T08:47:00Z</dcterms:created>
  <dcterms:modified xsi:type="dcterms:W3CDTF">2026-06-19T00:04:40Z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B914C3BC514446C0A9D666DD859B4190_12</vt:lpwstr>
  </property>
  <property fmtid="{D5CDD505-2E9C-101B-9397-08002B2CF9AE}" pid="3" name="KSOProductBuildVer">
    <vt:lpwstr>1049-12.2.0.23196</vt:lpwstr>
  </property>
</Properties>
</file>