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2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/>
              <a:t>Актив бухгалтерского баланса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Лист1!$H$14</c:f>
              <c:strCache>
                <c:ptCount val="1"/>
                <c:pt idx="0">
                  <c:v>Внеоборотные активы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dLbl>
              <c:idx val="0"/>
              <c:layout>
                <c:manualLayout>
                  <c:x val="8.3333333333333332E-3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Лист1!$I$13:$K$13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Лист1!$I$14:$K$14</c:f>
              <c:numCache>
                <c:formatCode>General</c:formatCode>
                <c:ptCount val="3"/>
                <c:pt idx="0">
                  <c:v>2363788</c:v>
                </c:pt>
                <c:pt idx="1">
                  <c:v>2361208</c:v>
                </c:pt>
                <c:pt idx="2">
                  <c:v>2464363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3F-4234-92BD-449E134971FD}"/>
            </c:ext>
          </c:extLst>
        </c:ser>
        <c:ser>
          <c:idx val="1"/>
          <c:order val="1"/>
          <c:tx>
            <c:strRef>
              <c:f>Лист1!$H$15</c:f>
              <c:strCache>
                <c:ptCount val="1"/>
                <c:pt idx="0">
                  <c:v>Оборотные активы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Лист1!$I$13:$K$13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Лист1!$I$15:$K$15</c:f>
              <c:numCache>
                <c:formatCode>General</c:formatCode>
                <c:ptCount val="3"/>
                <c:pt idx="0">
                  <c:v>110390</c:v>
                </c:pt>
                <c:pt idx="1">
                  <c:v>140385</c:v>
                </c:pt>
                <c:pt idx="2">
                  <c:v>192447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3F-4234-92BD-449E134971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4891016"/>
        <c:axId val="181685864"/>
        <c:axId val="0"/>
      </c:bar3DChart>
      <c:catAx>
        <c:axId val="164891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685864"/>
        <c:crosses val="autoZero"/>
        <c:auto val="1"/>
        <c:lblAlgn val="ctr"/>
        <c:lblOffset val="100"/>
        <c:noMultiLvlLbl val="0"/>
      </c:catAx>
      <c:valAx>
        <c:axId val="181685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4891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/>
              <a:t>Пассив бухгалтерского баланса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Лист1!$H$24</c:f>
              <c:strCache>
                <c:ptCount val="1"/>
                <c:pt idx="0">
                  <c:v>Собственный капитал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Лист1!$I$23:$K$23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Лист1!$I$24:$K$24</c:f>
              <c:numCache>
                <c:formatCode>General</c:formatCode>
                <c:ptCount val="3"/>
                <c:pt idx="0">
                  <c:v>1787929</c:v>
                </c:pt>
                <c:pt idx="1">
                  <c:v>1882994</c:v>
                </c:pt>
                <c:pt idx="2">
                  <c:v>2095517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FE8-4006-B975-2373D4E932DE}"/>
            </c:ext>
          </c:extLst>
        </c:ser>
        <c:ser>
          <c:idx val="1"/>
          <c:order val="1"/>
          <c:tx>
            <c:strRef>
              <c:f>Лист1!$H$25</c:f>
              <c:strCache>
                <c:ptCount val="1"/>
                <c:pt idx="0">
                  <c:v>Долгосрочные обязательства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dLbl>
              <c:idx val="1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777777777777779E-3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Лист1!$I$23:$K$23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Лист1!$I$25:$K$25</c:f>
              <c:numCache>
                <c:formatCode>General</c:formatCode>
                <c:ptCount val="3"/>
                <c:pt idx="0">
                  <c:v>444776</c:v>
                </c:pt>
                <c:pt idx="1">
                  <c:v>388031</c:v>
                </c:pt>
                <c:pt idx="2">
                  <c:v>346989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FE8-4006-B975-2373D4E932DE}"/>
            </c:ext>
          </c:extLst>
        </c:ser>
        <c:ser>
          <c:idx val="2"/>
          <c:order val="2"/>
          <c:tx>
            <c:strRef>
              <c:f>Лист1!$H$26</c:f>
              <c:strCache>
                <c:ptCount val="1"/>
                <c:pt idx="0">
                  <c:v>Краткосрочные обязательства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dLbl>
              <c:idx val="0"/>
              <c:layout>
                <c:manualLayout>
                  <c:x val="0"/>
                  <c:y val="-8.7962962962963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FE8-4006-B975-2373D4E932D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5555555555555558E-3"/>
                  <c:y val="-8.79629629629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FE8-4006-B975-2373D4E932D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6.9444444444444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FE8-4006-B975-2373D4E932D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Лист1!$I$23:$K$23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Лист1!$I$26:$K$26</c:f>
              <c:numCache>
                <c:formatCode>General</c:formatCode>
                <c:ptCount val="3"/>
                <c:pt idx="0">
                  <c:v>241473</c:v>
                </c:pt>
                <c:pt idx="1">
                  <c:v>230568</c:v>
                </c:pt>
                <c:pt idx="2">
                  <c:v>214304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FE8-4006-B975-2373D4E932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1926032"/>
        <c:axId val="181926416"/>
        <c:axId val="0"/>
      </c:bar3DChart>
      <c:catAx>
        <c:axId val="18192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926416"/>
        <c:crosses val="autoZero"/>
        <c:auto val="1"/>
        <c:lblAlgn val="ctr"/>
        <c:lblOffset val="100"/>
        <c:noMultiLvlLbl val="0"/>
      </c:catAx>
      <c:valAx>
        <c:axId val="18192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92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/>
              <a:t>Финансовые результаты деятельности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Лист1!$L$74</c:f>
              <c:strCache>
                <c:ptCount val="1"/>
                <c:pt idx="0">
                  <c:v>2023 г.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5000"/>
                    <a:satMod val="130000"/>
                  </a:schemeClr>
                </a:gs>
                <a:gs pos="34000">
                  <a:schemeClr val="accent1">
                    <a:shade val="87000"/>
                    <a:satMod val="125000"/>
                  </a:schemeClr>
                </a:gs>
                <a:gs pos="70000">
                  <a:schemeClr val="accent1">
                    <a:tint val="100000"/>
                    <a:shade val="90000"/>
                    <a:satMod val="130000"/>
                  </a:schemeClr>
                </a:gs>
                <a:gs pos="100000">
                  <a:schemeClr val="accent1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Лист1!$K$75:$K$77</c:f>
              <c:strCache>
                <c:ptCount val="3"/>
                <c:pt idx="0">
                  <c:v>Выручка</c:v>
                </c:pt>
                <c:pt idx="1">
                  <c:v>Расходы по обычным видам деятельности</c:v>
                </c:pt>
                <c:pt idx="2">
                  <c:v>Чистая прибыль (убыток)</c:v>
                </c:pt>
              </c:strCache>
            </c:strRef>
          </c:cat>
          <c:val>
            <c:numRef>
              <c:f>Лист1!$L$75:$L$77</c:f>
              <c:numCache>
                <c:formatCode>General</c:formatCode>
                <c:ptCount val="3"/>
                <c:pt idx="0">
                  <c:v>957428</c:v>
                </c:pt>
                <c:pt idx="1">
                  <c:v>733368</c:v>
                </c:pt>
                <c:pt idx="2">
                  <c:v>180761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3F-4995-86A9-617DE7ADCA3C}"/>
            </c:ext>
          </c:extLst>
        </c:ser>
        <c:ser>
          <c:idx val="1"/>
          <c:order val="1"/>
          <c:tx>
            <c:strRef>
              <c:f>Лист1!$M$74</c:f>
              <c:strCache>
                <c:ptCount val="1"/>
                <c:pt idx="0">
                  <c:v>2024 г.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85000"/>
                    <a:satMod val="130000"/>
                  </a:schemeClr>
                </a:gs>
                <a:gs pos="34000">
                  <a:schemeClr val="accent2">
                    <a:shade val="87000"/>
                    <a:satMod val="125000"/>
                  </a:schemeClr>
                </a:gs>
                <a:gs pos="70000">
                  <a:schemeClr val="accent2">
                    <a:tint val="100000"/>
                    <a:shade val="90000"/>
                    <a:satMod val="130000"/>
                  </a:schemeClr>
                </a:gs>
                <a:gs pos="100000">
                  <a:schemeClr val="accent2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Лист1!$K$75:$K$77</c:f>
              <c:strCache>
                <c:ptCount val="3"/>
                <c:pt idx="0">
                  <c:v>Выручка</c:v>
                </c:pt>
                <c:pt idx="1">
                  <c:v>Расходы по обычным видам деятельности</c:v>
                </c:pt>
                <c:pt idx="2">
                  <c:v>Чистая прибыль (убыток)</c:v>
                </c:pt>
              </c:strCache>
            </c:strRef>
          </c:cat>
          <c:val>
            <c:numRef>
              <c:f>Лист1!$M$75:$M$77</c:f>
              <c:numCache>
                <c:formatCode>General</c:formatCode>
                <c:ptCount val="3"/>
                <c:pt idx="0">
                  <c:v>1048833</c:v>
                </c:pt>
                <c:pt idx="1">
                  <c:v>857389</c:v>
                </c:pt>
                <c:pt idx="2">
                  <c:v>131065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3F-4995-86A9-617DE7ADCA3C}"/>
            </c:ext>
          </c:extLst>
        </c:ser>
        <c:ser>
          <c:idx val="2"/>
          <c:order val="2"/>
          <c:tx>
            <c:strRef>
              <c:f>Лист1!$N$74</c:f>
              <c:strCache>
                <c:ptCount val="1"/>
                <c:pt idx="0">
                  <c:v>2025 г.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85000"/>
                    <a:satMod val="130000"/>
                  </a:schemeClr>
                </a:gs>
                <a:gs pos="34000">
                  <a:schemeClr val="accent3">
                    <a:shade val="87000"/>
                    <a:satMod val="125000"/>
                  </a:schemeClr>
                </a:gs>
                <a:gs pos="70000">
                  <a:schemeClr val="accent3">
                    <a:tint val="100000"/>
                    <a:shade val="90000"/>
                    <a:satMod val="130000"/>
                  </a:schemeClr>
                </a:gs>
                <a:gs pos="100000">
                  <a:schemeClr val="accent3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Лист1!$K$75:$K$77</c:f>
              <c:strCache>
                <c:ptCount val="3"/>
                <c:pt idx="0">
                  <c:v>Выручка</c:v>
                </c:pt>
                <c:pt idx="1">
                  <c:v>Расходы по обычным видам деятельности</c:v>
                </c:pt>
                <c:pt idx="2">
                  <c:v>Чистая прибыль (убыток)</c:v>
                </c:pt>
              </c:strCache>
            </c:strRef>
          </c:cat>
          <c:val>
            <c:numRef>
              <c:f>Лист1!$N$75:$N$77</c:f>
              <c:numCache>
                <c:formatCode>General</c:formatCode>
                <c:ptCount val="3"/>
                <c:pt idx="0">
                  <c:v>1086749</c:v>
                </c:pt>
                <c:pt idx="1">
                  <c:v>901384</c:v>
                </c:pt>
                <c:pt idx="2">
                  <c:v>212523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3F-4995-86A9-617DE7ADCA3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182457440"/>
        <c:axId val="182457824"/>
      </c:barChart>
      <c:catAx>
        <c:axId val="182457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2457824"/>
        <c:crosses val="autoZero"/>
        <c:auto val="1"/>
        <c:lblAlgn val="ctr"/>
        <c:lblOffset val="100"/>
        <c:noMultiLvlLbl val="0"/>
      </c:catAx>
      <c:valAx>
        <c:axId val="182457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2457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84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65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1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88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499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47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8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66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1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81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38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24B177-5077-49B4-A8A5-B70FA9F70AB1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4C118A3-486F-4D62-84CD-6B6C815E32D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44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999140" y="1385106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</a:t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управления финансовыми потоками в крупных предприятиях и корпорациях»</a:t>
            </a:r>
            <a:endParaRPr lang="ru-RU" sz="2000" dirty="0">
              <a:solidFill>
                <a:prstClr val="black"/>
              </a:solidFill>
              <a:latin typeface="Corbel" panose="020B0503020204020204"/>
            </a:endParaRPr>
          </a:p>
        </p:txBody>
      </p:sp>
      <p:sp>
        <p:nvSpPr>
          <p:cNvPr id="3" name="Текст 5"/>
          <p:cNvSpPr txBox="1">
            <a:spLocks/>
          </p:cNvSpPr>
          <p:nvPr/>
        </p:nvSpPr>
        <p:spPr>
          <a:xfrm>
            <a:off x="4091951" y="3979413"/>
            <a:ext cx="4185623" cy="805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  <a:p>
            <a:endParaRPr lang="ru-RU" sz="1400" dirty="0"/>
          </a:p>
        </p:txBody>
      </p:sp>
      <p:sp>
        <p:nvSpPr>
          <p:cNvPr id="4" name="Объект 6"/>
          <p:cNvSpPr txBox="1">
            <a:spLocks/>
          </p:cNvSpPr>
          <p:nvPr/>
        </p:nvSpPr>
        <p:spPr>
          <a:xfrm>
            <a:off x="860080" y="3419303"/>
            <a:ext cx="5324684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д.э.н., доцент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</a:t>
            </a:r>
          </a:p>
          <a:p>
            <a:endParaRPr lang="ru-RU" sz="1800" dirty="0"/>
          </a:p>
        </p:txBody>
      </p:sp>
      <p:sp>
        <p:nvSpPr>
          <p:cNvPr id="5" name="Объект 8"/>
          <p:cNvSpPr txBox="1">
            <a:spLocks/>
          </p:cNvSpPr>
          <p:nvPr/>
        </p:nvSpPr>
        <p:spPr>
          <a:xfrm>
            <a:off x="6297474" y="3419303"/>
            <a:ext cx="5099254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Суфиев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Муссо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Махмудович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БЭ-2022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13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799324"/>
              </p:ext>
            </p:extLst>
          </p:nvPr>
        </p:nvGraphicFramePr>
        <p:xfrm>
          <a:off x="565339" y="1113574"/>
          <a:ext cx="11267540" cy="461953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19010">
                  <a:extLst>
                    <a:ext uri="{9D8B030D-6E8A-4147-A177-3AD203B41FA5}">
                      <a16:colId xmlns="" xmlns:a16="http://schemas.microsoft.com/office/drawing/2014/main" val="1435102804"/>
                    </a:ext>
                  </a:extLst>
                </a:gridCol>
                <a:gridCol w="8048530">
                  <a:extLst>
                    <a:ext uri="{9D8B030D-6E8A-4147-A177-3AD203B41FA5}">
                      <a16:colId xmlns="" xmlns:a16="http://schemas.microsoft.com/office/drawing/2014/main" val="1768373084"/>
                    </a:ext>
                  </a:extLst>
                </a:gridCol>
              </a:tblGrid>
              <a:tr h="74238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практические рекомендации по совершенствованию управления финансовыми потоками в крупной организации.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2237693"/>
                  </a:ext>
                </a:extLst>
              </a:tr>
              <a:tr h="371947">
                <a:tc rowSpan="3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	рассмотреть теоретические основы управления финансовыми потоками в крупных предприятиях и корпорациях;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19891819"/>
                  </a:ext>
                </a:extLst>
              </a:tr>
              <a:tr h="3719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	провести анализ управления финансовыми потоками в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6D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807343"/>
                  </a:ext>
                </a:extLst>
              </a:tr>
              <a:tr h="371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	выявить пути повышения эффективности управления активами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248354203"/>
                  </a:ext>
                </a:extLst>
              </a:tr>
              <a:tr h="84106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финансовыми потоками в крупных предприятиях и корпорациях.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815146947"/>
                  </a:ext>
                </a:extLst>
              </a:tr>
              <a:tr h="1115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оценки эффективности управления финансовыми потоками и инструменты их оптимизации на примере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44513753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65339" y="135803"/>
            <a:ext cx="6519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Цель, задачи, объект и предмет ВКР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ownloads\content_img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38" y="1231270"/>
            <a:ext cx="6034637" cy="48073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65339" y="135803"/>
            <a:ext cx="8968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и способы оценки финансовых потоков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222747" y="1372820"/>
                <a:ext cx="6096000" cy="7630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𝑁𝐶𝐹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Поступления</m:t>
                              </m:r>
                            </m:e>
                            <m:sub/>
                          </m:s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−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i="0">
                                      <a:latin typeface="Cambria Math" panose="02040503050406030204" pitchFamily="18" charset="0"/>
                                    </a:rPr>
                                    <m:t>Платежи</m:t>
                                  </m:r>
                                </m:e>
                                <m:sub/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2747" y="1372820"/>
                <a:ext cx="6096000" cy="7630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6976978" y="2351359"/>
                <a:ext cx="4587538" cy="3942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𝑁𝐶𝐹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опер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𝑁𝑃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𝑁𝑜𝑛𝐶𝑎𝑠h𝐸𝑥𝑝𝑒𝑛𝑠𝑒𝑠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−∆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𝑊𝐶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6978" y="2351359"/>
                <a:ext cx="4587538" cy="394210"/>
              </a:xfrm>
              <a:prstGeom prst="rect">
                <a:avLst/>
              </a:prstGeom>
              <a:blipFill>
                <a:blip r:embed="rId4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6826841" y="2961014"/>
                <a:ext cx="4887813" cy="6574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К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об ДС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Выручка</m:t>
                          </m:r>
                        </m:num>
                        <m:den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Средний остаток денежных средств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6841" y="2961014"/>
                <a:ext cx="4887813" cy="6574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7855232" y="3833947"/>
                <a:ext cx="28310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𝐶𝐶𝐶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𝐷𝐼𝑂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𝐷𝑆𝑂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𝐷𝑃𝑂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5232" y="3833947"/>
                <a:ext cx="283103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865922" y="4418724"/>
                <a:ext cx="4809650" cy="669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 panose="02040503050406030204" pitchFamily="18" charset="0"/>
                        </a:rPr>
                        <m:t>𝐶𝐹𝐷𝑅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𝑁𝐶𝐹</m:t>
                              </m:r>
                            </m:e>
                            <m:sub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опер</m:t>
                              </m:r>
                            </m:sub>
                          </m:sSub>
                        </m:num>
                        <m:den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Д</m:t>
                          </m:r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олг</m:t>
                          </m:r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и</m:t>
                          </m:r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+Капзатраты+Дивиденды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922" y="4418724"/>
                <a:ext cx="4809650" cy="6698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8546671" y="5304032"/>
                <a:ext cx="1448153" cy="649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𝐶𝑉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𝐶𝐹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𝜎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𝐶𝐹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𝐶𝐹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6671" y="5304032"/>
                <a:ext cx="1448153" cy="64992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5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5339" y="135803"/>
            <a:ext cx="11048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предприятия ООО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Шамса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-Холдинг»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8963854"/>
              </p:ext>
            </p:extLst>
          </p:nvPr>
        </p:nvGraphicFramePr>
        <p:xfrm>
          <a:off x="90534" y="82767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676063"/>
              </p:ext>
            </p:extLst>
          </p:nvPr>
        </p:nvGraphicFramePr>
        <p:xfrm>
          <a:off x="90534" y="357087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9963085"/>
              </p:ext>
            </p:extLst>
          </p:nvPr>
        </p:nvGraphicFramePr>
        <p:xfrm>
          <a:off x="4508627" y="1152053"/>
          <a:ext cx="7432894" cy="5022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7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09508"/>
              </p:ext>
            </p:extLst>
          </p:nvPr>
        </p:nvGraphicFramePr>
        <p:xfrm>
          <a:off x="537878" y="942254"/>
          <a:ext cx="11031688" cy="2277938"/>
        </p:xfrm>
        <a:graphic>
          <a:graphicData uri="http://schemas.openxmlformats.org/drawingml/2006/table">
            <a:tbl>
              <a:tblPr firstRow="1" firstCol="1" bandRow="1"/>
              <a:tblGrid>
                <a:gridCol w="857784">
                  <a:extLst>
                    <a:ext uri="{9D8B030D-6E8A-4147-A177-3AD203B41FA5}">
                      <a16:colId xmlns="" xmlns:a16="http://schemas.microsoft.com/office/drawing/2014/main" val="885670216"/>
                    </a:ext>
                  </a:extLst>
                </a:gridCol>
                <a:gridCol w="3522847">
                  <a:extLst>
                    <a:ext uri="{9D8B030D-6E8A-4147-A177-3AD203B41FA5}">
                      <a16:colId xmlns="" xmlns:a16="http://schemas.microsoft.com/office/drawing/2014/main" val="2246899621"/>
                    </a:ext>
                  </a:extLst>
                </a:gridCol>
                <a:gridCol w="3195587">
                  <a:extLst>
                    <a:ext uri="{9D8B030D-6E8A-4147-A177-3AD203B41FA5}">
                      <a16:colId xmlns="" xmlns:a16="http://schemas.microsoft.com/office/drawing/2014/main" val="3035730267"/>
                    </a:ext>
                  </a:extLst>
                </a:gridCol>
                <a:gridCol w="3455470">
                  <a:extLst>
                    <a:ext uri="{9D8B030D-6E8A-4147-A177-3AD203B41FA5}">
                      <a16:colId xmlns="" xmlns:a16="http://schemas.microsoft.com/office/drawing/2014/main" val="194061567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Операционный поток (</a:t>
                      </a: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NCF</a:t>
                      </a:r>
                      <a:r>
                        <a:rPr lang="ru-RU" sz="1600" b="1" baseline="-25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опер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Инвестиционный поток (</a:t>
                      </a: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NCF</a:t>
                      </a:r>
                      <a:r>
                        <a:rPr lang="ru-RU" sz="1600" b="1" baseline="-25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Финансовый поток (</a:t>
                      </a: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NCF</a:t>
                      </a:r>
                      <a:r>
                        <a:rPr lang="ru-RU" sz="1600" b="1" baseline="-25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фин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64676895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 (достаточный)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&lt;0 (отток на капитальные расходы)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&lt;0 (погашение долгов/дивиденды)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13014481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&gt;0, но недостаточный для инвестиций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&lt;0 (отток)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 (привлечение кредитов/эмиссия)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79705236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&lt;0 (дефицит)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 (распродажа активов)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 (займы)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41981976"/>
                  </a:ext>
                </a:extLst>
              </a:tr>
              <a:tr h="504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&gt;0, избыточный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~0 (нет инвестиций)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&lt;0 (выплаты)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435308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9836" y="164679"/>
            <a:ext cx="9881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категории финансового состояния предприятия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570" y="3448315"/>
            <a:ext cx="1491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NCF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1570" y="4286631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NCF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836" y="5124543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NCF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85984" y="3448315"/>
            <a:ext cx="723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85983" y="4286631"/>
            <a:ext cx="723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85983" y="5124543"/>
            <a:ext cx="723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49805" y="3263649"/>
            <a:ext cx="6078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✓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024961" y="4033090"/>
            <a:ext cx="5757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5341305" y="3625874"/>
            <a:ext cx="1442339" cy="19375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951495" y="3709924"/>
            <a:ext cx="1289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тип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20015" y="4878308"/>
            <a:ext cx="5757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167147" y="4678266"/>
            <a:ext cx="46978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полностью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самофинансируемым. Оно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нуждается в дополнительном внешнем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капитале.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признак высокой финансовой независимости и низкого риска банкротства.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617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836" y="164679"/>
            <a:ext cx="8724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существующей системы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95057"/>
              </p:ext>
            </p:extLst>
          </p:nvPr>
        </p:nvGraphicFramePr>
        <p:xfrm>
          <a:off x="343958" y="1392035"/>
          <a:ext cx="11466240" cy="4567444"/>
        </p:xfrm>
        <a:graphic>
          <a:graphicData uri="http://schemas.openxmlformats.org/drawingml/2006/table">
            <a:tbl>
              <a:tblPr firstRow="1" firstCol="1" bandRow="1"/>
              <a:tblGrid>
                <a:gridCol w="1898728">
                  <a:extLst>
                    <a:ext uri="{9D8B030D-6E8A-4147-A177-3AD203B41FA5}">
                      <a16:colId xmlns="" xmlns:a16="http://schemas.microsoft.com/office/drawing/2014/main" val="401420085"/>
                    </a:ext>
                  </a:extLst>
                </a:gridCol>
                <a:gridCol w="1434165">
                  <a:extLst>
                    <a:ext uri="{9D8B030D-6E8A-4147-A177-3AD203B41FA5}">
                      <a16:colId xmlns="" xmlns:a16="http://schemas.microsoft.com/office/drawing/2014/main" val="881083642"/>
                    </a:ext>
                  </a:extLst>
                </a:gridCol>
                <a:gridCol w="1540042">
                  <a:extLst>
                    <a:ext uri="{9D8B030D-6E8A-4147-A177-3AD203B41FA5}">
                      <a16:colId xmlns="" xmlns:a16="http://schemas.microsoft.com/office/drawing/2014/main" val="3639379033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315108655"/>
                    </a:ext>
                  </a:extLst>
                </a:gridCol>
                <a:gridCol w="1809549">
                  <a:extLst>
                    <a:ext uri="{9D8B030D-6E8A-4147-A177-3AD203B41FA5}">
                      <a16:colId xmlns="" xmlns:a16="http://schemas.microsoft.com/office/drawing/2014/main" val="1874370567"/>
                    </a:ext>
                  </a:extLst>
                </a:gridCol>
                <a:gridCol w="1414914">
                  <a:extLst>
                    <a:ext uri="{9D8B030D-6E8A-4147-A177-3AD203B41FA5}">
                      <a16:colId xmlns="" xmlns:a16="http://schemas.microsoft.com/office/drawing/2014/main" val="3240664971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340441820"/>
                    </a:ext>
                  </a:extLst>
                </a:gridCol>
                <a:gridCol w="1174282">
                  <a:extLst>
                    <a:ext uri="{9D8B030D-6E8A-4147-A177-3AD203B41FA5}">
                      <a16:colId xmlns="" xmlns:a16="http://schemas.microsoft.com/office/drawing/2014/main" val="722493760"/>
                    </a:ext>
                  </a:extLst>
                </a:gridCol>
              </a:tblGrid>
              <a:tr h="692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Активы по степени ликвидности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На конец отчетного периода, тыс. руб.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Прирост за анализ.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период, %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Норм. соотно-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шение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Пассивы по сроку погашения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На конец отчетного периода, тыс. руб.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Прирост за анализ.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период, %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Излишек/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недостаток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платеж. средств</a:t>
                      </a:r>
                      <a:b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тыс. руб.,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366372"/>
                  </a:ext>
                </a:extLst>
              </a:tr>
              <a:tr h="10178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А1. Высоколиквидные активы (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ден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ср-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ва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+ краткосрочные фин. вложения)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68 776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+6,1 раза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≥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П1. Наиболее срочные обязательства (привлеченные средства) (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текущ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кред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задолж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165 231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+41,9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-96 455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13519991"/>
                  </a:ext>
                </a:extLst>
              </a:tr>
              <a:tr h="11805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А2. Быстрореализуемые активы (краткосрочная 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деб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задолженность)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90 948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+9,4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≥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П2. Среднесрочные обязательства (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краткосроч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обязательства кроме 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текущ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кредит. 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задолж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49 073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-79,3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+41 875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9214555"/>
                  </a:ext>
                </a:extLst>
              </a:tr>
              <a:tr h="692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А3. Медленно реализуемые активы (прочие оборот. активы)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32 723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+52,2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≥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П3. Долгосрочные обязательства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346 989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-36,9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-314 266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22371296"/>
                  </a:ext>
                </a:extLst>
              </a:tr>
              <a:tr h="8552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А4. Труднореализуемые активы (</a:t>
                      </a:r>
                      <a:r>
                        <a:rPr lang="ru-RU" sz="120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внеоборотные</a:t>
                      </a: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активы)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2 464 363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+7,2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≤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П4. Постоянные пассивы (собственный капитал)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2 095 517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+38,7</a:t>
                      </a:r>
                      <a:endParaRPr lang="ru-RU" sz="1200" i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+368 846</a:t>
                      </a:r>
                      <a:endParaRPr lang="ru-RU" sz="12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126" marR="19126" marT="19126" marB="191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235229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43958" y="884204"/>
            <a:ext cx="114662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Группировка активов по степени ликвидности и пассивов по сроку погашения ООО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Шамса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-Холдинг» в 2025 году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035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836" y="164679"/>
            <a:ext cx="10438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Системные проблемы управления финансовыми потоками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814532"/>
              </p:ext>
            </p:extLst>
          </p:nvPr>
        </p:nvGraphicFramePr>
        <p:xfrm>
          <a:off x="531634" y="913084"/>
          <a:ext cx="11105310" cy="5132133"/>
        </p:xfrm>
        <a:graphic>
          <a:graphicData uri="http://schemas.openxmlformats.org/drawingml/2006/table">
            <a:tbl>
              <a:tblPr/>
              <a:tblGrid>
                <a:gridCol w="3701770">
                  <a:extLst>
                    <a:ext uri="{9D8B030D-6E8A-4147-A177-3AD203B41FA5}">
                      <a16:colId xmlns="" xmlns:a16="http://schemas.microsoft.com/office/drawing/2014/main" val="4236721793"/>
                    </a:ext>
                  </a:extLst>
                </a:gridCol>
                <a:gridCol w="3701770">
                  <a:extLst>
                    <a:ext uri="{9D8B030D-6E8A-4147-A177-3AD203B41FA5}">
                      <a16:colId xmlns="" xmlns:a16="http://schemas.microsoft.com/office/drawing/2014/main" val="2759783028"/>
                    </a:ext>
                  </a:extLst>
                </a:gridCol>
                <a:gridCol w="3701770">
                  <a:extLst>
                    <a:ext uri="{9D8B030D-6E8A-4147-A177-3AD203B41FA5}">
                      <a16:colId xmlns="" xmlns:a16="http://schemas.microsoft.com/office/drawing/2014/main" val="2400985729"/>
                    </a:ext>
                  </a:extLst>
                </a:gridCol>
              </a:tblGrid>
              <a:tr h="236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</a:p>
                  </a:txBody>
                  <a:tcPr marL="2530" marR="2530" marT="25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/ Проявление</a:t>
                      </a:r>
                    </a:p>
                  </a:txBody>
                  <a:tcPr marL="2530" marR="2530" marT="25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Ключевое последствие</a:t>
                      </a:r>
                    </a:p>
                  </a:txBody>
                  <a:tcPr marL="2530" marR="2530" marT="25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62275359"/>
                  </a:ext>
                </a:extLst>
              </a:tr>
              <a:tr h="11506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высоколиквидных активов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Разрыв между денежными средствами (68,8 млн руб.) и срочной кредиторской задолженностью (165,2 млн руб.) – 96,5 млн руб. Коэффициент текущей ликвидности 0,9 (норма 2).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одновременном требовании кредиторов предприятие не сможет расплатиться; платёжеспособность держится только на непрерывных поступлениях от покупателей.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60220835"/>
                  </a:ext>
                </a:extLst>
              </a:tr>
              <a:tr h="996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Зависимость от длинной кредиторской задолженности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DPO = 94 дня – основной бесплатный источник финансирования.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кассового разрыва при ужесточении условий поставщиками (смена отсрочки на предоплату или сокращение срока).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80322212"/>
                  </a:ext>
                </a:extLst>
              </a:tr>
              <a:tr h="996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Неравномерная динамика дебиторской задолженности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Резкий рост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дебиторской задолженности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2024 году (+22,5 млн руб.), затем снижение – эпизодический контроль, а не системный.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Колебания чистого денежного потока, дополнительные издержки на инкассацию.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9417852"/>
                  </a:ext>
                </a:extLst>
              </a:tr>
              <a:tr h="93772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Опережающий рост расходов над выручкой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выросли на 22,9%, выручка – на 13,5%. Прибыль от продаж снизилась на 17,3%.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Уменьшение потенциала генерации денег от основной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68051742"/>
                  </a:ext>
                </a:extLst>
              </a:tr>
              <a:tr h="704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 диверсификация источников финансирования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погашение кредитов, отказ от новых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заимствований.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Упущенная выгода от эффекта финансового рычага, замедление роста бизнеса.</a:t>
                      </a:r>
                    </a:p>
                  </a:txBody>
                  <a:tcPr marL="2530" marR="2530" marT="25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251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4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97706"/>
              </p:ext>
            </p:extLst>
          </p:nvPr>
        </p:nvGraphicFramePr>
        <p:xfrm>
          <a:off x="497631" y="1359328"/>
          <a:ext cx="6249679" cy="4879154"/>
        </p:xfrm>
        <a:graphic>
          <a:graphicData uri="http://schemas.openxmlformats.org/drawingml/2006/table">
            <a:tbl>
              <a:tblPr firstRow="1" firstCol="1" bandRow="1"/>
              <a:tblGrid>
                <a:gridCol w="431011">
                  <a:extLst>
                    <a:ext uri="{9D8B030D-6E8A-4147-A177-3AD203B41FA5}">
                      <a16:colId xmlns="" xmlns:a16="http://schemas.microsoft.com/office/drawing/2014/main" val="2210216946"/>
                    </a:ext>
                  </a:extLst>
                </a:gridCol>
                <a:gridCol w="2114655">
                  <a:extLst>
                    <a:ext uri="{9D8B030D-6E8A-4147-A177-3AD203B41FA5}">
                      <a16:colId xmlns="" xmlns:a16="http://schemas.microsoft.com/office/drawing/2014/main" val="3040450447"/>
                    </a:ext>
                  </a:extLst>
                </a:gridCol>
                <a:gridCol w="1192018">
                  <a:extLst>
                    <a:ext uri="{9D8B030D-6E8A-4147-A177-3AD203B41FA5}">
                      <a16:colId xmlns="" xmlns:a16="http://schemas.microsoft.com/office/drawing/2014/main" val="1436915890"/>
                    </a:ext>
                  </a:extLst>
                </a:gridCol>
                <a:gridCol w="2511995">
                  <a:extLst>
                    <a:ext uri="{9D8B030D-6E8A-4147-A177-3AD203B41FA5}">
                      <a16:colId xmlns="" xmlns:a16="http://schemas.microsoft.com/office/drawing/2014/main" val="2285955229"/>
                    </a:ext>
                  </a:extLst>
                </a:gridCol>
              </a:tblGrid>
              <a:tr h="333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этапа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исполнения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Ожидаемый результат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1255489"/>
                  </a:ext>
                </a:extLst>
              </a:tr>
              <a:tr h="10471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дебиторской задолженности: выделение пула надёжных дебиторов с устойчивой платёжной дисциплиной и отсрочкой платежа более 30 дней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рабочих дней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Сформирован перечень дебиторов на сумму 60-70 млн руб. для передачи на факторинг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98267236"/>
                  </a:ext>
                </a:extLst>
              </a:tr>
              <a:tr h="6678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Запрос коммерческих предложений и выбор фактора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рабочих дней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Сравнительная таблица условий (ставка, лимит, регресс, сроки) от 3-4 факторинговых компаний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1404732"/>
                  </a:ext>
                </a:extLst>
              </a:tr>
              <a:tr h="357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 пакета документов и юридическое оформление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рабочих дней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Подписанный генеральный договор факторинга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54939805"/>
                  </a:ext>
                </a:extLst>
              </a:tr>
              <a:tr h="6678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Техническая интеграция (настройка ЭДО)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рабочих дней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Система электронного документооборота с фактором, передача накладных в автоматическом режиме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1319752"/>
                  </a:ext>
                </a:extLst>
              </a:tr>
              <a:tr h="3952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Пилотный запуск на 5-10% пула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месяц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Отработка всех процедур, выявление и устранение узких мест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566176"/>
                  </a:ext>
                </a:extLst>
              </a:tr>
              <a:tr h="6678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Масштабирование на основной пул (70-80% дебиторской задолженности)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Постоянно (после успешного пилота)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Стабильный ежемесячный приток ликвидности 50-60 млн руб.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0558898"/>
                  </a:ext>
                </a:extLst>
              </a:tr>
              <a:tr h="7114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Мониторинг и оптимизация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Каждый месяц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Отчёт о фактической стоимости факторинга, сравнение с плановыми показателями, корректировка условий</a:t>
                      </a:r>
                    </a:p>
                  </a:txBody>
                  <a:tcPr marL="31326" marR="313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642551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1753" y="164227"/>
            <a:ext cx="9820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факторинга для совершенствования управления финансовыми потоками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84399" y="1696212"/>
            <a:ext cx="2691120" cy="63310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75519" y="3270528"/>
            <a:ext cx="1893737" cy="63310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0542803" y="2012762"/>
            <a:ext cx="0" cy="1257766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542803" y="2213504"/>
            <a:ext cx="1696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Поставка товара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условиях отсрочки платежа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73975" y="5425808"/>
            <a:ext cx="3971281" cy="63310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Факторинговая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7821397" y="2329313"/>
            <a:ext cx="0" cy="3096495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8666083" y="2329313"/>
            <a:ext cx="8259" cy="3104012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9421515" y="2329313"/>
            <a:ext cx="0" cy="3139491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7162800" y="2338939"/>
            <a:ext cx="311175" cy="3413044"/>
            <a:chOff x="7162800" y="2338939"/>
            <a:chExt cx="311175" cy="3413044"/>
          </a:xfrm>
        </p:grpSpPr>
        <p:cxnSp>
          <p:nvCxnSpPr>
            <p:cNvPr id="18" name="Прямая со стрелкой 17"/>
            <p:cNvCxnSpPr/>
            <p:nvPr/>
          </p:nvCxnSpPr>
          <p:spPr>
            <a:xfrm flipV="1">
              <a:off x="7187974" y="2338939"/>
              <a:ext cx="0" cy="3413044"/>
            </a:xfrm>
            <a:prstGeom prst="straightConnector1">
              <a:avLst/>
            </a:prstGeom>
            <a:ln w="539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endCxn id="12" idx="1"/>
            </p:cNvCxnSpPr>
            <p:nvPr/>
          </p:nvCxnSpPr>
          <p:spPr>
            <a:xfrm>
              <a:off x="7162800" y="5742358"/>
              <a:ext cx="311175" cy="1"/>
            </a:xfrm>
            <a:prstGeom prst="straightConnector1">
              <a:avLst/>
            </a:prstGeom>
            <a:ln w="539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11430016" y="3901906"/>
            <a:ext cx="324000" cy="1825213"/>
            <a:chOff x="11445256" y="3917146"/>
            <a:chExt cx="324000" cy="1825213"/>
          </a:xfrm>
        </p:grpSpPr>
        <p:cxnSp>
          <p:nvCxnSpPr>
            <p:cNvPr id="24" name="Прямая со стрелкой 23"/>
            <p:cNvCxnSpPr>
              <a:endCxn id="12" idx="3"/>
            </p:cNvCxnSpPr>
            <p:nvPr/>
          </p:nvCxnSpPr>
          <p:spPr>
            <a:xfrm flipH="1">
              <a:off x="11445256" y="5742358"/>
              <a:ext cx="324000" cy="1"/>
            </a:xfrm>
            <a:prstGeom prst="straightConnector1">
              <a:avLst/>
            </a:prstGeom>
            <a:ln w="539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11753008" y="3917146"/>
              <a:ext cx="16248" cy="1825212"/>
            </a:xfrm>
            <a:prstGeom prst="line">
              <a:avLst/>
            </a:prstGeom>
            <a:ln w="539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85" name="Прямая соединительная линия 3084"/>
          <p:cNvCxnSpPr>
            <a:stCxn id="3" idx="3"/>
          </p:cNvCxnSpPr>
          <p:nvPr/>
        </p:nvCxnSpPr>
        <p:spPr>
          <a:xfrm flipV="1">
            <a:off x="9875519" y="2002534"/>
            <a:ext cx="692469" cy="10229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 rot="5400000">
            <a:off x="8413211" y="4013899"/>
            <a:ext cx="2357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 остатка средств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rot="5400000">
            <a:off x="7822434" y="3623943"/>
            <a:ext cx="2297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 платежа в оговоренный срок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5400000">
            <a:off x="6991074" y="3632176"/>
            <a:ext cx="2297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Уступка права требования долга по поставке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5400000">
            <a:off x="6207555" y="3571141"/>
            <a:ext cx="255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договора факторинга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049387" y="4337940"/>
            <a:ext cx="1696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за поставленный товар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464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560498"/>
              </p:ext>
            </p:extLst>
          </p:nvPr>
        </p:nvGraphicFramePr>
        <p:xfrm>
          <a:off x="525101" y="1727811"/>
          <a:ext cx="4445251" cy="4398590"/>
        </p:xfrm>
        <a:graphic>
          <a:graphicData uri="http://schemas.openxmlformats.org/drawingml/2006/table">
            <a:tbl>
              <a:tblPr firstRow="1" firstCol="1" bandRow="1"/>
              <a:tblGrid>
                <a:gridCol w="2417275">
                  <a:extLst>
                    <a:ext uri="{9D8B030D-6E8A-4147-A177-3AD203B41FA5}">
                      <a16:colId xmlns="" xmlns:a16="http://schemas.microsoft.com/office/drawing/2014/main" val="992192689"/>
                    </a:ext>
                  </a:extLst>
                </a:gridCol>
                <a:gridCol w="1023042">
                  <a:extLst>
                    <a:ext uri="{9D8B030D-6E8A-4147-A177-3AD203B41FA5}">
                      <a16:colId xmlns="" xmlns:a16="http://schemas.microsoft.com/office/drawing/2014/main" val="1862469180"/>
                    </a:ext>
                  </a:extLst>
                </a:gridCol>
                <a:gridCol w="1004934">
                  <a:extLst>
                    <a:ext uri="{9D8B030D-6E8A-4147-A177-3AD203B41FA5}">
                      <a16:colId xmlns="" xmlns:a16="http://schemas.microsoft.com/office/drawing/2014/main" val="2275385392"/>
                    </a:ext>
                  </a:extLst>
                </a:gridCol>
              </a:tblGrid>
              <a:tr h="379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Формула расчёта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 руб.)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0002261"/>
                  </a:ext>
                </a:extLst>
              </a:tr>
              <a:tr h="328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 аванса на одну поставку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63 664 × 0,85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54 114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18849080"/>
                  </a:ext>
                </a:extLst>
              </a:tr>
              <a:tr h="657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Проценты за финансирование за один цикл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54 114 × 0,19 × (34 / 365)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9920356"/>
                  </a:ext>
                </a:extLst>
              </a:tr>
              <a:tr h="657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Комиссия за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факторинговое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обслуживание (за один цикл)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63 664 × 0,01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17093623"/>
                  </a:ext>
                </a:extLst>
              </a:tr>
              <a:tr h="9861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расходов за один цикл (один месяц при ежемесячном обновлении пула)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958 + 637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1 595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9742361"/>
                  </a:ext>
                </a:extLst>
              </a:tr>
              <a:tr h="328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Расходы за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1 595 × 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6274299"/>
                  </a:ext>
                </a:extLst>
              </a:tr>
              <a:tr h="657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Единовременные затраты на подключение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фикс.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45797062"/>
                  </a:ext>
                </a:extLst>
              </a:tr>
              <a:tr h="3792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расходов за первый год работы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19 140 + 50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19 190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87645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25101" y="1030883"/>
            <a:ext cx="444525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Расчёт ежемесячных и годовых расходов на факторинг 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6103" y="1030883"/>
            <a:ext cx="54096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Сравнение ключевых показателей до и после внедрения факторинга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2692"/>
              </p:ext>
            </p:extLst>
          </p:nvPr>
        </p:nvGraphicFramePr>
        <p:xfrm>
          <a:off x="5742266" y="1727811"/>
          <a:ext cx="6217361" cy="4398589"/>
        </p:xfrm>
        <a:graphic>
          <a:graphicData uri="http://schemas.openxmlformats.org/drawingml/2006/table">
            <a:tbl>
              <a:tblPr firstRow="1" firstCol="1" bandRow="1"/>
              <a:tblGrid>
                <a:gridCol w="2632189">
                  <a:extLst>
                    <a:ext uri="{9D8B030D-6E8A-4147-A177-3AD203B41FA5}">
                      <a16:colId xmlns="" xmlns:a16="http://schemas.microsoft.com/office/drawing/2014/main" val="2622802949"/>
                    </a:ext>
                  </a:extLst>
                </a:gridCol>
                <a:gridCol w="1140737">
                  <a:extLst>
                    <a:ext uri="{9D8B030D-6E8A-4147-A177-3AD203B41FA5}">
                      <a16:colId xmlns="" xmlns:a16="http://schemas.microsoft.com/office/drawing/2014/main" val="2805231592"/>
                    </a:ext>
                  </a:extLst>
                </a:gridCol>
                <a:gridCol w="1127778">
                  <a:extLst>
                    <a:ext uri="{9D8B030D-6E8A-4147-A177-3AD203B41FA5}">
                      <a16:colId xmlns="" xmlns:a16="http://schemas.microsoft.com/office/drawing/2014/main" val="2552049985"/>
                    </a:ext>
                  </a:extLst>
                </a:gridCol>
                <a:gridCol w="1316657">
                  <a:extLst>
                    <a:ext uri="{9D8B030D-6E8A-4147-A177-3AD203B41FA5}">
                      <a16:colId xmlns="" xmlns:a16="http://schemas.microsoft.com/office/drawing/2014/main" val="4217399467"/>
                    </a:ext>
                  </a:extLst>
                </a:gridCol>
              </a:tblGrid>
              <a:tr h="4043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внедрения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 внедрения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Изменение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8812900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Коэффициент абсолютной ликвидности (А1/П1)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0,74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+0,45 (норма)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7950970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Дефицит высоколиквидных активов (А1-П1), тыс. руб.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–96 455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–42 341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сокращение на 54 114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42637757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Эффективный DSO для переданных счетов, дней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1–2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ускорение в 17 раз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96958459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Цикл конверсии (CCC), дней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–48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–55 (оценка)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углубление на 7 дней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5741417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дебиторской задолженности, переданной фактору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1559126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Риск неплатежа дебиторов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полностью на компании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передан фактору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полностью устранён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17966728"/>
                  </a:ext>
                </a:extLst>
              </a:tr>
              <a:tr h="665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Затраты на привлечение ликвидности (тыс. руб./год)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13 272 (овердрафт)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19 140 (факторинг)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5 868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50383347"/>
                  </a:ext>
                </a:extLst>
              </a:tr>
              <a:tr h="443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Экономия на штрафах, потерях и дополнительная прибыль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16 100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16 100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4593085"/>
                  </a:ext>
                </a:extLst>
              </a:tr>
              <a:tr h="2219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Чистый эффект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788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положительный</a:t>
                      </a:r>
                    </a:p>
                  </a:txBody>
                  <a:tcPr marL="67126" marR="67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111478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9836" y="164679"/>
            <a:ext cx="9439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результаты внедрения рекомендаций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4102" y="6434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49384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140</TotalTime>
  <Words>1075</Words>
  <Application>Microsoft Office PowerPoint</Application>
  <PresentationFormat>Широкоэкранный</PresentationFormat>
  <Paragraphs>255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Corbel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ZavKaf_FinBuh</cp:lastModifiedBy>
  <cp:revision>18</cp:revision>
  <dcterms:created xsi:type="dcterms:W3CDTF">2026-05-30T04:49:09Z</dcterms:created>
  <dcterms:modified xsi:type="dcterms:W3CDTF">2026-06-18T23:42:13Z</dcterms:modified>
</cp:coreProperties>
</file>