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3" d="100"/>
          <a:sy n="143" d="100"/>
        </p:scale>
        <p:origin x="6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Выручка</c:v>
                </c:pt>
              </c:strCache>
            </c:strRef>
          </c:tx>
          <c:spPr>
            <a:ln w="31750" cap="flat">
              <a:solidFill>
                <a:srgbClr val="1A356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1A3560"/>
              </a:solidFill>
              <a:ln w="9525" cap="flat">
                <a:solidFill>
                  <a:srgbClr val="1A3560"/>
                </a:solidFill>
                <a:prstDash val="solid"/>
                <a:round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42958</c:v>
                </c:pt>
                <c:pt idx="1">
                  <c:v>70825</c:v>
                </c:pt>
                <c:pt idx="2">
                  <c:v>125107</c:v>
                </c:pt>
                <c:pt idx="3">
                  <c:v>182748</c:v>
                </c:pt>
                <c:pt idx="4">
                  <c:v>153311</c:v>
                </c:pt>
                <c:pt idx="5">
                  <c:v>53260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668-45DE-A893-9A173DF2C1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Чистая прибыль / убыток</c:v>
                </c:pt>
              </c:strCache>
            </c:strRef>
          </c:tx>
          <c:spPr>
            <a:ln w="31750" cap="flat">
              <a:solidFill>
                <a:srgbClr val="C0392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C0392B"/>
              </a:solidFill>
              <a:ln w="9525" cap="flat">
                <a:solidFill>
                  <a:srgbClr val="C0392B"/>
                </a:solidFill>
                <a:prstDash val="solid"/>
                <a:round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12967</c:v>
                </c:pt>
                <c:pt idx="1">
                  <c:v>30782</c:v>
                </c:pt>
                <c:pt idx="2">
                  <c:v>65331</c:v>
                </c:pt>
                <c:pt idx="3">
                  <c:v>100193</c:v>
                </c:pt>
                <c:pt idx="4">
                  <c:v>109697</c:v>
                </c:pt>
                <c:pt idx="5">
                  <c:v>-77918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668-45DE-A893-9A173DF2C1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5555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0E0E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55555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Тек. ликвидность</c:v>
                </c:pt>
              </c:strCache>
            </c:strRef>
          </c:tx>
          <c:spPr>
            <a:solidFill>
              <a:srgbClr val="2E5E9A"/>
            </a:solidFill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1.85</c:v>
                </c:pt>
                <c:pt idx="1">
                  <c:v>2.14</c:v>
                </c:pt>
                <c:pt idx="2">
                  <c:v>1.96</c:v>
                </c:pt>
                <c:pt idx="3">
                  <c:v>1.67</c:v>
                </c:pt>
                <c:pt idx="4">
                  <c:v>1.42</c:v>
                </c:pt>
                <c:pt idx="5">
                  <c:v>1.18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67-4225-9792-125D86C447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Автономия</c:v>
                </c:pt>
              </c:strCache>
            </c:strRef>
          </c:tx>
          <c:spPr>
            <a:solidFill>
              <a:srgbClr val="4A7FC1"/>
            </a:solidFill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0.42</c:v>
                </c:pt>
                <c:pt idx="1">
                  <c:v>0.51</c:v>
                </c:pt>
                <c:pt idx="2">
                  <c:v>0.57999999999999996</c:v>
                </c:pt>
                <c:pt idx="3">
                  <c:v>0.49</c:v>
                </c:pt>
                <c:pt idx="4">
                  <c:v>0.38</c:v>
                </c:pt>
                <c:pt idx="5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67-4225-9792-125D86C447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5555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0E0E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55555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4F-47C0-8B97-209D16A7C7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4F-47C0-8B97-209D16A7C72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4F-47C0-8B97-209D16A7C7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87026352"/>
        <c:axId val="1787028272"/>
      </c:barChart>
      <c:catAx>
        <c:axId val="1787026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87028272"/>
        <c:crosses val="autoZero"/>
        <c:auto val="1"/>
        <c:lblAlgn val="ctr"/>
        <c:lblOffset val="100"/>
        <c:noMultiLvlLbl val="0"/>
      </c:catAx>
      <c:valAx>
        <c:axId val="1787028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8702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Вклад в прирост стоимости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A356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B844-4A5E-8D5B-96FF816EEA50}"/>
              </c:ext>
            </c:extLst>
          </c:dPt>
          <c:dPt>
            <c:idx val="1"/>
            <c:bubble3D val="0"/>
            <c:spPr>
              <a:solidFill>
                <a:srgbClr val="2E5E9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B844-4A5E-8D5B-96FF816EEA50}"/>
              </c:ext>
            </c:extLst>
          </c:dPt>
          <c:dPt>
            <c:idx val="2"/>
            <c:bubble3D val="0"/>
            <c:spPr>
              <a:solidFill>
                <a:srgbClr val="4A7FC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B844-4A5E-8D5B-96FF816EEA50}"/>
              </c:ext>
            </c:extLst>
          </c:dPt>
          <c:dPt>
            <c:idx val="3"/>
            <c:bubble3D val="0"/>
            <c:spPr>
              <a:solidFill>
                <a:srgbClr val="7AACD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B844-4A5E-8D5B-96FF816EEA50}"/>
              </c:ext>
            </c:extLst>
          </c:dPt>
          <c:dPt>
            <c:idx val="4"/>
            <c:bubble3D val="0"/>
            <c:spPr>
              <a:solidFill>
                <a:srgbClr val="A8CBE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B844-4A5E-8D5B-96FF816EEA50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844-4A5E-8D5B-96FF816EEA50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844-4A5E-8D5B-96FF816EEA50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844-4A5E-8D5B-96FF816EEA50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844-4A5E-8D5B-96FF816EEA50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844-4A5E-8D5B-96FF816EEA50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Рост выручки и оптимизация затрат</c:v>
                </c:pt>
                <c:pt idx="1">
                  <c:v>Улучшение тарифной политики</c:v>
                </c:pt>
                <c:pt idx="2">
                  <c:v>Модернизация основных средств</c:v>
                </c:pt>
                <c:pt idx="3">
                  <c:v>Реструктуризация долгов</c:v>
                </c:pt>
                <c:pt idx="4">
                  <c:v>Цифровизация и автоматизация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21.5</c:v>
                </c:pt>
                <c:pt idx="1">
                  <c:v>18.5</c:v>
                </c:pt>
                <c:pt idx="2">
                  <c:v>15</c:v>
                </c:pt>
                <c:pt idx="3">
                  <c:v>10</c:v>
                </c:pt>
                <c:pt idx="4">
                  <c:v>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844-4A5E-8D5B-96FF816EEA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16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5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57200" y="1195334"/>
            <a:ext cx="8229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Методы оценки рыночной стоимости предприятия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Shape 2"/>
          <p:cNvSpPr/>
          <p:nvPr/>
        </p:nvSpPr>
        <p:spPr>
          <a:xfrm>
            <a:off x="1371600" y="2468880"/>
            <a:ext cx="6400800" cy="0"/>
          </a:xfrm>
          <a:prstGeom prst="line">
            <a:avLst/>
          </a:prstGeom>
          <a:noFill/>
          <a:ln w="1905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457200" y="265176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Объект исследования:</a:t>
            </a:r>
            <a:r>
              <a:rPr lang="en-US" sz="13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ООО «41 Электрическая сеть»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30632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Направление:</a:t>
            </a:r>
            <a:r>
              <a:rPr lang="en-US" sz="11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38.03.01 «Экономика» | профиль «Экономика предприятий и организаций»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5720006" y="3639746"/>
            <a:ext cx="3353912" cy="11329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Студент:</a:t>
            </a:r>
            <a:r>
              <a:rPr lang="en-US" sz="12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Медведников Даниил Владимирович, группа БЭ-2022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0" y="3712808"/>
            <a:ext cx="2900050" cy="11329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Научный руководитель:</a:t>
            </a:r>
            <a:r>
              <a:rPr lang="en-US" sz="12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 </a:t>
            </a:r>
          </a:p>
          <a:p>
            <a:pPr algn="ctr"/>
            <a:r>
              <a:rPr lang="en-US" sz="12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Кан Елена Викторовна, старший преподаватель </a:t>
            </a:r>
            <a:r>
              <a:rPr lang="ru-RU" sz="1200" dirty="0">
                <a:solidFill>
                  <a:schemeClr val="bg2"/>
                </a:solidFill>
              </a:rPr>
              <a:t>кафедры «Экономика и управление»</a:t>
            </a:r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9" name="Text 7"/>
          <p:cNvSpPr/>
          <p:nvPr/>
        </p:nvSpPr>
        <p:spPr>
          <a:xfrm>
            <a:off x="457200" y="461772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г. Петропавловск-Камчатский, 2026 г.</a:t>
            </a:r>
            <a:endParaRPr lang="en-US" sz="11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142F09-94EC-8C59-91E6-DFAE0E63581A}"/>
              </a:ext>
            </a:extLst>
          </p:cNvPr>
          <p:cNvSpPr txBox="1"/>
          <p:nvPr/>
        </p:nvSpPr>
        <p:spPr>
          <a:xfrm>
            <a:off x="-303688" y="39023"/>
            <a:ext cx="93776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</a:p>
          <a:p>
            <a:pPr algn="ctr"/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Федерального государственного бюджетного образовательного учреждения высшего образования   </a:t>
            </a:r>
          </a:p>
          <a:p>
            <a:pPr algn="ctr"/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«Всероссийская академия внешней торговли </a:t>
            </a:r>
          </a:p>
          <a:p>
            <a:pPr algn="ctr"/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Министерства экономического развития Российской Федерации»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A35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61163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Спасибо за внимание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1828800" y="2571750"/>
            <a:ext cx="5486400" cy="0"/>
          </a:xfrm>
          <a:prstGeom prst="line">
            <a:avLst/>
          </a:prstGeom>
          <a:noFill/>
          <a:ln w="1270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457200" y="320040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Медведников Даниил Владимирович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Группа БЭ-2022 | Дальневосточный филиал ВАВТ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Научный руководитель: Кан Е.В.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57200" y="443484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г. Петропавловск-Камчатский, 2026 г.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Актуальность и цель исследования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320040" y="960120"/>
            <a:ext cx="4114800" cy="1828800"/>
          </a:xfrm>
          <a:prstGeom prst="roundRect">
            <a:avLst>
              <a:gd name="adj" fmla="val 4000"/>
            </a:avLst>
          </a:prstGeom>
          <a:solidFill>
            <a:srgbClr val="E8EEF6"/>
          </a:solidFill>
          <a:ln/>
          <a:effectLst>
            <a:outerShdw blurRad="635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502920" y="1051560"/>
            <a:ext cx="3749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Актуальность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02920" y="1463040"/>
            <a:ext cx="374904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Возрастающая потребность в точной оценке рыночной стоимости предприятий. Особая актуальность для энергетических компаний удалённых регионов с учётом тарифного регулирования и региональной специфики.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709160" y="960120"/>
            <a:ext cx="4114800" cy="1828800"/>
          </a:xfrm>
          <a:prstGeom prst="roundRect">
            <a:avLst>
              <a:gd name="adj" fmla="val 4000"/>
            </a:avLst>
          </a:prstGeom>
          <a:solidFill>
            <a:srgbClr val="E8EEF6"/>
          </a:solidFill>
          <a:ln/>
          <a:effectLst>
            <a:outerShdw blurRad="635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Text 6"/>
          <p:cNvSpPr/>
          <p:nvPr/>
        </p:nvSpPr>
        <p:spPr>
          <a:xfrm>
            <a:off x="4892040" y="1051560"/>
            <a:ext cx="3749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Цель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892040" y="1463040"/>
            <a:ext cx="374904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Разработка и обоснование системы оценки рыночной стоимости ООО «41 Электрическая сеть» на основе доходного, затратного и сравнительного подходов.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320040" y="2926080"/>
            <a:ext cx="8503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Задачи исследования: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20040" y="3291840"/>
            <a:ext cx="85039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1. Изучить теоретические основы оценки рыночной стоимости предприятия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2. Провести комплексный анализ деятельности ООО «41 Электрическая сеть» за 2020–2025 гг.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3. Определить рыночную стоимость предприятия тремя подходами и разработать рекомендации по её повышению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Подходы к оценке рыночной стоимости бизнеса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28600" y="895445"/>
            <a:ext cx="2697480" cy="3566160"/>
          </a:xfrm>
          <a:prstGeom prst="roundRect">
            <a:avLst>
              <a:gd name="adj" fmla="val 2712"/>
            </a:avLst>
          </a:prstGeom>
          <a:solidFill>
            <a:srgbClr val="1A3560"/>
          </a:solidFill>
          <a:ln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365760" y="91440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Доходный подход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57200" y="1417320"/>
            <a:ext cx="2331720" cy="0"/>
          </a:xfrm>
          <a:prstGeom prst="line">
            <a:avLst/>
          </a:prstGeom>
          <a:noFill/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365760" y="1508760"/>
            <a:ext cx="2514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5D3E8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Методы: DCF, метод капитализации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365760" y="1454203"/>
            <a:ext cx="25146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Учитывает будущие денежные потоки. Особенно важен для регулируемых компаний с предсказуемыми тарифами.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640080" y="4069080"/>
            <a:ext cx="1965960" cy="320040"/>
          </a:xfrm>
          <a:prstGeom prst="roundRect">
            <a:avLst>
              <a:gd name="adj" fmla="val 14286"/>
            </a:avLst>
          </a:prstGeom>
          <a:solidFill>
            <a:srgbClr val="C5D3E8"/>
          </a:solidFill>
          <a:ln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640080" y="4069080"/>
            <a:ext cx="1965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560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Вес: 40–50%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3203320" y="914400"/>
            <a:ext cx="2697480" cy="3566160"/>
          </a:xfrm>
          <a:prstGeom prst="roundRect">
            <a:avLst>
              <a:gd name="adj" fmla="val 2712"/>
            </a:avLst>
          </a:prstGeom>
          <a:solidFill>
            <a:srgbClr val="2E5E9A"/>
          </a:solidFill>
          <a:ln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3291840" y="91440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Затратный подход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3383280" y="1417320"/>
            <a:ext cx="2331720" cy="0"/>
          </a:xfrm>
          <a:prstGeom prst="line">
            <a:avLst/>
          </a:prstGeom>
          <a:noFill/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3291840" y="1508760"/>
            <a:ext cx="2514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5D3E8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Методы: Метод чистых активов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3417570" y="1413019"/>
            <a:ext cx="25146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Отражает реальную стоимость имущественного комплекса. Высокий приоритет для капиталоёмких отраслей.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3566160" y="4069080"/>
            <a:ext cx="1965960" cy="320040"/>
          </a:xfrm>
          <a:prstGeom prst="roundRect">
            <a:avLst>
              <a:gd name="adj" fmla="val 14286"/>
            </a:avLst>
          </a:prstGeom>
          <a:solidFill>
            <a:srgbClr val="C5D3E8"/>
          </a:solidFill>
          <a:ln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3566160" y="4069080"/>
            <a:ext cx="1965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560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Вес: 35–45%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6126480" y="914400"/>
            <a:ext cx="2697480" cy="3566160"/>
          </a:xfrm>
          <a:prstGeom prst="roundRect">
            <a:avLst>
              <a:gd name="adj" fmla="val 2712"/>
            </a:avLst>
          </a:prstGeom>
          <a:solidFill>
            <a:srgbClr val="4A7FC1"/>
          </a:solidFill>
          <a:ln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6217920" y="91440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Сравнительный подход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6309360" y="1417320"/>
            <a:ext cx="2331720" cy="0"/>
          </a:xfrm>
          <a:prstGeom prst="line">
            <a:avLst/>
          </a:prstGeom>
          <a:noFill/>
          <a:ln w="63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6217920" y="1508760"/>
            <a:ext cx="2514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5D3E8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Методы: Мультипликаторы P/S, EV/EBITDA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6326505" y="1450865"/>
            <a:ext cx="25146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Отражает рыночную конъюнктуру. Ограничен малым числом аналогов в Дальневосточном регионе.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6492240" y="4069080"/>
            <a:ext cx="1965960" cy="320040"/>
          </a:xfrm>
          <a:prstGeom prst="roundRect">
            <a:avLst>
              <a:gd name="adj" fmla="val 14286"/>
            </a:avLst>
          </a:prstGeom>
          <a:solidFill>
            <a:srgbClr val="C5D3E8"/>
          </a:solidFill>
          <a:ln/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6492240" y="4069080"/>
            <a:ext cx="1965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560"/>
                </a:solidFill>
                <a:latin typeface="Times New Roman" panose="02020603050405020304" pitchFamily="18" charset="0"/>
                <a:ea typeface="Times New Roman" pitchFamily="34" charset="-122"/>
                <a:cs typeface="Times New Roman" panose="02020603050405020304" pitchFamily="18" charset="0"/>
              </a:rPr>
              <a:t>Вес: 15–25%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7">
            <a:extLst>
              <a:ext uri="{FF2B5EF4-FFF2-40B4-BE49-F238E27FC236}">
                <a16:creationId xmlns:a16="http://schemas.microsoft.com/office/drawing/2014/main" id="{82C4FE28-4722-F5EC-3474-01950DD112EA}"/>
              </a:ext>
            </a:extLst>
          </p:cNvPr>
          <p:cNvSpPr/>
          <p:nvPr/>
        </p:nvSpPr>
        <p:spPr>
          <a:xfrm>
            <a:off x="388620" y="2725384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7D32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Преимущества</a:t>
            </a:r>
            <a:r>
              <a:rPr lang="en-US" sz="1100" b="1" dirty="0">
                <a:solidFill>
                  <a:srgbClr val="2E7D32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: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8">
            <a:extLst>
              <a:ext uri="{FF2B5EF4-FFF2-40B4-BE49-F238E27FC236}">
                <a16:creationId xmlns:a16="http://schemas.microsoft.com/office/drawing/2014/main" id="{B619738F-B93C-0495-9A3F-E2E27D1486D3}"/>
              </a:ext>
            </a:extLst>
          </p:cNvPr>
          <p:cNvSpPr/>
          <p:nvPr/>
        </p:nvSpPr>
        <p:spPr>
          <a:xfrm>
            <a:off x="411480" y="2851627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Отражает будущий потенциал, инвестиционную привлекательность</a:t>
            </a:r>
            <a:endParaRPr lang="en-US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6CED861-F588-20D3-442F-28AFF539A8E1}"/>
              </a:ext>
            </a:extLst>
          </p:cNvPr>
          <p:cNvSpPr txBox="1"/>
          <p:nvPr/>
        </p:nvSpPr>
        <p:spPr>
          <a:xfrm>
            <a:off x="320040" y="3238099"/>
            <a:ext cx="4578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C62828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Ограничения</a:t>
            </a:r>
            <a:r>
              <a:rPr lang="en-US" sz="1400" b="1" dirty="0">
                <a:solidFill>
                  <a:srgbClr val="C62828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: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D0BC6CD-5A4B-C7AB-0DD2-AF803AE33076}"/>
              </a:ext>
            </a:extLst>
          </p:cNvPr>
          <p:cNvSpPr txBox="1"/>
          <p:nvPr/>
        </p:nvSpPr>
        <p:spPr>
          <a:xfrm>
            <a:off x="320040" y="3508766"/>
            <a:ext cx="256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Субъективность прогнозов и ставки дисконтирования</a:t>
            </a:r>
            <a:endParaRPr lang="en-US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18">
            <a:extLst>
              <a:ext uri="{FF2B5EF4-FFF2-40B4-BE49-F238E27FC236}">
                <a16:creationId xmlns:a16="http://schemas.microsoft.com/office/drawing/2014/main" id="{DF9BFE14-2EA7-DA9F-D3C7-006462C6951F}"/>
              </a:ext>
            </a:extLst>
          </p:cNvPr>
          <p:cNvSpPr/>
          <p:nvPr/>
        </p:nvSpPr>
        <p:spPr>
          <a:xfrm>
            <a:off x="3446145" y="2659781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D32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Преимущества:</a:t>
            </a:r>
            <a:endParaRPr 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19">
            <a:extLst>
              <a:ext uri="{FF2B5EF4-FFF2-40B4-BE49-F238E27FC236}">
                <a16:creationId xmlns:a16="http://schemas.microsoft.com/office/drawing/2014/main" id="{F726FE1F-F0AB-B5C6-6EE0-4D9C4CA81C44}"/>
              </a:ext>
            </a:extLst>
          </p:cNvPr>
          <p:cNvSpPr/>
          <p:nvPr/>
        </p:nvSpPr>
        <p:spPr>
          <a:xfrm>
            <a:off x="3406203" y="2799166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Объективность, документальная база, реальные активы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7" name="Text 20">
            <a:extLst>
              <a:ext uri="{FF2B5EF4-FFF2-40B4-BE49-F238E27FC236}">
                <a16:creationId xmlns:a16="http://schemas.microsoft.com/office/drawing/2014/main" id="{1FCC166E-BA3C-0072-8A65-F4FBB0B98342}"/>
              </a:ext>
            </a:extLst>
          </p:cNvPr>
          <p:cNvSpPr/>
          <p:nvPr/>
        </p:nvSpPr>
        <p:spPr>
          <a:xfrm>
            <a:off x="3397630" y="3238099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Ограничения:</a:t>
            </a:r>
            <a:endParaRPr lang="en-US" sz="1100" dirty="0"/>
          </a:p>
        </p:txBody>
      </p:sp>
      <p:sp>
        <p:nvSpPr>
          <p:cNvPr id="49" name="Text 21">
            <a:extLst>
              <a:ext uri="{FF2B5EF4-FFF2-40B4-BE49-F238E27FC236}">
                <a16:creationId xmlns:a16="http://schemas.microsoft.com/office/drawing/2014/main" id="{85FED8A3-0F0A-EBE9-0EFF-1EA01A9BF9A9}"/>
              </a:ext>
            </a:extLst>
          </p:cNvPr>
          <p:cNvSpPr/>
          <p:nvPr/>
        </p:nvSpPr>
        <p:spPr>
          <a:xfrm>
            <a:off x="3397630" y="3473585"/>
            <a:ext cx="2560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 учитывает будущий потенциал и нематериальные факторы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1" name="Text 29">
            <a:extLst>
              <a:ext uri="{FF2B5EF4-FFF2-40B4-BE49-F238E27FC236}">
                <a16:creationId xmlns:a16="http://schemas.microsoft.com/office/drawing/2014/main" id="{F259B580-49EE-B050-0366-29B52E8AE2B4}"/>
              </a:ext>
            </a:extLst>
          </p:cNvPr>
          <p:cNvSpPr/>
          <p:nvPr/>
        </p:nvSpPr>
        <p:spPr>
          <a:xfrm>
            <a:off x="6355080" y="2663797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Преимущества:</a:t>
            </a:r>
            <a:endParaRPr lang="en-US" sz="1100" dirty="0"/>
          </a:p>
        </p:txBody>
      </p:sp>
      <p:sp>
        <p:nvSpPr>
          <p:cNvPr id="53" name="Text 30">
            <a:extLst>
              <a:ext uri="{FF2B5EF4-FFF2-40B4-BE49-F238E27FC236}">
                <a16:creationId xmlns:a16="http://schemas.microsoft.com/office/drawing/2014/main" id="{D7947651-9E01-11CA-0DAE-E65BDC3C7237}"/>
              </a:ext>
            </a:extLst>
          </p:cNvPr>
          <p:cNvSpPr/>
          <p:nvPr/>
        </p:nvSpPr>
        <p:spPr>
          <a:xfrm>
            <a:off x="6355080" y="2805735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Отражает реальную рыночную конъюнктуру и сделки</a:t>
            </a:r>
            <a:endParaRPr lang="en-US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 31">
            <a:extLst>
              <a:ext uri="{FF2B5EF4-FFF2-40B4-BE49-F238E27FC236}">
                <a16:creationId xmlns:a16="http://schemas.microsoft.com/office/drawing/2014/main" id="{25D66E84-E08A-6151-85EC-72D87351B9D8}"/>
              </a:ext>
            </a:extLst>
          </p:cNvPr>
          <p:cNvSpPr/>
          <p:nvPr/>
        </p:nvSpPr>
        <p:spPr>
          <a:xfrm>
            <a:off x="6326505" y="3240969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Ограничения:</a:t>
            </a:r>
            <a:endParaRPr lang="en-US" sz="1100" dirty="0"/>
          </a:p>
        </p:txBody>
      </p:sp>
      <p:sp>
        <p:nvSpPr>
          <p:cNvPr id="57" name="Text 32">
            <a:extLst>
              <a:ext uri="{FF2B5EF4-FFF2-40B4-BE49-F238E27FC236}">
                <a16:creationId xmlns:a16="http://schemas.microsoft.com/office/drawing/2014/main" id="{9AAC61FB-FA8F-9DCC-D48E-4BBD113FCC17}"/>
              </a:ext>
            </a:extLst>
          </p:cNvPr>
          <p:cNvSpPr/>
          <p:nvPr/>
        </p:nvSpPr>
        <p:spPr>
          <a:xfrm>
            <a:off x="6355080" y="3520440"/>
            <a:ext cx="2560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-122"/>
                <a:cs typeface="Times New Roman" panose="02020603050405020304" pitchFamily="18" charset="0"/>
              </a:rPr>
              <a:t>Сложность подбора аналогов в региональном рынке</a:t>
            </a:r>
            <a:endParaRPr lang="en-US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Объект исследования: ООО «41 Электрическая сеть»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960120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411480" y="100584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Дата регистрации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11480" y="1307592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09.12.2013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709160" y="960120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EF3FA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Text 6"/>
          <p:cNvSpPr/>
          <p:nvPr/>
        </p:nvSpPr>
        <p:spPr>
          <a:xfrm>
            <a:off x="4846320" y="100584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Вид деятельности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846320" y="1307592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Передача и распределение электроэнергии (ОКВЭД 35.12)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74320" y="1856232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" name="Text 9"/>
          <p:cNvSpPr/>
          <p:nvPr/>
        </p:nvSpPr>
        <p:spPr>
          <a:xfrm>
            <a:off x="411480" y="1901952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Регион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411480" y="2203704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Елизовский район, Камчатский край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4709160" y="1856232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EF3FA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4" name="Text 12"/>
          <p:cNvSpPr/>
          <p:nvPr/>
        </p:nvSpPr>
        <p:spPr>
          <a:xfrm>
            <a:off x="4846320" y="1901952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Численность персонала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846320" y="2203704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18 человек (2025 г.)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274320" y="2752344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7" name="Text 15"/>
          <p:cNvSpPr/>
          <p:nvPr/>
        </p:nvSpPr>
        <p:spPr>
          <a:xfrm>
            <a:off x="411480" y="2798064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Система налогообложения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11480" y="3099816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УСН (малое предприятие)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4709160" y="2752344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EF3FA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0" name="Text 18"/>
          <p:cNvSpPr/>
          <p:nvPr/>
        </p:nvSpPr>
        <p:spPr>
          <a:xfrm>
            <a:off x="4846320" y="2798064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Стоимость активов (2025)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846320" y="3099816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234,1 млн руб.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274320" y="3648456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3" name="Text 21"/>
          <p:cNvSpPr/>
          <p:nvPr/>
        </p:nvSpPr>
        <p:spPr>
          <a:xfrm>
            <a:off x="411480" y="3694176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Основные средства (2025)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411480" y="3995928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199,5 млн руб.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4709160" y="3648456"/>
            <a:ext cx="4206240" cy="731520"/>
          </a:xfrm>
          <a:prstGeom prst="roundRect">
            <a:avLst>
              <a:gd name="adj" fmla="val 7500"/>
            </a:avLst>
          </a:prstGeom>
          <a:solidFill>
            <a:srgbClr val="EEF3FA"/>
          </a:solidFill>
          <a:ln/>
          <a:effectLst>
            <a:outerShdw blurRad="38100" dist="1270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6" name="Text 24"/>
          <p:cNvSpPr/>
          <p:nvPr/>
        </p:nvSpPr>
        <p:spPr>
          <a:xfrm>
            <a:off x="4846320" y="3694176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Уставный капитал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4846320" y="3995928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20 000 руб.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Финансовый портрет организации (2020–2025 гг.)</a:t>
            </a:r>
            <a:endParaRPr lang="en-US" sz="2000" dirty="0"/>
          </a:p>
        </p:txBody>
      </p:sp>
      <p:graphicFrame>
        <p:nvGraphicFramePr>
          <p:cNvPr id="4" name="Chart 0"/>
          <p:cNvGraphicFramePr/>
          <p:nvPr/>
        </p:nvGraphicFramePr>
        <p:xfrm>
          <a:off x="274320" y="868680"/>
          <a:ext cx="521208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1"/>
          <p:cNvGraphicFramePr/>
          <p:nvPr/>
        </p:nvGraphicFramePr>
        <p:xfrm>
          <a:off x="5669280" y="868680"/>
          <a:ext cx="3200400" cy="283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Shape 2"/>
          <p:cNvSpPr/>
          <p:nvPr/>
        </p:nvSpPr>
        <p:spPr>
          <a:xfrm>
            <a:off x="274320" y="3840480"/>
            <a:ext cx="201168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7" name="Text 3"/>
          <p:cNvSpPr/>
          <p:nvPr/>
        </p:nvSpPr>
        <p:spPr>
          <a:xfrm>
            <a:off x="365760" y="3867912"/>
            <a:ext cx="1828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Пик выручки (2023)</a:t>
            </a:r>
            <a:endParaRPr lang="en-US" sz="950" dirty="0"/>
          </a:p>
        </p:txBody>
      </p:sp>
      <p:sp>
        <p:nvSpPr>
          <p:cNvPr id="8" name="Text 4"/>
          <p:cNvSpPr/>
          <p:nvPr/>
        </p:nvSpPr>
        <p:spPr>
          <a:xfrm>
            <a:off x="365760" y="4142232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182,7 млн руб.</a:t>
            </a:r>
            <a:endParaRPr lang="en-US" sz="1300" dirty="0"/>
          </a:p>
        </p:txBody>
      </p:sp>
      <p:sp>
        <p:nvSpPr>
          <p:cNvPr id="9" name="Shape 5"/>
          <p:cNvSpPr/>
          <p:nvPr/>
        </p:nvSpPr>
        <p:spPr>
          <a:xfrm>
            <a:off x="2450592" y="3840480"/>
            <a:ext cx="2011680" cy="731520"/>
          </a:xfrm>
          <a:prstGeom prst="roundRect">
            <a:avLst>
              <a:gd name="adj" fmla="val 7500"/>
            </a:avLst>
          </a:prstGeom>
          <a:solidFill>
            <a:srgbClr val="FDECEA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0" name="Text 6"/>
          <p:cNvSpPr/>
          <p:nvPr/>
        </p:nvSpPr>
        <p:spPr>
          <a:xfrm>
            <a:off x="2542032" y="3867912"/>
            <a:ext cx="1828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Убыток (2025)</a:t>
            </a:r>
            <a:endParaRPr lang="en-US" sz="950" dirty="0"/>
          </a:p>
        </p:txBody>
      </p:sp>
      <p:sp>
        <p:nvSpPr>
          <p:cNvPr id="11" name="Text 7"/>
          <p:cNvSpPr/>
          <p:nvPr/>
        </p:nvSpPr>
        <p:spPr>
          <a:xfrm>
            <a:off x="2542032" y="4142232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C0392B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−77,9 млн руб.</a:t>
            </a:r>
            <a:endParaRPr lang="en-US" sz="1300" dirty="0"/>
          </a:p>
        </p:txBody>
      </p:sp>
      <p:sp>
        <p:nvSpPr>
          <p:cNvPr id="12" name="Shape 8"/>
          <p:cNvSpPr/>
          <p:nvPr/>
        </p:nvSpPr>
        <p:spPr>
          <a:xfrm>
            <a:off x="4626864" y="3840480"/>
            <a:ext cx="201168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3" name="Text 9"/>
          <p:cNvSpPr/>
          <p:nvPr/>
        </p:nvSpPr>
        <p:spPr>
          <a:xfrm>
            <a:off x="4718304" y="3867912"/>
            <a:ext cx="1828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Активы (2025)</a:t>
            </a:r>
            <a:endParaRPr lang="en-US" sz="950" dirty="0"/>
          </a:p>
        </p:txBody>
      </p:sp>
      <p:sp>
        <p:nvSpPr>
          <p:cNvPr id="14" name="Text 10"/>
          <p:cNvSpPr/>
          <p:nvPr/>
        </p:nvSpPr>
        <p:spPr>
          <a:xfrm>
            <a:off x="4718304" y="4142232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234,1 млн руб.</a:t>
            </a:r>
            <a:endParaRPr lang="en-US" sz="1300" dirty="0"/>
          </a:p>
        </p:txBody>
      </p:sp>
      <p:sp>
        <p:nvSpPr>
          <p:cNvPr id="15" name="Shape 11"/>
          <p:cNvSpPr/>
          <p:nvPr/>
        </p:nvSpPr>
        <p:spPr>
          <a:xfrm>
            <a:off x="6803136" y="3840480"/>
            <a:ext cx="2011680" cy="731520"/>
          </a:xfrm>
          <a:prstGeom prst="roundRect">
            <a:avLst>
              <a:gd name="adj" fmla="val 7500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6" name="Text 12"/>
          <p:cNvSpPr/>
          <p:nvPr/>
        </p:nvSpPr>
        <p:spPr>
          <a:xfrm>
            <a:off x="6894576" y="3867912"/>
            <a:ext cx="1828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666666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Осн. средства (2025)</a:t>
            </a:r>
            <a:endParaRPr lang="en-US" sz="950" dirty="0"/>
          </a:p>
        </p:txBody>
      </p:sp>
      <p:sp>
        <p:nvSpPr>
          <p:cNvPr id="17" name="Text 13"/>
          <p:cNvSpPr/>
          <p:nvPr/>
        </p:nvSpPr>
        <p:spPr>
          <a:xfrm>
            <a:off x="6894576" y="4142232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199,5 млн руб.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Оценка рыночной стоимости: результаты трёх подходов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868680"/>
            <a:ext cx="2788920" cy="2377440"/>
          </a:xfrm>
          <a:prstGeom prst="roundRect">
            <a:avLst>
              <a:gd name="adj" fmla="val 3077"/>
            </a:avLst>
          </a:prstGeom>
          <a:solidFill>
            <a:srgbClr val="E8EEF6"/>
          </a:solidFill>
          <a:ln/>
          <a:effectLst>
            <a:outerShdw blurRad="508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365760" y="91440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Доходный подход (DCF)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365760" y="1463040"/>
            <a:ext cx="2606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73,55 млн руб.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731520" y="210312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44444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Вес: 50%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24231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55555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Потенциал восстановления по DCF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200400" y="868680"/>
            <a:ext cx="2788920" cy="2377440"/>
          </a:xfrm>
          <a:prstGeom prst="roundRect">
            <a:avLst>
              <a:gd name="adj" fmla="val 3077"/>
            </a:avLst>
          </a:prstGeom>
          <a:solidFill>
            <a:srgbClr val="E8EEF6"/>
          </a:solidFill>
          <a:ln/>
          <a:effectLst>
            <a:outerShdw blurRad="508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" name="Text 8"/>
          <p:cNvSpPr/>
          <p:nvPr/>
        </p:nvSpPr>
        <p:spPr>
          <a:xfrm>
            <a:off x="3291840" y="91440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Затратный подход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291840" y="1463040"/>
            <a:ext cx="2606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1,80 млн руб.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3657600" y="210312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44444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Вес: 30%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291840" y="24231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55555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Высокий износ + долговая нагрузка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126480" y="868680"/>
            <a:ext cx="2788920" cy="2377440"/>
          </a:xfrm>
          <a:prstGeom prst="roundRect">
            <a:avLst>
              <a:gd name="adj" fmla="val 3077"/>
            </a:avLst>
          </a:prstGeom>
          <a:solidFill>
            <a:srgbClr val="E8EEF6"/>
          </a:solidFill>
          <a:ln/>
          <a:effectLst>
            <a:outerShdw blurRad="50800" dist="254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" name="Text 13"/>
          <p:cNvSpPr/>
          <p:nvPr/>
        </p:nvSpPr>
        <p:spPr>
          <a:xfrm>
            <a:off x="6217920" y="914400"/>
            <a:ext cx="2606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Сравнительный подход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217920" y="1463040"/>
            <a:ext cx="2606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49,65 млн руб.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6583680" y="210312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44444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Вес: 20%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217920" y="24231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55555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Мультипликаторы с рег. корректировкой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465208" y="3401301"/>
            <a:ext cx="4633071" cy="1280160"/>
          </a:xfrm>
          <a:prstGeom prst="roundRect">
            <a:avLst>
              <a:gd name="adj" fmla="val 7143"/>
            </a:avLst>
          </a:prstGeom>
          <a:solidFill>
            <a:srgbClr val="1A3560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20" name="Text 18"/>
          <p:cNvSpPr/>
          <p:nvPr/>
        </p:nvSpPr>
        <p:spPr>
          <a:xfrm>
            <a:off x="4506142" y="3447021"/>
            <a:ext cx="4500698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C5D3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Итоговая рыночная стоимость (31.12.2025)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506142" y="3858501"/>
            <a:ext cx="4500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47,24 млн рублей</a:t>
            </a:r>
            <a:endParaRPr lang="en-US" sz="2800" dirty="0"/>
          </a:p>
        </p:txBody>
      </p: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6A74F792-3ECE-A9CC-50E1-6EA5231AF6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6625066"/>
              </p:ext>
            </p:extLst>
          </p:nvPr>
        </p:nvGraphicFramePr>
        <p:xfrm>
          <a:off x="45721" y="777240"/>
          <a:ext cx="4823404" cy="3989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C374FDE5-B966-177D-DFBC-BECE77A04FAF}"/>
              </a:ext>
            </a:extLst>
          </p:cNvPr>
          <p:cNvSpPr/>
          <p:nvPr/>
        </p:nvSpPr>
        <p:spPr>
          <a:xfrm>
            <a:off x="264976" y="868680"/>
            <a:ext cx="2788920" cy="1181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CC43C0F8-E010-BEC7-C06E-7AC57B864736}"/>
              </a:ext>
            </a:extLst>
          </p:cNvPr>
          <p:cNvSpPr/>
          <p:nvPr/>
        </p:nvSpPr>
        <p:spPr>
          <a:xfrm>
            <a:off x="3191056" y="868679"/>
            <a:ext cx="2798264" cy="11818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F1F54FFD-F5FD-D8CE-71BE-504C5C3A3B23}"/>
              </a:ext>
            </a:extLst>
          </p:cNvPr>
          <p:cNvSpPr/>
          <p:nvPr/>
        </p:nvSpPr>
        <p:spPr>
          <a:xfrm>
            <a:off x="6117135" y="868678"/>
            <a:ext cx="2807609" cy="11818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D00BF6-1DBB-633F-006A-F9438264367E}"/>
              </a:ext>
            </a:extLst>
          </p:cNvPr>
          <p:cNvSpPr txBox="1"/>
          <p:nvPr/>
        </p:nvSpPr>
        <p:spPr>
          <a:xfrm>
            <a:off x="327493" y="3397810"/>
            <a:ext cx="3909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сравнения </a:t>
            </a:r>
          </a:p>
        </p:txBody>
      </p:sp>
      <p:sp>
        <p:nvSpPr>
          <p:cNvPr id="39" name="Shape 2">
            <a:extLst>
              <a:ext uri="{FF2B5EF4-FFF2-40B4-BE49-F238E27FC236}">
                <a16:creationId xmlns:a16="http://schemas.microsoft.com/office/drawing/2014/main" id="{8FEF3265-DB04-8163-1F49-A5933CF65A05}"/>
              </a:ext>
            </a:extLst>
          </p:cNvPr>
          <p:cNvSpPr/>
          <p:nvPr/>
        </p:nvSpPr>
        <p:spPr>
          <a:xfrm>
            <a:off x="264975" y="3736364"/>
            <a:ext cx="4108793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От проблем к результату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28600" y="914400"/>
            <a:ext cx="3931920" cy="3886200"/>
          </a:xfrm>
          <a:prstGeom prst="roundRect">
            <a:avLst>
              <a:gd name="adj" fmla="val 1882"/>
            </a:avLst>
          </a:prstGeom>
          <a:solidFill>
            <a:srgbClr val="FDF0EF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320040" y="978408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0392B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Выявленные проблемы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11480" y="1417320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1. Падение выручки на 66% (2023–2025)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411480" y="1938528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2. Чистый убыток: −77,9 млн руб. (2025)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11480" y="2459736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3. Коэф. автономии: 0,25 — критично низкий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411480" y="2980944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4. Абсолютная ликвидность: 0,08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411480" y="3502152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5. Износ ОС: 45–62%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411480" y="4023360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6. Высокий WACC (30,6%) из-за региональных рисков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4297680" y="2743200"/>
            <a:ext cx="548640" cy="0"/>
          </a:xfrm>
          <a:prstGeom prst="line">
            <a:avLst/>
          </a:prstGeom>
          <a:noFill/>
          <a:ln w="254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3" name="Text 11"/>
          <p:cNvSpPr/>
          <p:nvPr/>
        </p:nvSpPr>
        <p:spPr>
          <a:xfrm>
            <a:off x="4315968" y="2606040"/>
            <a:ext cx="502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→</a:t>
            </a:r>
            <a:endParaRPr lang="en-US" sz="2200" dirty="0"/>
          </a:p>
        </p:txBody>
      </p:sp>
      <p:sp>
        <p:nvSpPr>
          <p:cNvPr id="14" name="Shape 12"/>
          <p:cNvSpPr/>
          <p:nvPr/>
        </p:nvSpPr>
        <p:spPr>
          <a:xfrm>
            <a:off x="4937760" y="914400"/>
            <a:ext cx="3931920" cy="3886200"/>
          </a:xfrm>
          <a:prstGeom prst="roundRect">
            <a:avLst>
              <a:gd name="adj" fmla="val 1882"/>
            </a:avLst>
          </a:prstGeom>
          <a:solidFill>
            <a:srgbClr val="EBF3EB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5" name="Text 13"/>
          <p:cNvSpPr/>
          <p:nvPr/>
        </p:nvSpPr>
        <p:spPr>
          <a:xfrm>
            <a:off x="5029200" y="978408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7612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Предлагаемые решения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5029200" y="1417320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1. Рост тарифа + новые услуги: +25–40% выручки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029200" y="193852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2. Оптимизация затрат: снижение себестоимости на 12–18%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5029200" y="2459736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3. Реструктуризация долга: снижение долг. нагрузки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029200" y="2980944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4. Модернизация ОС на 130–180 млн руб.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5029200" y="3502152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5. Цифровизация и внедрение SCADA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5029200" y="4023360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6. Комплексная система управления рисками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274320" y="4892040"/>
            <a:ext cx="8595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999999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ООО «41 Электрическая сеть» | Проблемы и решения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Результат от внедрения стратегии</a:t>
            </a:r>
            <a:endParaRPr lang="en-US" sz="2000" dirty="0"/>
          </a:p>
        </p:txBody>
      </p:sp>
      <p:graphicFrame>
        <p:nvGraphicFramePr>
          <p:cNvPr id="4" name="Chart 0"/>
          <p:cNvGraphicFramePr/>
          <p:nvPr>
            <p:extLst>
              <p:ext uri="{D42A27DB-BD31-4B8C-83A1-F6EECF244321}">
                <p14:modId xmlns:p14="http://schemas.microsoft.com/office/powerpoint/2010/main" val="4234198358"/>
              </p:ext>
            </p:extLst>
          </p:nvPr>
        </p:nvGraphicFramePr>
        <p:xfrm>
          <a:off x="166861" y="868679"/>
          <a:ext cx="4633739" cy="409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2"/>
          <p:cNvSpPr/>
          <p:nvPr/>
        </p:nvSpPr>
        <p:spPr>
          <a:xfrm>
            <a:off x="4983480" y="914400"/>
            <a:ext cx="3886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560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Ожидаемый прирост стоимости: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983480" y="1371600"/>
            <a:ext cx="3886200" cy="411480"/>
          </a:xfrm>
          <a:prstGeom prst="roundRect">
            <a:avLst>
              <a:gd name="adj" fmla="val 13333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7" name="Text 4"/>
          <p:cNvSpPr/>
          <p:nvPr/>
        </p:nvSpPr>
        <p:spPr>
          <a:xfrm>
            <a:off x="5120640" y="1399032"/>
            <a:ext cx="2468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Рост выручки и оптимизация затрат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7635240" y="1399032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27612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+18–25 млн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4983480" y="1856232"/>
            <a:ext cx="3886200" cy="411480"/>
          </a:xfrm>
          <a:prstGeom prst="roundRect">
            <a:avLst>
              <a:gd name="adj" fmla="val 13333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0" name="Text 7"/>
          <p:cNvSpPr/>
          <p:nvPr/>
        </p:nvSpPr>
        <p:spPr>
          <a:xfrm>
            <a:off x="5120640" y="1883664"/>
            <a:ext cx="2468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Улучшение тарифной политики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7635240" y="1883664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27612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+15–22 млн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4983480" y="2340864"/>
            <a:ext cx="3886200" cy="411480"/>
          </a:xfrm>
          <a:prstGeom prst="roundRect">
            <a:avLst>
              <a:gd name="adj" fmla="val 13333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3" name="Text 10"/>
          <p:cNvSpPr/>
          <p:nvPr/>
        </p:nvSpPr>
        <p:spPr>
          <a:xfrm>
            <a:off x="5120640" y="2368296"/>
            <a:ext cx="2468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Модернизация основных средств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7635240" y="2368296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27612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+12–18 млн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4983480" y="2825496"/>
            <a:ext cx="3886200" cy="411480"/>
          </a:xfrm>
          <a:prstGeom prst="roundRect">
            <a:avLst>
              <a:gd name="adj" fmla="val 13333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6" name="Text 13"/>
          <p:cNvSpPr/>
          <p:nvPr/>
        </p:nvSpPr>
        <p:spPr>
          <a:xfrm>
            <a:off x="5120640" y="2852928"/>
            <a:ext cx="2468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Реструктуризация долгов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7635240" y="2852928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27612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+8–12 млн</a:t>
            </a:r>
            <a:endParaRPr lang="en-US" sz="1200" dirty="0"/>
          </a:p>
        </p:txBody>
      </p:sp>
      <p:sp>
        <p:nvSpPr>
          <p:cNvPr id="18" name="Shape 15"/>
          <p:cNvSpPr/>
          <p:nvPr/>
        </p:nvSpPr>
        <p:spPr>
          <a:xfrm>
            <a:off x="4983480" y="3310128"/>
            <a:ext cx="3886200" cy="411480"/>
          </a:xfrm>
          <a:prstGeom prst="roundRect">
            <a:avLst>
              <a:gd name="adj" fmla="val 13333"/>
            </a:avLst>
          </a:prstGeom>
          <a:solidFill>
            <a:srgbClr val="E8EEF6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9" name="Text 16"/>
          <p:cNvSpPr/>
          <p:nvPr/>
        </p:nvSpPr>
        <p:spPr>
          <a:xfrm>
            <a:off x="5120640" y="3337560"/>
            <a:ext cx="2468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Цифровизация и автоматизация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7635240" y="3337560"/>
            <a:ext cx="1143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27612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+7–10 млн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4983480" y="3840480"/>
            <a:ext cx="3886200" cy="777240"/>
          </a:xfrm>
          <a:prstGeom prst="roundRect">
            <a:avLst>
              <a:gd name="adj" fmla="val 9412"/>
            </a:avLst>
          </a:prstGeom>
          <a:solidFill>
            <a:srgbClr val="1A3560"/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22" name="Text 19"/>
          <p:cNvSpPr/>
          <p:nvPr/>
        </p:nvSpPr>
        <p:spPr>
          <a:xfrm>
            <a:off x="5074920" y="3886200"/>
            <a:ext cx="37033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Стоимость вырастет: 47 → 110–140 млн руб. (за 3–4 года)</a:t>
            </a:r>
            <a:endParaRPr lang="en-US" sz="12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 1"/>
          <p:cNvSpPr/>
          <p:nvPr/>
        </p:nvSpPr>
        <p:spPr>
          <a:xfrm>
            <a:off x="274320" y="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Заключение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978408"/>
            <a:ext cx="411480" cy="411480"/>
          </a:xfrm>
          <a:prstGeom prst="ellipse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 3"/>
          <p:cNvSpPr/>
          <p:nvPr/>
        </p:nvSpPr>
        <p:spPr>
          <a:xfrm>
            <a:off x="274320" y="978408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822960" y="960120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Теоретическая база: систематизированы подходы и методы оценки рыночной стоимости с учётом особенностей электроэнергетической отрасли.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274320" y="1773936"/>
            <a:ext cx="411480" cy="411480"/>
          </a:xfrm>
          <a:prstGeom prst="ellipse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8" name="Text 6"/>
          <p:cNvSpPr/>
          <p:nvPr/>
        </p:nvSpPr>
        <p:spPr>
          <a:xfrm>
            <a:off x="274320" y="1773936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822960" y="1755648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Анализ предприятия: компания прошла путь от роста (2020–2023) к кризису (2025). Выявлены ключевые факторы снижения стоимости.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274320" y="2569464"/>
            <a:ext cx="411480" cy="411480"/>
          </a:xfrm>
          <a:prstGeom prst="ellipse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9"/>
          <p:cNvSpPr/>
          <p:nvPr/>
        </p:nvSpPr>
        <p:spPr>
          <a:xfrm>
            <a:off x="274320" y="2569464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3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822960" y="2551176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Оценка стоимости: рыночная стоимость ООО «41 Электрическая сеть» по состоянию на 31.12.2025 составляет 47,24 млн рублей.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274320" y="3364992"/>
            <a:ext cx="411480" cy="411480"/>
          </a:xfrm>
          <a:prstGeom prst="ellipse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12"/>
          <p:cNvSpPr/>
          <p:nvPr/>
        </p:nvSpPr>
        <p:spPr>
          <a:xfrm>
            <a:off x="274320" y="3364992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4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822960" y="3346704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Рекомендации: при реализации комплекса мер стоимость предприятия может вырасти до 110–140 млн рублей в течение 3–4 лет.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274320" y="4160520"/>
            <a:ext cx="411480" cy="411480"/>
          </a:xfrm>
          <a:prstGeom prst="ellipse">
            <a:avLst/>
          </a:prstGeom>
          <a:solidFill>
            <a:srgbClr val="1A3560"/>
          </a:solidFill>
          <a:ln w="12700">
            <a:solidFill>
              <a:srgbClr val="1A3560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7" name="Text 15"/>
          <p:cNvSpPr/>
          <p:nvPr/>
        </p:nvSpPr>
        <p:spPr>
          <a:xfrm>
            <a:off x="274320" y="41605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5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822960" y="4142232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11111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Практическая значимость: методика применима для оценки других электросетевых компаний Дальнего Востока с учётом региональной и климатической специфики.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807</Words>
  <Application>Microsoft Office PowerPoint</Application>
  <PresentationFormat>Экран (16:9)</PresentationFormat>
  <Paragraphs>148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Danil Shelest</cp:lastModifiedBy>
  <cp:revision>2</cp:revision>
  <dcterms:created xsi:type="dcterms:W3CDTF">2026-06-18T14:04:57Z</dcterms:created>
  <dcterms:modified xsi:type="dcterms:W3CDTF">2026-06-18T14:27:25Z</dcterms:modified>
</cp:coreProperties>
</file>