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media/image23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  <p:sldId id="287" r:id="rId3"/>
    <p:sldId id="279" r:id="rId4"/>
    <p:sldId id="268" r:id="rId5"/>
    <p:sldId id="270" r:id="rId6"/>
    <p:sldId id="280" r:id="rId7"/>
    <p:sldId id="281" r:id="rId8"/>
    <p:sldId id="276" r:id="rId9"/>
    <p:sldId id="277" r:id="rId10"/>
    <p:sldId id="284" r:id="rId11"/>
    <p:sldId id="282" r:id="rId12"/>
    <p:sldId id="283" r:id="rId13"/>
    <p:sldId id="285" r:id="rId14"/>
    <p:sldId id="286" r:id="rId15"/>
    <p:sldId id="288" r:id="rId16"/>
    <p:sldId id="26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чек, руб.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Базовый период</c:v>
                </c:pt>
                <c:pt idx="1">
                  <c:v>Прогноз</c:v>
                </c:pt>
              </c:strCache>
            </c:strRef>
          </c:cat>
          <c:val>
            <c:numRef>
              <c:f>Лист1!$B$2:$B$5</c:f>
              <c:numCache>
                <c:formatCode>#\ ##0.00\ "₽"</c:formatCode>
                <c:ptCount val="4"/>
                <c:pt idx="0">
                  <c:v>800</c:v>
                </c:pt>
                <c:pt idx="1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BC-4DE3-8359-567FDDC48B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Наценка,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Базовый период</c:v>
                </c:pt>
                <c:pt idx="1">
                  <c:v>Прогноз</c:v>
                </c:pt>
              </c:strCache>
            </c:strRef>
          </c:cat>
          <c:val>
            <c:numRef>
              <c:f>Лист1!$C$2:$C$5</c:f>
              <c:numCache>
                <c:formatCode>0.00%</c:formatCode>
                <c:ptCount val="4"/>
                <c:pt idx="0" formatCode="0%">
                  <c:v>20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BC-4DE3-8359-567FDDC48B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3101520"/>
        <c:axId val="15310208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2"/>
                      <c:pt idx="0">
                        <c:v>Базовый период</c:v>
                      </c:pt>
                      <c:pt idx="1">
                        <c:v>Прогноз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96BC-4DE3-8359-567FDDC48B09}"/>
                  </c:ext>
                </c:extLst>
              </c15:ser>
            </c15:filteredBarSeries>
          </c:ext>
        </c:extLst>
      </c:barChart>
      <c:catAx>
        <c:axId val="1531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2000"/>
            </a:pPr>
            <a:endParaRPr lang="ru-RU"/>
          </a:p>
        </c:txPr>
        <c:crossAx val="153102080"/>
        <c:crosses val="autoZero"/>
        <c:auto val="1"/>
        <c:lblAlgn val="ctr"/>
        <c:lblOffset val="100"/>
        <c:noMultiLvlLbl val="0"/>
      </c:catAx>
      <c:valAx>
        <c:axId val="153102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0\ &quot;₽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2000"/>
            </a:pPr>
            <a:endParaRPr lang="ru-RU"/>
          </a:p>
        </c:txPr>
        <c:crossAx val="153101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15005314791372"/>
          <c:y val="0.12762752482026704"/>
          <c:w val="0.75988375186209833"/>
          <c:h val="0.566179520987106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Результат, 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1"/>
                <c:pt idx="0">
                  <c:v>Средний чек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AE-42D7-B3F8-17AF3AD439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Новая ситуация, руб.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1"/>
                <c:pt idx="0">
                  <c:v>Средний чек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3AE-42D7-B3F8-17AF3AD439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Текущая ситуация, руб.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1"/>
                <c:pt idx="0">
                  <c:v>Средний чек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3AE-42D7-B3F8-17AF3AD439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56241168"/>
        <c:axId val="156241728"/>
      </c:barChart>
      <c:catAx>
        <c:axId val="156241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241728"/>
        <c:crosses val="autoZero"/>
        <c:auto val="1"/>
        <c:lblAlgn val="ctr"/>
        <c:lblOffset val="100"/>
        <c:noMultiLvlLbl val="0"/>
      </c:catAx>
      <c:valAx>
        <c:axId val="1562417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24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15005314791372"/>
          <c:y val="0.12762752482026704"/>
          <c:w val="0.75988375186209833"/>
          <c:h val="0.566179520987106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Результат, 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1"/>
                <c:pt idx="0">
                  <c:v>Рост прибыли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EA-4DAF-8080-EFD7F098FDB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Новая ситуация, руб.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1"/>
                <c:pt idx="0">
                  <c:v>Рост прибыли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DEA-4DAF-8080-EFD7F098FDB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Текущая ситуация, руб.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1"/>
                <c:pt idx="0">
                  <c:v>Рост прибыли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DEA-4DAF-8080-EFD7F098FD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56245088"/>
        <c:axId val="156245648"/>
      </c:barChart>
      <c:catAx>
        <c:axId val="156245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245648"/>
        <c:crosses val="autoZero"/>
        <c:auto val="1"/>
        <c:lblAlgn val="ctr"/>
        <c:lblOffset val="100"/>
        <c:noMultiLvlLbl val="0"/>
      </c:catAx>
      <c:valAx>
        <c:axId val="1562456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24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15005314791372"/>
          <c:y val="0.12762752482026704"/>
          <c:w val="0.75988375186209833"/>
          <c:h val="0.566179520987106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Результат, 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1"/>
                <c:pt idx="0">
                  <c:v>Маржинальность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89-4AD9-BD9E-071E96C65FB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Новая ситуация, руб.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1"/>
                <c:pt idx="0">
                  <c:v>Маржинальность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F89-4AD9-BD9E-071E96C65FB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Текущая ситуация, руб.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1"/>
                <c:pt idx="0">
                  <c:v>Маржинальность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F89-4AD9-BD9E-071E96C65F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55041552"/>
        <c:axId val="155042112"/>
      </c:barChart>
      <c:catAx>
        <c:axId val="155041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5042112"/>
        <c:crosses val="autoZero"/>
        <c:auto val="1"/>
        <c:lblAlgn val="ctr"/>
        <c:lblOffset val="100"/>
        <c:noMultiLvlLbl val="0"/>
      </c:catAx>
      <c:valAx>
        <c:axId val="155042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5041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продаж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Базовый период</c:v>
                </c:pt>
                <c:pt idx="1">
                  <c:v>Прогноз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500000</c:v>
                </c:pt>
                <c:pt idx="1">
                  <c:v>600000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7E7-4992-80C5-68D4099DE0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5044912"/>
        <c:axId val="155045472"/>
      </c:barChart>
      <c:catAx>
        <c:axId val="15504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5045472"/>
        <c:crosses val="autoZero"/>
        <c:auto val="1"/>
        <c:lblAlgn val="ctr"/>
        <c:lblOffset val="100"/>
        <c:noMultiLvlLbl val="0"/>
      </c:catAx>
      <c:valAx>
        <c:axId val="155045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5044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004480133730718"/>
          <c:y val="0.87686059810689609"/>
          <c:w val="0.37550465097419361"/>
          <c:h val="0.122083035075161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База клиентов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Базовый период</c:v>
                </c:pt>
                <c:pt idx="1">
                  <c:v>Прогноз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25000</c:v>
                </c:pt>
                <c:pt idx="1">
                  <c:v>28750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EF-42FD-93DF-B40B77F0A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047712"/>
        <c:axId val="156949696"/>
      </c:barChart>
      <c:catAx>
        <c:axId val="15504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949696"/>
        <c:crosses val="autoZero"/>
        <c:auto val="1"/>
        <c:lblAlgn val="ctr"/>
        <c:lblOffset val="100"/>
        <c:noMultiLvlLbl val="0"/>
      </c:catAx>
      <c:valAx>
        <c:axId val="15694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5047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744472548164809"/>
          <c:y val="0.85087039069120618"/>
          <c:w val="0.36169469367996016"/>
          <c:h val="0.117528755356389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потворных покупок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Бизовый период</c:v>
                </c:pt>
                <c:pt idx="1">
                  <c:v>Прогноз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25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7C3-4DA5-8D1D-5B4B66484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951936"/>
        <c:axId val="156952496"/>
      </c:barChart>
      <c:catAx>
        <c:axId val="156951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952496"/>
        <c:crosses val="autoZero"/>
        <c:auto val="1"/>
        <c:lblAlgn val="ctr"/>
        <c:lblOffset val="100"/>
        <c:noMultiLvlLbl val="0"/>
      </c:catAx>
      <c:valAx>
        <c:axId val="156952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951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Базовый период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Выручка отдела, млн. руб.</c:v>
                </c:pt>
                <c:pt idx="1">
                  <c:v>Рентабельность продаж</c:v>
                </c:pt>
                <c:pt idx="2">
                  <c:v>Прибыль, млн. руб.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 formatCode="General">
                  <c:v>150</c:v>
                </c:pt>
                <c:pt idx="1">
                  <c:v>15</c:v>
                </c:pt>
                <c:pt idx="2" formatCode="General">
                  <c:v>22.5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D7-4B74-9CEB-9184E7C871B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Прогноз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Выручка отдела, млн. руб.</c:v>
                </c:pt>
                <c:pt idx="1">
                  <c:v>Рентабельность продаж</c:v>
                </c:pt>
                <c:pt idx="2">
                  <c:v>Прибыль, млн. руб.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 formatCode="General">
                  <c:v>187.5</c:v>
                </c:pt>
                <c:pt idx="1">
                  <c:v>19</c:v>
                </c:pt>
                <c:pt idx="2" formatCode="General">
                  <c:v>35.6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D7-4B74-9CEB-9184E7C871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955296"/>
        <c:axId val="156955856"/>
      </c:barChart>
      <c:catAx>
        <c:axId val="15695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2000"/>
            </a:pPr>
            <a:endParaRPr lang="ru-RU"/>
          </a:p>
        </c:txPr>
        <c:crossAx val="156955856"/>
        <c:crosses val="autoZero"/>
        <c:auto val="1"/>
        <c:lblAlgn val="ctr"/>
        <c:lblOffset val="100"/>
        <c:noMultiLvlLbl val="0"/>
      </c:catAx>
      <c:valAx>
        <c:axId val="156955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2000"/>
            </a:pPr>
            <a:endParaRPr lang="ru-RU"/>
          </a:p>
        </c:txPr>
        <c:crossAx val="156955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 algn="just"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Было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Выручка</c:v>
                </c:pt>
                <c:pt idx="1">
                  <c:v>Чистая прибыль</c:v>
                </c:pt>
                <c:pt idx="2">
                  <c:v>Рентабельость продаж</c:v>
                </c:pt>
                <c:pt idx="3">
                  <c:v>Доля повторных покупок</c:v>
                </c:pt>
                <c:pt idx="4">
                  <c:v>Клиентская база</c:v>
                </c:pt>
                <c:pt idx="5">
                  <c:v>Конверсия отдела продаж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15</c:v>
                </c:pt>
                <c:pt idx="3">
                  <c:v>25</c:v>
                </c:pt>
                <c:pt idx="4">
                  <c:v>100</c:v>
                </c:pt>
                <c:pt idx="5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8B-468D-9749-72EF8A1B4BD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Стало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Выручка</c:v>
                </c:pt>
                <c:pt idx="1">
                  <c:v>Чистая прибыль</c:v>
                </c:pt>
                <c:pt idx="2">
                  <c:v>Рентабельость продаж</c:v>
                </c:pt>
                <c:pt idx="3">
                  <c:v>Доля повторных покупок</c:v>
                </c:pt>
                <c:pt idx="4">
                  <c:v>Клиентская база</c:v>
                </c:pt>
                <c:pt idx="5">
                  <c:v>Конверсия отдела продаж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125</c:v>
                </c:pt>
                <c:pt idx="1">
                  <c:v>131.5</c:v>
                </c:pt>
                <c:pt idx="2">
                  <c:v>19</c:v>
                </c:pt>
                <c:pt idx="3">
                  <c:v>40</c:v>
                </c:pt>
                <c:pt idx="4">
                  <c:v>115</c:v>
                </c:pt>
                <c:pt idx="5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98B-468D-9749-72EF8A1B4B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904576"/>
        <c:axId val="156905136"/>
      </c:barChart>
      <c:catAx>
        <c:axId val="15690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905136"/>
        <c:crosses val="autoZero"/>
        <c:auto val="1"/>
        <c:lblAlgn val="ctr"/>
        <c:lblOffset val="100"/>
        <c:noMultiLvlLbl val="0"/>
      </c:catAx>
      <c:valAx>
        <c:axId val="156905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6904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180D31-F6F5-486F-A159-18C90C35B175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550004-2F9B-4777-9D4C-BAF88DB7D7A9}">
      <dgm:prSet phldrT="[Текст]" custT="1"/>
      <dgm:spPr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Раскрытие понятийного аппарата и характеристик бренда</a:t>
          </a:r>
          <a:endParaRPr lang="ru-RU" sz="2000" dirty="0">
            <a:solidFill>
              <a:schemeClr val="tx1"/>
            </a:solidFill>
          </a:endParaRPr>
        </a:p>
      </dgm:t>
    </dgm:pt>
    <dgm:pt modelId="{6B8AC52C-B19F-40C6-9FA0-1FF96E537FA0}" type="parTrans" cxnId="{BDD58366-0F31-4FA9-B283-D6ED2710F240}">
      <dgm:prSet/>
      <dgm:spPr/>
      <dgm:t>
        <a:bodyPr/>
        <a:lstStyle/>
        <a:p>
          <a:endParaRPr lang="ru-RU"/>
        </a:p>
      </dgm:t>
    </dgm:pt>
    <dgm:pt modelId="{E7779A7F-856A-4951-84CF-898D1F6466D6}" type="sibTrans" cxnId="{BDD58366-0F31-4FA9-B283-D6ED2710F240}">
      <dgm:prSet/>
      <dgm:spPr/>
      <dgm:t>
        <a:bodyPr/>
        <a:lstStyle/>
        <a:p>
          <a:endParaRPr lang="ru-RU"/>
        </a:p>
      </dgm:t>
    </dgm:pt>
    <dgm:pt modelId="{FE695FAE-6DDB-4C77-9359-DE180EA4772B}">
      <dgm:prSet phldrT="[Текст]" custT="1"/>
      <dgm:spPr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особенностей его влияния на конкурентоспособность предприятия</a:t>
          </a:r>
          <a:endParaRPr lang="ru-RU" sz="2000" dirty="0">
            <a:solidFill>
              <a:schemeClr val="tx1"/>
            </a:solidFill>
          </a:endParaRPr>
        </a:p>
      </dgm:t>
    </dgm:pt>
    <dgm:pt modelId="{99D1464D-4833-498B-A458-0C8461B8FC8F}" type="parTrans" cxnId="{A9292626-3F71-4B40-8042-42977B5AFD28}">
      <dgm:prSet/>
      <dgm:spPr/>
      <dgm:t>
        <a:bodyPr/>
        <a:lstStyle/>
        <a:p>
          <a:endParaRPr lang="ru-RU"/>
        </a:p>
      </dgm:t>
    </dgm:pt>
    <dgm:pt modelId="{1FBF075B-BE46-4208-890D-152CA12D8492}" type="sibTrans" cxnId="{A9292626-3F71-4B40-8042-42977B5AFD28}">
      <dgm:prSet/>
      <dgm:spPr/>
      <dgm:t>
        <a:bodyPr/>
        <a:lstStyle/>
        <a:p>
          <a:endParaRPr lang="ru-RU"/>
        </a:p>
      </dgm:t>
    </dgm:pt>
    <dgm:pt modelId="{71CF166B-13BC-49FF-8F6D-01CEF5A13BAD}">
      <dgm:prSet phldrT="[Текст]" custT="1"/>
      <dgm:spPr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комплексного анализа существующего положения бренда на предприятии</a:t>
          </a:r>
          <a:endParaRPr lang="ru-RU" sz="2000" dirty="0">
            <a:solidFill>
              <a:schemeClr val="tx1"/>
            </a:solidFill>
          </a:endParaRPr>
        </a:p>
      </dgm:t>
    </dgm:pt>
    <dgm:pt modelId="{5CB0F4F1-C6F7-4F96-9632-68176659FC89}" type="parTrans" cxnId="{398AE12B-2411-42B8-8287-2BFC3F036223}">
      <dgm:prSet/>
      <dgm:spPr/>
      <dgm:t>
        <a:bodyPr/>
        <a:lstStyle/>
        <a:p>
          <a:endParaRPr lang="ru-RU"/>
        </a:p>
      </dgm:t>
    </dgm:pt>
    <dgm:pt modelId="{91553E64-B1AB-482F-8721-ECD9FB38163E}" type="sibTrans" cxnId="{398AE12B-2411-42B8-8287-2BFC3F036223}">
      <dgm:prSet/>
      <dgm:spPr/>
      <dgm:t>
        <a:bodyPr/>
        <a:lstStyle/>
        <a:p>
          <a:endParaRPr lang="ru-RU"/>
        </a:p>
      </dgm:t>
    </dgm:pt>
    <dgm:pt modelId="{5AEE62D1-1D96-4728-BCA2-4A60B7BBAA4B}">
      <dgm:prSet phldrT="[Текст]" custT="1"/>
      <dgm:spPr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комплексного анализа существующего положения бренда на предприятии</a:t>
          </a:r>
          <a:endParaRPr lang="ru-RU" sz="2000" dirty="0">
            <a:solidFill>
              <a:schemeClr val="tx1"/>
            </a:solidFill>
          </a:endParaRPr>
        </a:p>
      </dgm:t>
    </dgm:pt>
    <dgm:pt modelId="{2365B4B2-2185-43E7-BA36-BD4ED4F418F0}" type="parTrans" cxnId="{BEBF43E7-A0B9-48F7-BCD1-A262EA85C97B}">
      <dgm:prSet/>
      <dgm:spPr/>
      <dgm:t>
        <a:bodyPr/>
        <a:lstStyle/>
        <a:p>
          <a:endParaRPr lang="ru-RU"/>
        </a:p>
      </dgm:t>
    </dgm:pt>
    <dgm:pt modelId="{A4A66C12-1476-4D5A-9654-6FA86C602F9D}" type="sibTrans" cxnId="{BEBF43E7-A0B9-48F7-BCD1-A262EA85C97B}">
      <dgm:prSet/>
      <dgm:spPr/>
      <dgm:t>
        <a:bodyPr/>
        <a:lstStyle/>
        <a:p>
          <a:endParaRPr lang="ru-RU"/>
        </a:p>
      </dgm:t>
    </dgm:pt>
    <dgm:pt modelId="{03B20C9F-E642-4650-B4D0-36F8A87B821D}" type="pres">
      <dgm:prSet presAssocID="{34180D31-F6F5-486F-A159-18C90C35B17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5683C6-B250-4938-81FB-CD1D632810FA}" type="pres">
      <dgm:prSet presAssocID="{1A550004-2F9B-4777-9D4C-BAF88DB7D7A9}" presName="node" presStyleLbl="node1" presStyleIdx="0" presStyleCnt="4" custScaleX="73403" custScaleY="98148" custLinFactNeighborX="-152" custLinFactNeighborY="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4FC2B-997B-4A17-9B77-838073AABAF0}" type="pres">
      <dgm:prSet presAssocID="{E7779A7F-856A-4951-84CF-898D1F6466D6}" presName="sibTrans" presStyleCnt="0"/>
      <dgm:spPr/>
    </dgm:pt>
    <dgm:pt modelId="{489CB5B2-7E70-4385-A28E-04B3E04638B6}" type="pres">
      <dgm:prSet presAssocID="{FE695FAE-6DDB-4C77-9359-DE180EA4772B}" presName="node" presStyleLbl="node1" presStyleIdx="1" presStyleCnt="4" custScaleX="77247" custScaleY="96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67698E-C9D3-420F-B7D2-DDA9B0F4429B}" type="pres">
      <dgm:prSet presAssocID="{1FBF075B-BE46-4208-890D-152CA12D8492}" presName="sibTrans" presStyleCnt="0"/>
      <dgm:spPr/>
    </dgm:pt>
    <dgm:pt modelId="{DC914FD1-D951-4708-979C-0272CC5C9116}" type="pres">
      <dgm:prSet presAssocID="{71CF166B-13BC-49FF-8F6D-01CEF5A13BAD}" presName="node" presStyleLbl="node1" presStyleIdx="2" presStyleCnt="4" custScaleX="76974" custScaleY="98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6B053-F08C-4089-BFC1-5C9E6DBB9526}" type="pres">
      <dgm:prSet presAssocID="{91553E64-B1AB-482F-8721-ECD9FB38163E}" presName="sibTrans" presStyleCnt="0"/>
      <dgm:spPr/>
    </dgm:pt>
    <dgm:pt modelId="{D5B9D5C0-6BD1-42B1-A34A-18A2E020DF2D}" type="pres">
      <dgm:prSet presAssocID="{5AEE62D1-1D96-4728-BCA2-4A60B7BBAA4B}" presName="node" presStyleLbl="node1" presStyleIdx="3" presStyleCnt="4" custScaleX="70749" custScaleY="100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BB1A00-32DC-4856-9479-81B02B28FD93}" type="presOf" srcId="{FE695FAE-6DDB-4C77-9359-DE180EA4772B}" destId="{489CB5B2-7E70-4385-A28E-04B3E04638B6}" srcOrd="0" destOrd="0" presId="urn:microsoft.com/office/officeart/2005/8/layout/default"/>
    <dgm:cxn modelId="{BEBF43E7-A0B9-48F7-BCD1-A262EA85C97B}" srcId="{34180D31-F6F5-486F-A159-18C90C35B175}" destId="{5AEE62D1-1D96-4728-BCA2-4A60B7BBAA4B}" srcOrd="3" destOrd="0" parTransId="{2365B4B2-2185-43E7-BA36-BD4ED4F418F0}" sibTransId="{A4A66C12-1476-4D5A-9654-6FA86C602F9D}"/>
    <dgm:cxn modelId="{B855EE1D-12B4-40BB-BE9B-7F5C799282FA}" type="presOf" srcId="{1A550004-2F9B-4777-9D4C-BAF88DB7D7A9}" destId="{335683C6-B250-4938-81FB-CD1D632810FA}" srcOrd="0" destOrd="0" presId="urn:microsoft.com/office/officeart/2005/8/layout/default"/>
    <dgm:cxn modelId="{050E849D-C664-4605-B565-7DE6DCCE223C}" type="presOf" srcId="{71CF166B-13BC-49FF-8F6D-01CEF5A13BAD}" destId="{DC914FD1-D951-4708-979C-0272CC5C9116}" srcOrd="0" destOrd="0" presId="urn:microsoft.com/office/officeart/2005/8/layout/default"/>
    <dgm:cxn modelId="{B6C26CD0-9573-45D4-86D6-B77BADEE3C31}" type="presOf" srcId="{5AEE62D1-1D96-4728-BCA2-4A60B7BBAA4B}" destId="{D5B9D5C0-6BD1-42B1-A34A-18A2E020DF2D}" srcOrd="0" destOrd="0" presId="urn:microsoft.com/office/officeart/2005/8/layout/default"/>
    <dgm:cxn modelId="{A9292626-3F71-4B40-8042-42977B5AFD28}" srcId="{34180D31-F6F5-486F-A159-18C90C35B175}" destId="{FE695FAE-6DDB-4C77-9359-DE180EA4772B}" srcOrd="1" destOrd="0" parTransId="{99D1464D-4833-498B-A458-0C8461B8FC8F}" sibTransId="{1FBF075B-BE46-4208-890D-152CA12D8492}"/>
    <dgm:cxn modelId="{BDD58366-0F31-4FA9-B283-D6ED2710F240}" srcId="{34180D31-F6F5-486F-A159-18C90C35B175}" destId="{1A550004-2F9B-4777-9D4C-BAF88DB7D7A9}" srcOrd="0" destOrd="0" parTransId="{6B8AC52C-B19F-40C6-9FA0-1FF96E537FA0}" sibTransId="{E7779A7F-856A-4951-84CF-898D1F6466D6}"/>
    <dgm:cxn modelId="{F01F2454-B916-4994-B765-8D19B7D03405}" type="presOf" srcId="{34180D31-F6F5-486F-A159-18C90C35B175}" destId="{03B20C9F-E642-4650-B4D0-36F8A87B821D}" srcOrd="0" destOrd="0" presId="urn:microsoft.com/office/officeart/2005/8/layout/default"/>
    <dgm:cxn modelId="{398AE12B-2411-42B8-8287-2BFC3F036223}" srcId="{34180D31-F6F5-486F-A159-18C90C35B175}" destId="{71CF166B-13BC-49FF-8F6D-01CEF5A13BAD}" srcOrd="2" destOrd="0" parTransId="{5CB0F4F1-C6F7-4F96-9632-68176659FC89}" sibTransId="{91553E64-B1AB-482F-8721-ECD9FB38163E}"/>
    <dgm:cxn modelId="{B745D52B-BDF0-4ABD-8845-5195CD1CCE19}" type="presParOf" srcId="{03B20C9F-E642-4650-B4D0-36F8A87B821D}" destId="{335683C6-B250-4938-81FB-CD1D632810FA}" srcOrd="0" destOrd="0" presId="urn:microsoft.com/office/officeart/2005/8/layout/default"/>
    <dgm:cxn modelId="{A2448D2B-8A99-4B21-A928-75BD724DB37C}" type="presParOf" srcId="{03B20C9F-E642-4650-B4D0-36F8A87B821D}" destId="{D384FC2B-997B-4A17-9B77-838073AABAF0}" srcOrd="1" destOrd="0" presId="urn:microsoft.com/office/officeart/2005/8/layout/default"/>
    <dgm:cxn modelId="{BC2D26E5-685B-420E-8EFD-A37A24004DF4}" type="presParOf" srcId="{03B20C9F-E642-4650-B4D0-36F8A87B821D}" destId="{489CB5B2-7E70-4385-A28E-04B3E04638B6}" srcOrd="2" destOrd="0" presId="urn:microsoft.com/office/officeart/2005/8/layout/default"/>
    <dgm:cxn modelId="{F29F8D99-D1E7-49C0-927D-3402830A6A85}" type="presParOf" srcId="{03B20C9F-E642-4650-B4D0-36F8A87B821D}" destId="{4167698E-C9D3-420F-B7D2-DDA9B0F4429B}" srcOrd="3" destOrd="0" presId="urn:microsoft.com/office/officeart/2005/8/layout/default"/>
    <dgm:cxn modelId="{2C0D6B6D-6917-4F8D-A533-B1112E5A7D69}" type="presParOf" srcId="{03B20C9F-E642-4650-B4D0-36F8A87B821D}" destId="{DC914FD1-D951-4708-979C-0272CC5C9116}" srcOrd="4" destOrd="0" presId="urn:microsoft.com/office/officeart/2005/8/layout/default"/>
    <dgm:cxn modelId="{B7D30913-E4D0-4B5D-A797-03B3CFB138F1}" type="presParOf" srcId="{03B20C9F-E642-4650-B4D0-36F8A87B821D}" destId="{A656B053-F08C-4089-BFC1-5C9E6DBB9526}" srcOrd="5" destOrd="0" presId="urn:microsoft.com/office/officeart/2005/8/layout/default"/>
    <dgm:cxn modelId="{398A5B0E-BD79-4776-AD4C-394A48D65888}" type="presParOf" srcId="{03B20C9F-E642-4650-B4D0-36F8A87B821D}" destId="{D5B9D5C0-6BD1-42B1-A34A-18A2E020DF2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3F9C8A-2EBC-4AF4-A336-4C5E5E704217}" type="doc">
      <dgm:prSet loTypeId="urn:microsoft.com/office/officeart/2005/8/layout/defaul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D75D97-C34D-41BF-B961-F5B523A703D5}">
      <dgm:prSet phldrT="[Текст]" phldr="0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Финансовый анализ</a:t>
          </a:r>
        </a:p>
      </dgm:t>
    </dgm:pt>
    <dgm:pt modelId="{09799166-60F1-416F-A0B3-29DBE8186C35}" type="parTrans" cxnId="{D3AC330D-90AF-48DD-AD5A-FD16E260F488}">
      <dgm:prSet/>
      <dgm:spPr/>
      <dgm:t>
        <a:bodyPr/>
        <a:lstStyle/>
        <a:p>
          <a:endParaRPr lang="ru-RU"/>
        </a:p>
      </dgm:t>
    </dgm:pt>
    <dgm:pt modelId="{F998357D-DB12-42F4-8317-DF0B8C1A54A2}" type="sibTrans" cxnId="{D3AC330D-90AF-48DD-AD5A-FD16E260F488}">
      <dgm:prSet/>
      <dgm:spPr/>
      <dgm:t>
        <a:bodyPr/>
        <a:lstStyle/>
        <a:p>
          <a:endParaRPr lang="ru-RU"/>
        </a:p>
      </dgm:t>
    </dgm:pt>
    <dgm:pt modelId="{6FB00380-45B2-48D7-B967-76F8BE83997E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kumimoji="0" lang="ru-RU" b="0" i="0" u="none" strike="noStrike" cap="none" spc="0" normalizeH="0" baseline="0" noProof="0" dirty="0">
              <a:ln/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rPr>
            <a:t>Отчет о финансовых результатах деятельности </a:t>
          </a:r>
          <a:endParaRPr lang="ru-RU" dirty="0">
            <a:solidFill>
              <a:schemeClr val="tx1"/>
            </a:solidFill>
          </a:endParaRPr>
        </a:p>
      </dgm:t>
    </dgm:pt>
    <dgm:pt modelId="{B9DBECF4-2F86-4F67-B53E-74A7579878C8}" type="parTrans" cxnId="{3473378C-3E7F-4DC8-95FD-81EF5CDA6632}">
      <dgm:prSet/>
      <dgm:spPr/>
      <dgm:t>
        <a:bodyPr/>
        <a:lstStyle/>
        <a:p>
          <a:endParaRPr lang="ru-RU"/>
        </a:p>
      </dgm:t>
    </dgm:pt>
    <dgm:pt modelId="{E2538A9C-4E90-42C8-AE41-4E797F8841DE}" type="sibTrans" cxnId="{3473378C-3E7F-4DC8-95FD-81EF5CDA6632}">
      <dgm:prSet/>
      <dgm:spPr/>
      <dgm:t>
        <a:bodyPr/>
        <a:lstStyle/>
        <a:p>
          <a:endParaRPr lang="ru-RU"/>
        </a:p>
      </dgm:t>
    </dgm:pt>
    <dgm:pt modelId="{55D1EC51-B0DC-4008-B4F8-3686719F5ABE}" type="pres">
      <dgm:prSet presAssocID="{773F9C8A-2EBC-4AF4-A336-4C5E5E704217}" presName="diagram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B49FB2-0D5C-456D-A00D-EF8A8314CFA9}" type="pres">
      <dgm:prSet presAssocID="{A0D75D97-C34D-41BF-B961-F5B523A703D5}" presName="node" presStyleLbl="node1" presStyleIdx="0" presStyleCnt="2" custLinFactX="-6683" custLinFactNeighborX="-100000" custLinFactNeighborY="-46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7B85B-7C7A-46FF-90E6-8FF83A0C2D0D}" type="pres">
      <dgm:prSet presAssocID="{F998357D-DB12-42F4-8317-DF0B8C1A54A2}" presName="sibTrans" presStyleCnt="0"/>
      <dgm:spPr/>
    </dgm:pt>
    <dgm:pt modelId="{C3E2B17A-6273-4B0F-9858-D67517FEB621}" type="pres">
      <dgm:prSet presAssocID="{6FB00380-45B2-48D7-B967-76F8BE83997E}" presName="node" presStyleLbl="node1" presStyleIdx="1" presStyleCnt="2" custLinFactX="8343" custLinFactNeighborX="100000" custLinFactNeighborY="36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5BE8CC-3D7B-4742-8792-FF316D87DB52}" type="presOf" srcId="{A0D75D97-C34D-41BF-B961-F5B523A703D5}" destId="{B7B49FB2-0D5C-456D-A00D-EF8A8314CFA9}" srcOrd="0" destOrd="0" presId="urn:microsoft.com/office/officeart/2005/8/layout/default"/>
    <dgm:cxn modelId="{3BC102F1-9EA8-40B9-81CA-E7B13185A114}" type="presOf" srcId="{773F9C8A-2EBC-4AF4-A336-4C5E5E704217}" destId="{55D1EC51-B0DC-4008-B4F8-3686719F5ABE}" srcOrd="0" destOrd="0" presId="urn:microsoft.com/office/officeart/2005/8/layout/default"/>
    <dgm:cxn modelId="{D3AC330D-90AF-48DD-AD5A-FD16E260F488}" srcId="{773F9C8A-2EBC-4AF4-A336-4C5E5E704217}" destId="{A0D75D97-C34D-41BF-B961-F5B523A703D5}" srcOrd="0" destOrd="0" parTransId="{09799166-60F1-416F-A0B3-29DBE8186C35}" sibTransId="{F998357D-DB12-42F4-8317-DF0B8C1A54A2}"/>
    <dgm:cxn modelId="{351DA28C-0EAB-4198-AB53-706C6623FCA9}" type="presOf" srcId="{6FB00380-45B2-48D7-B967-76F8BE83997E}" destId="{C3E2B17A-6273-4B0F-9858-D67517FEB621}" srcOrd="0" destOrd="0" presId="urn:microsoft.com/office/officeart/2005/8/layout/default"/>
    <dgm:cxn modelId="{3473378C-3E7F-4DC8-95FD-81EF5CDA6632}" srcId="{773F9C8A-2EBC-4AF4-A336-4C5E5E704217}" destId="{6FB00380-45B2-48D7-B967-76F8BE83997E}" srcOrd="1" destOrd="0" parTransId="{B9DBECF4-2F86-4F67-B53E-74A7579878C8}" sibTransId="{E2538A9C-4E90-42C8-AE41-4E797F8841DE}"/>
    <dgm:cxn modelId="{03A79E9E-99CC-4EEE-8117-E4362D160DEC}" type="presParOf" srcId="{55D1EC51-B0DC-4008-B4F8-3686719F5ABE}" destId="{B7B49FB2-0D5C-456D-A00D-EF8A8314CFA9}" srcOrd="0" destOrd="0" presId="urn:microsoft.com/office/officeart/2005/8/layout/default"/>
    <dgm:cxn modelId="{A6847F0F-F23C-42FE-8EF3-3E1338CBA9BB}" type="presParOf" srcId="{55D1EC51-B0DC-4008-B4F8-3686719F5ABE}" destId="{5DE7B85B-7C7A-46FF-90E6-8FF83A0C2D0D}" srcOrd="1" destOrd="0" presId="urn:microsoft.com/office/officeart/2005/8/layout/default"/>
    <dgm:cxn modelId="{707177D6-30D0-4F3D-A30D-7D48F1AF7792}" type="presParOf" srcId="{55D1EC51-B0DC-4008-B4F8-3686719F5ABE}" destId="{C3E2B17A-6273-4B0F-9858-D67517FEB621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C863BD-D9A2-4710-A1BB-F7791A6DC206}" type="doc">
      <dgm:prSet loTypeId="urn:microsoft.com/office/officeart/2005/8/layout/process1" loCatId="process" qsTypeId="urn:microsoft.com/office/officeart/2005/8/quickstyle/simple1" qsCatId="simple" csTypeId="urn:microsoft.com/office/officeart/2005/8/colors/accent1_1" csCatId="accent1" phldr="1"/>
      <dgm:spPr/>
    </dgm:pt>
    <dgm:pt modelId="{A8BBA094-5BF4-424E-BC49-BEF3E1E0778D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Проблемы брендинга в отрасли</a:t>
          </a:r>
        </a:p>
      </dgm:t>
    </dgm:pt>
    <dgm:pt modelId="{36A4E50A-EE1B-44B6-A72C-095967932B71}" type="parTrans" cxnId="{403DE592-8454-4107-9187-D87455A6681F}">
      <dgm:prSet/>
      <dgm:spPr/>
      <dgm:t>
        <a:bodyPr/>
        <a:lstStyle/>
        <a:p>
          <a:endParaRPr lang="ru-RU"/>
        </a:p>
      </dgm:t>
    </dgm:pt>
    <dgm:pt modelId="{E33124ED-6F64-47C8-AED4-BA594A5E97EF}" type="sibTrans" cxnId="{403DE592-8454-4107-9187-D87455A6681F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FF446E35-D500-4569-B816-DA5D232A9997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Сравнительный анализ</a:t>
          </a:r>
        </a:p>
      </dgm:t>
    </dgm:pt>
    <dgm:pt modelId="{C5D02EE3-C2D1-4BD7-B9DA-DE222D535236}" type="parTrans" cxnId="{FFF50D95-06A1-41D3-99B4-831E8AFE0AA4}">
      <dgm:prSet/>
      <dgm:spPr/>
      <dgm:t>
        <a:bodyPr/>
        <a:lstStyle/>
        <a:p>
          <a:endParaRPr lang="ru-RU"/>
        </a:p>
      </dgm:t>
    </dgm:pt>
    <dgm:pt modelId="{9467D8BF-300F-4EA2-A1AF-9B1040C1E681}" type="sibTrans" cxnId="{FFF50D95-06A1-41D3-99B4-831E8AFE0AA4}">
      <dgm:prSet/>
      <dgm:spPr/>
      <dgm:t>
        <a:bodyPr/>
        <a:lstStyle/>
        <a:p>
          <a:endParaRPr lang="ru-RU"/>
        </a:p>
      </dgm:t>
    </dgm:pt>
    <dgm:pt modelId="{F1DC3FAC-1FA8-4AF5-9032-D8FBD2D325E4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>
            <a:buNone/>
          </a:pPr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Экономическая эффективность</a:t>
          </a:r>
          <a:endParaRPr lang="ru-RU"/>
        </a:p>
      </dgm:t>
    </dgm:pt>
    <dgm:pt modelId="{4FF0B5BC-73F3-4D3B-9260-3543F98704F5}" type="parTrans" cxnId="{CBE3146E-7FBD-4941-98E8-3C1E52098889}">
      <dgm:prSet/>
      <dgm:spPr/>
      <dgm:t>
        <a:bodyPr/>
        <a:lstStyle/>
        <a:p>
          <a:endParaRPr lang="ru-RU"/>
        </a:p>
      </dgm:t>
    </dgm:pt>
    <dgm:pt modelId="{BBE7C38C-BE28-4139-8D1D-8866883DF6A4}" type="sibTrans" cxnId="{CBE3146E-7FBD-4941-98E8-3C1E52098889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E5B60524-6125-4FC3-A81F-B54109F3FBEE}" type="pres">
      <dgm:prSet presAssocID="{38C863BD-D9A2-4710-A1BB-F7791A6DC206}" presName="Name0" presStyleCnt="0">
        <dgm:presLayoutVars>
          <dgm:dir/>
          <dgm:resizeHandles val="exact"/>
        </dgm:presLayoutVars>
      </dgm:prSet>
      <dgm:spPr/>
    </dgm:pt>
    <dgm:pt modelId="{D11C9A77-839A-4E4A-803F-B4149FCCA00F}" type="pres">
      <dgm:prSet presAssocID="{A8BBA094-5BF4-424E-BC49-BEF3E1E0778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3704F-323A-4056-A0FA-49D5B9F47C31}" type="pres">
      <dgm:prSet presAssocID="{E33124ED-6F64-47C8-AED4-BA594A5E97E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D673669-BA41-40C9-98C0-87FC717EA4A6}" type="pres">
      <dgm:prSet presAssocID="{E33124ED-6F64-47C8-AED4-BA594A5E97E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BE8C9DAA-5643-4FB2-9E92-38475B3C4C55}" type="pres">
      <dgm:prSet presAssocID="{F1DC3FAC-1FA8-4AF5-9032-D8FBD2D325E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12C89-AB6F-40C7-A19C-929A13E43654}" type="pres">
      <dgm:prSet presAssocID="{BBE7C38C-BE28-4139-8D1D-8866883DF6A4}" presName="sibTrans" presStyleLbl="sibTrans2D1" presStyleIdx="1" presStyleCnt="2"/>
      <dgm:spPr/>
      <dgm:t>
        <a:bodyPr/>
        <a:lstStyle/>
        <a:p>
          <a:endParaRPr lang="ru-RU"/>
        </a:p>
      </dgm:t>
    </dgm:pt>
    <dgm:pt modelId="{D854AC07-102E-4419-8B1A-736FE461AF57}" type="pres">
      <dgm:prSet presAssocID="{BBE7C38C-BE28-4139-8D1D-8866883DF6A4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2F06D422-3DD2-457D-A3E0-57CC19B26347}" type="pres">
      <dgm:prSet presAssocID="{FF446E35-D500-4569-B816-DA5D232A99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E3146E-7FBD-4941-98E8-3C1E52098889}" srcId="{38C863BD-D9A2-4710-A1BB-F7791A6DC206}" destId="{F1DC3FAC-1FA8-4AF5-9032-D8FBD2D325E4}" srcOrd="1" destOrd="0" parTransId="{4FF0B5BC-73F3-4D3B-9260-3543F98704F5}" sibTransId="{BBE7C38C-BE28-4139-8D1D-8866883DF6A4}"/>
    <dgm:cxn modelId="{B49C7DB0-DFF4-4EB6-97CE-0C1A080F5FEB}" type="presOf" srcId="{38C863BD-D9A2-4710-A1BB-F7791A6DC206}" destId="{E5B60524-6125-4FC3-A81F-B54109F3FBEE}" srcOrd="0" destOrd="0" presId="urn:microsoft.com/office/officeart/2005/8/layout/process1"/>
    <dgm:cxn modelId="{8577808F-88D9-42BD-8471-0BC77248DAFD}" type="presOf" srcId="{E33124ED-6F64-47C8-AED4-BA594A5E97EF}" destId="{E333704F-323A-4056-A0FA-49D5B9F47C31}" srcOrd="0" destOrd="0" presId="urn:microsoft.com/office/officeart/2005/8/layout/process1"/>
    <dgm:cxn modelId="{403DE592-8454-4107-9187-D87455A6681F}" srcId="{38C863BD-D9A2-4710-A1BB-F7791A6DC206}" destId="{A8BBA094-5BF4-424E-BC49-BEF3E1E0778D}" srcOrd="0" destOrd="0" parTransId="{36A4E50A-EE1B-44B6-A72C-095967932B71}" sibTransId="{E33124ED-6F64-47C8-AED4-BA594A5E97EF}"/>
    <dgm:cxn modelId="{4CF5E733-F9CA-4E17-BA6F-4EE89D023DD1}" type="presOf" srcId="{FF446E35-D500-4569-B816-DA5D232A9997}" destId="{2F06D422-3DD2-457D-A3E0-57CC19B26347}" srcOrd="0" destOrd="0" presId="urn:microsoft.com/office/officeart/2005/8/layout/process1"/>
    <dgm:cxn modelId="{17CE79CC-E571-41AE-840B-AD06EAAD6192}" type="presOf" srcId="{F1DC3FAC-1FA8-4AF5-9032-D8FBD2D325E4}" destId="{BE8C9DAA-5643-4FB2-9E92-38475B3C4C55}" srcOrd="0" destOrd="0" presId="urn:microsoft.com/office/officeart/2005/8/layout/process1"/>
    <dgm:cxn modelId="{85CCB1A3-C481-4C53-B8E1-703AEFBB2F5C}" type="presOf" srcId="{A8BBA094-5BF4-424E-BC49-BEF3E1E0778D}" destId="{D11C9A77-839A-4E4A-803F-B4149FCCA00F}" srcOrd="0" destOrd="0" presId="urn:microsoft.com/office/officeart/2005/8/layout/process1"/>
    <dgm:cxn modelId="{8BE7A318-BC4D-4A9A-96AD-57F9AE12C0B2}" type="presOf" srcId="{BBE7C38C-BE28-4139-8D1D-8866883DF6A4}" destId="{8EF12C89-AB6F-40C7-A19C-929A13E43654}" srcOrd="0" destOrd="0" presId="urn:microsoft.com/office/officeart/2005/8/layout/process1"/>
    <dgm:cxn modelId="{705E9A04-78F5-4327-A549-368205CCAF1B}" type="presOf" srcId="{E33124ED-6F64-47C8-AED4-BA594A5E97EF}" destId="{7D673669-BA41-40C9-98C0-87FC717EA4A6}" srcOrd="1" destOrd="0" presId="urn:microsoft.com/office/officeart/2005/8/layout/process1"/>
    <dgm:cxn modelId="{F123F13D-38BB-47D5-93D3-9331F7CE9952}" type="presOf" srcId="{BBE7C38C-BE28-4139-8D1D-8866883DF6A4}" destId="{D854AC07-102E-4419-8B1A-736FE461AF57}" srcOrd="1" destOrd="0" presId="urn:microsoft.com/office/officeart/2005/8/layout/process1"/>
    <dgm:cxn modelId="{FFF50D95-06A1-41D3-99B4-831E8AFE0AA4}" srcId="{38C863BD-D9A2-4710-A1BB-F7791A6DC206}" destId="{FF446E35-D500-4569-B816-DA5D232A9997}" srcOrd="2" destOrd="0" parTransId="{C5D02EE3-C2D1-4BD7-B9DA-DE222D535236}" sibTransId="{9467D8BF-300F-4EA2-A1AF-9B1040C1E681}"/>
    <dgm:cxn modelId="{DD7DE59F-5E17-4E99-A65D-1781DFBCDED3}" type="presParOf" srcId="{E5B60524-6125-4FC3-A81F-B54109F3FBEE}" destId="{D11C9A77-839A-4E4A-803F-B4149FCCA00F}" srcOrd="0" destOrd="0" presId="urn:microsoft.com/office/officeart/2005/8/layout/process1"/>
    <dgm:cxn modelId="{1960035F-5FD0-4248-A92B-9324866C9115}" type="presParOf" srcId="{E5B60524-6125-4FC3-A81F-B54109F3FBEE}" destId="{E333704F-323A-4056-A0FA-49D5B9F47C31}" srcOrd="1" destOrd="0" presId="urn:microsoft.com/office/officeart/2005/8/layout/process1"/>
    <dgm:cxn modelId="{9D2EC2BE-501A-48DC-B395-9807A90F7AC0}" type="presParOf" srcId="{E333704F-323A-4056-A0FA-49D5B9F47C31}" destId="{7D673669-BA41-40C9-98C0-87FC717EA4A6}" srcOrd="0" destOrd="0" presId="urn:microsoft.com/office/officeart/2005/8/layout/process1"/>
    <dgm:cxn modelId="{29AF6D2A-661A-4A27-BF27-EFC13015C078}" type="presParOf" srcId="{E5B60524-6125-4FC3-A81F-B54109F3FBEE}" destId="{BE8C9DAA-5643-4FB2-9E92-38475B3C4C55}" srcOrd="2" destOrd="0" presId="urn:microsoft.com/office/officeart/2005/8/layout/process1"/>
    <dgm:cxn modelId="{2A1F5514-F1CB-47EC-979A-8823857C284A}" type="presParOf" srcId="{E5B60524-6125-4FC3-A81F-B54109F3FBEE}" destId="{8EF12C89-AB6F-40C7-A19C-929A13E43654}" srcOrd="3" destOrd="0" presId="urn:microsoft.com/office/officeart/2005/8/layout/process1"/>
    <dgm:cxn modelId="{92C7B27C-27FD-4F1F-BDAB-F00AC314D8F7}" type="presParOf" srcId="{8EF12C89-AB6F-40C7-A19C-929A13E43654}" destId="{D854AC07-102E-4419-8B1A-736FE461AF57}" srcOrd="0" destOrd="0" presId="urn:microsoft.com/office/officeart/2005/8/layout/process1"/>
    <dgm:cxn modelId="{5A5017D5-13D0-43D5-AB61-AAE6E003F1AE}" type="presParOf" srcId="{E5B60524-6125-4FC3-A81F-B54109F3FBEE}" destId="{2F06D422-3DD2-457D-A3E0-57CC19B2634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683C6-B250-4938-81FB-CD1D632810FA}">
      <dsp:nvSpPr>
        <dsp:cNvPr id="0" name=""/>
        <dsp:cNvSpPr/>
      </dsp:nvSpPr>
      <dsp:spPr>
        <a:xfrm>
          <a:off x="982" y="899124"/>
          <a:ext cx="2624485" cy="2105537"/>
        </a:xfrm>
        <a:prstGeom prst="rect">
          <a:avLst/>
        </a:prstGeom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Раскрытие понятийного аппарата и характеристик бренда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982" y="899124"/>
        <a:ext cx="2624485" cy="2105537"/>
      </dsp:txXfrm>
    </dsp:sp>
    <dsp:sp modelId="{489CB5B2-7E70-4385-A28E-04B3E04638B6}">
      <dsp:nvSpPr>
        <dsp:cNvPr id="0" name=""/>
        <dsp:cNvSpPr/>
      </dsp:nvSpPr>
      <dsp:spPr>
        <a:xfrm>
          <a:off x="2988446" y="909529"/>
          <a:ext cx="2761925" cy="2080009"/>
        </a:xfrm>
        <a:prstGeom prst="rect">
          <a:avLst/>
        </a:prstGeom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особенностей его влияния на конкурентоспособность предприятия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988446" y="909529"/>
        <a:ext cx="2761925" cy="2080009"/>
      </dsp:txXfrm>
    </dsp:sp>
    <dsp:sp modelId="{DC914FD1-D951-4708-979C-0272CC5C9116}">
      <dsp:nvSpPr>
        <dsp:cNvPr id="0" name=""/>
        <dsp:cNvSpPr/>
      </dsp:nvSpPr>
      <dsp:spPr>
        <a:xfrm>
          <a:off x="6107917" y="893236"/>
          <a:ext cx="2752164" cy="2112595"/>
        </a:xfrm>
        <a:prstGeom prst="rect">
          <a:avLst/>
        </a:prstGeom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комплексного анализа существующего положения бренда на предприятии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6107917" y="893236"/>
        <a:ext cx="2752164" cy="2112595"/>
      </dsp:txXfrm>
    </dsp:sp>
    <dsp:sp modelId="{D5B9D5C0-6BD1-42B1-A34A-18A2E020DF2D}">
      <dsp:nvSpPr>
        <dsp:cNvPr id="0" name=""/>
        <dsp:cNvSpPr/>
      </dsp:nvSpPr>
      <dsp:spPr>
        <a:xfrm>
          <a:off x="9217626" y="867256"/>
          <a:ext cx="2529592" cy="2164554"/>
        </a:xfrm>
        <a:prstGeom prst="rect">
          <a:avLst/>
        </a:prstGeom>
        <a:solidFill>
          <a:schemeClr val="bg1"/>
        </a:solidFill>
        <a:ln w="57150">
          <a:solidFill>
            <a:schemeClr val="accent2">
              <a:lumMod val="60000"/>
              <a:lumOff val="4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комплексного анализа существующего положения бренда на предприятии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9217626" y="867256"/>
        <a:ext cx="2529592" cy="21645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B49FB2-0D5C-456D-A00D-EF8A8314CFA9}">
      <dsp:nvSpPr>
        <dsp:cNvPr id="0" name=""/>
        <dsp:cNvSpPr/>
      </dsp:nvSpPr>
      <dsp:spPr>
        <a:xfrm>
          <a:off x="171064" y="169989"/>
          <a:ext cx="5117642" cy="3070585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Финансовый анализ</a:t>
          </a:r>
        </a:p>
      </dsp:txBody>
      <dsp:txXfrm>
        <a:off x="171064" y="169989"/>
        <a:ext cx="5117642" cy="3070585"/>
      </dsp:txXfrm>
    </dsp:sp>
    <dsp:sp modelId="{C3E2B17A-6273-4B0F-9858-D67517FEB621}">
      <dsp:nvSpPr>
        <dsp:cNvPr id="0" name=""/>
        <dsp:cNvSpPr/>
      </dsp:nvSpPr>
      <dsp:spPr>
        <a:xfrm>
          <a:off x="5545919" y="2732914"/>
          <a:ext cx="5117642" cy="3070585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5000" b="0" i="0" u="none" strike="noStrike" kern="1200" cap="none" spc="0" normalizeH="0" baseline="0" noProof="0" dirty="0">
              <a:ln/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rPr>
            <a:t>Отчет о финансовых результатах деятельности </a:t>
          </a:r>
          <a:endParaRPr lang="ru-RU" sz="5000" kern="1200" dirty="0">
            <a:solidFill>
              <a:schemeClr val="tx1"/>
            </a:solidFill>
          </a:endParaRPr>
        </a:p>
      </dsp:txBody>
      <dsp:txXfrm>
        <a:off x="5545919" y="2732914"/>
        <a:ext cx="5117642" cy="30705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1C9A77-839A-4E4A-803F-B4149FCCA00F}">
      <dsp:nvSpPr>
        <dsp:cNvPr id="0" name=""/>
        <dsp:cNvSpPr/>
      </dsp:nvSpPr>
      <dsp:spPr>
        <a:xfrm>
          <a:off x="9174" y="1586642"/>
          <a:ext cx="2742156" cy="164529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Проблемы брендинга в отрасли</a:t>
          </a:r>
        </a:p>
      </dsp:txBody>
      <dsp:txXfrm>
        <a:off x="57363" y="1634831"/>
        <a:ext cx="2645778" cy="1548915"/>
      </dsp:txXfrm>
    </dsp:sp>
    <dsp:sp modelId="{E333704F-323A-4056-A0FA-49D5B9F47C31}">
      <dsp:nvSpPr>
        <dsp:cNvPr id="0" name=""/>
        <dsp:cNvSpPr/>
      </dsp:nvSpPr>
      <dsp:spPr>
        <a:xfrm>
          <a:off x="3025546" y="2069262"/>
          <a:ext cx="581337" cy="6800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>
            <a:solidFill>
              <a:srgbClr val="FF0000"/>
            </a:solidFill>
          </a:endParaRPr>
        </a:p>
      </dsp:txBody>
      <dsp:txXfrm>
        <a:off x="3025546" y="2205273"/>
        <a:ext cx="406936" cy="408032"/>
      </dsp:txXfrm>
    </dsp:sp>
    <dsp:sp modelId="{BE8C9DAA-5643-4FB2-9E92-38475B3C4C55}">
      <dsp:nvSpPr>
        <dsp:cNvPr id="0" name=""/>
        <dsp:cNvSpPr/>
      </dsp:nvSpPr>
      <dsp:spPr>
        <a:xfrm>
          <a:off x="3848193" y="1586642"/>
          <a:ext cx="2742156" cy="1645293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>
              <a:latin typeface="Times New Roman" panose="02020603050405020304" pitchFamily="18" charset="0"/>
              <a:cs typeface="Times New Roman" panose="02020603050405020304" pitchFamily="18" charset="0"/>
            </a:rPr>
            <a:t>Экономическая эффективность</a:t>
          </a:r>
          <a:endParaRPr lang="ru-RU" sz="2500" kern="1200"/>
        </a:p>
      </dsp:txBody>
      <dsp:txXfrm>
        <a:off x="3896382" y="1634831"/>
        <a:ext cx="2645778" cy="1548915"/>
      </dsp:txXfrm>
    </dsp:sp>
    <dsp:sp modelId="{8EF12C89-AB6F-40C7-A19C-929A13E43654}">
      <dsp:nvSpPr>
        <dsp:cNvPr id="0" name=""/>
        <dsp:cNvSpPr/>
      </dsp:nvSpPr>
      <dsp:spPr>
        <a:xfrm>
          <a:off x="6864565" y="2069262"/>
          <a:ext cx="581337" cy="6800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6864565" y="2205273"/>
        <a:ext cx="406936" cy="408032"/>
      </dsp:txXfrm>
    </dsp:sp>
    <dsp:sp modelId="{2F06D422-3DD2-457D-A3E0-57CC19B26347}">
      <dsp:nvSpPr>
        <dsp:cNvPr id="0" name=""/>
        <dsp:cNvSpPr/>
      </dsp:nvSpPr>
      <dsp:spPr>
        <a:xfrm>
          <a:off x="7687212" y="1586642"/>
          <a:ext cx="2742156" cy="164529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Сравнительный анализ</a:t>
          </a:r>
        </a:p>
      </dsp:txBody>
      <dsp:txXfrm>
        <a:off x="7735401" y="1634831"/>
        <a:ext cx="2645778" cy="15489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D7E03C-E732-BD0B-65DD-658493B3F8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9CEF22C-A8D2-37EB-B757-B7F867CA89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8A7A5C3-DDF3-DC74-F717-E1BB9632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665E058-21B9-F694-3B92-BF8734276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0195964-6893-231D-2127-588D0300A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818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89AE29-880D-ABA2-70D0-E3D1E6797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BAB65A5-4289-613B-8942-5303A766F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828D27C-51FE-FBAD-1DAA-1795EBBE9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F28E91-37BD-80E2-1BE5-5B561B776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1CC1A2-A8A8-9DFB-1707-A4D4E8D6A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3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115C323-E01C-960A-4F2B-97061FAAE0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AB927BF-8DB6-5EBB-62F7-EDCEED103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ED57712-FC99-45DF-2621-462AE932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54FA4A-AA48-C5B7-8E54-02CC30C74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79F4FA1-00A0-A71B-CBC0-92D36E251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924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5E7B13-017E-B105-9180-7AAE9BF5A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4ED903D-2809-F8C9-7D39-912DF6A9F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3AFA69-9294-D315-879F-3B8CA219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7126EC0-1134-5679-4DFC-36EF78F3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7252860-4B15-9949-3446-B1F77A946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296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69EDCF-A7AF-801B-70E6-B4BB19061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3E6CB29-133B-E224-C95D-4BB825AD0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D98F6C3-6BE9-4DE3-822D-0F298FFA0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D4ABE22-4F95-ED77-4C59-800F071C5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1B3FB6-0BA8-C773-029C-916B5A916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307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CF1351-070F-C3BF-BE1E-7DD8AF791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A677B-70CF-7723-51B3-1DDBC6400C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CB5C5BB-B617-4739-1C79-5292E8403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DA82B72-FF87-79E2-8521-12B24A34D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F9C1C4D-52E6-A1EF-B30B-18E1931A7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735E7DA-3E07-6D65-AA61-30574C929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398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5B4DE5-2EEB-29EB-C1C2-BC8F4F6F6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063B538-04DF-0636-37CF-C14698CE1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0389C98-A47B-4615-E7FA-AB27D5E01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2863615-8063-34DD-9A02-093CF94369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3984D58-A86C-5B86-162F-E3F834031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47799C3-54CA-AE93-1206-40F8FBBD0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021BB24-F979-941D-42AC-53BE29062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7D2D97A-1478-4E6C-C234-3D5EE4A76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17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1BB42E-6D0E-387C-042A-350C52C8C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88E936D-CDD2-6AA9-E3CD-2C631D562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3230BD5-BB4A-F47F-7ED4-E4FB73367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24FAD4D-9050-7156-6C34-D18B5FAED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67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0DFA848-D40D-21CF-32C2-B091D744B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DC98C89-3B3D-D6EA-F475-DFA5636B0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89D9CA6-A03E-8A33-EE76-234EB7DA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538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194FED-86AE-7BFC-1EF3-60FF5585A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7CBAD2B-F1E1-CC7C-50E2-3DFA7CADB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18876E0-49D7-1C28-0881-C8FF34234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DDF6442-02F9-A15E-961D-3F95EB3AB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C0A8C6D-E7DC-C60A-35EE-6364198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D3E7629-6954-2A6E-2CA1-1603BB58D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41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FF9E00-DAD1-F2C9-4006-47EF980F3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2E59653-86E4-C523-E0B2-3C80D9C234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79398DE-6B8F-CE57-E461-D639333C38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6FA75AC-655D-B24F-4604-212253234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795-5D10-4803-9389-C8855974C46D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7612A80-87A6-211A-6972-4CFACBBEA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AA0793A-3F2B-4858-B274-B36C275CD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65E7A-3D6A-49EA-B913-4E3CFA959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0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AA529C-13F4-C1BE-AC2B-DB099BC23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F7CDDA6-DB52-9C3B-3D23-68BDABA8C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6D93AF3-8BAA-B955-5FC6-5E1BE0BA42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402DC-DB8A-4983-925E-E6A43566254E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1413AA2-01FB-C3BB-CA58-936C2AAB5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29622AF-8965-1513-A783-57870DD42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4F596-F6A5-4885-8ACF-266A33844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89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3.png"/><Relationship Id="rId5" Type="http://schemas.openxmlformats.org/officeDocument/2006/relationships/diagramColors" Target="../diagrams/colors2.xml"/><Relationship Id="rId10" Type="http://schemas.microsoft.com/office/2007/relationships/hdphoto" Target="../media/hdphoto2.wdp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microsoft.com/office/2007/relationships/hdphoto" Target="../media/hdphoto1.wdp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82B865-98FB-7369-8B6C-4540D9BF3F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6526" y="1"/>
            <a:ext cx="10078947" cy="1272987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федерального государственного бюджетного</a:t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учреждения высшего образования</a:t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</a:t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06C05B5-BD2E-508B-A129-7DE33EB132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9977" y="1725706"/>
            <a:ext cx="11609294" cy="5042647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7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Бренд как инструмент создания </a:t>
            </a:r>
            <a:r>
              <a:rPr lang="ru-RU" sz="7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конкурентных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7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 </a:t>
            </a:r>
            <a:r>
              <a:rPr lang="ru-RU" sz="7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</a:t>
            </a:r>
            <a:endParaRPr lang="ru-RU" sz="5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 – Камчатский</a:t>
            </a: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lnSpc>
                <a:spcPct val="170000"/>
              </a:lnSpc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44047B20-FDF9-7A95-9EE0-21562F0D43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665248"/>
              </p:ext>
            </p:extLst>
          </p:nvPr>
        </p:nvGraphicFramePr>
        <p:xfrm>
          <a:off x="1056527" y="4794880"/>
          <a:ext cx="10078946" cy="2133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39473">
                  <a:extLst>
                    <a:ext uri="{9D8B030D-6E8A-4147-A177-3AD203B41FA5}">
                      <a16:colId xmlns:a16="http://schemas.microsoft.com/office/drawing/2014/main" xmlns="" val="88374876"/>
                    </a:ext>
                  </a:extLst>
                </a:gridCol>
                <a:gridCol w="5039473">
                  <a:extLst>
                    <a:ext uri="{9D8B030D-6E8A-4147-A177-3AD203B41FA5}">
                      <a16:colId xmlns:a16="http://schemas.microsoft.com/office/drawing/2014/main" xmlns="" val="3216364736"/>
                    </a:ext>
                  </a:extLst>
                </a:gridCol>
              </a:tblGrid>
              <a:tr h="1991403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Научный руководитель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старший преподаватель кафедры 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«Экономика  и управление»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 Елена Викторовна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 выполнила</a:t>
                      </a:r>
                    </a:p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студентка группы БЭ-2022</a:t>
                      </a:r>
                    </a:p>
                    <a:p>
                      <a:pPr algn="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Шевцова Виктория Александровна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4872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419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3F71562-8DBA-A2BD-66F5-F799B856B78E}"/>
              </a:ext>
            </a:extLst>
          </p:cNvPr>
          <p:cNvSpPr txBox="1"/>
          <p:nvPr/>
        </p:nvSpPr>
        <p:spPr>
          <a:xfrm>
            <a:off x="1789097" y="107865"/>
            <a:ext cx="906953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Предложения и рекомендации по совершенствованию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формирования системы работы бренда предприятия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F44E1CD-165E-C5E3-4CB8-C669EE87889A}"/>
              </a:ext>
            </a:extLst>
          </p:cNvPr>
          <p:cNvSpPr txBox="1"/>
          <p:nvPr/>
        </p:nvSpPr>
        <p:spPr>
          <a:xfrm>
            <a:off x="999660" y="1175075"/>
            <a:ext cx="41310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Оптимизация ассортимента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15B3D0D8-B90F-02E6-F738-9A4EE418C540}"/>
              </a:ext>
            </a:extLst>
          </p:cNvPr>
          <p:cNvGraphicFramePr/>
          <p:nvPr/>
        </p:nvGraphicFramePr>
        <p:xfrm>
          <a:off x="1634881" y="1544407"/>
          <a:ext cx="9637162" cy="2940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6EF25643-7B91-4829-5845-754885D1F97D}"/>
              </a:ext>
            </a:extLst>
          </p:cNvPr>
          <p:cNvGraphicFramePr/>
          <p:nvPr/>
        </p:nvGraphicFramePr>
        <p:xfrm>
          <a:off x="1789097" y="4391247"/>
          <a:ext cx="9482946" cy="2420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BB034E0-5F4A-11CE-FBBA-794AB3F86E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566" y="661544"/>
            <a:ext cx="2293161" cy="22931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6712A4D-450B-EFCD-5FB3-5458F044B721}"/>
              </a:ext>
            </a:extLst>
          </p:cNvPr>
          <p:cNvSpPr txBox="1"/>
          <p:nvPr/>
        </p:nvSpPr>
        <p:spPr>
          <a:xfrm>
            <a:off x="674522" y="69232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6" name="Блок-схема: задержка 5">
            <a:extLst>
              <a:ext uri="{FF2B5EF4-FFF2-40B4-BE49-F238E27FC236}">
                <a16:creationId xmlns:a16="http://schemas.microsoft.com/office/drawing/2014/main" xmlns="" id="{B97F69F4-0F3B-4EFD-E092-A16BDD0087C1}"/>
              </a:ext>
            </a:extLst>
          </p:cNvPr>
          <p:cNvSpPr/>
          <p:nvPr/>
        </p:nvSpPr>
        <p:spPr>
          <a:xfrm>
            <a:off x="-11988" y="72850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07011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BB9CC4C-A7F7-0196-DE8B-89BC999DF8B6}"/>
              </a:ext>
            </a:extLst>
          </p:cNvPr>
          <p:cNvSpPr txBox="1"/>
          <p:nvPr/>
        </p:nvSpPr>
        <p:spPr>
          <a:xfrm>
            <a:off x="728509" y="73950"/>
            <a:ext cx="1104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Предложения и рекомендации по совершенствованию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формирования системы работы бренда предприятия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F9E257-4735-0FE7-1490-627883249406}"/>
              </a:ext>
            </a:extLst>
          </p:cNvPr>
          <p:cNvSpPr txBox="1"/>
          <p:nvPr/>
        </p:nvSpPr>
        <p:spPr>
          <a:xfrm>
            <a:off x="934231" y="1243173"/>
            <a:ext cx="866525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Производственная эффективность (бережливое производство)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2B8984C2-24FA-1795-799D-6ECE18EDCD97}"/>
              </a:ext>
            </a:extLst>
          </p:cNvPr>
          <p:cNvGraphicFramePr/>
          <p:nvPr/>
        </p:nvGraphicFramePr>
        <p:xfrm>
          <a:off x="934231" y="1722474"/>
          <a:ext cx="10633992" cy="5061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A0FDB23-B72F-BA61-6427-85C38C40DB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841" y="1028058"/>
            <a:ext cx="1903402" cy="19034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DCBD138-7E79-8D9E-5C6A-942BC8F335F9}"/>
              </a:ext>
            </a:extLst>
          </p:cNvPr>
          <p:cNvSpPr txBox="1"/>
          <p:nvPr/>
        </p:nvSpPr>
        <p:spPr>
          <a:xfrm>
            <a:off x="616300" y="65839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5" name="Блок-схема: задержка 4">
            <a:extLst>
              <a:ext uri="{FF2B5EF4-FFF2-40B4-BE49-F238E27FC236}">
                <a16:creationId xmlns:a16="http://schemas.microsoft.com/office/drawing/2014/main" xmlns="" id="{BD6905A7-2CDF-0638-1364-13967945A3F4}"/>
              </a:ext>
            </a:extLst>
          </p:cNvPr>
          <p:cNvSpPr/>
          <p:nvPr/>
        </p:nvSpPr>
        <p:spPr>
          <a:xfrm>
            <a:off x="-11988" y="72850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56953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64C481-F292-AC74-EE89-0FD0D8964D86}"/>
              </a:ext>
            </a:extLst>
          </p:cNvPr>
          <p:cNvSpPr txBox="1"/>
          <p:nvPr/>
        </p:nvSpPr>
        <p:spPr>
          <a:xfrm>
            <a:off x="554805" y="-11270"/>
            <a:ext cx="1023098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Предложения и рекомендации по совершенствованию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формирования системы работы бренда предприятия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A5D70CB-CD5B-854C-6137-B46872DB6CD6}"/>
              </a:ext>
            </a:extLst>
          </p:cNvPr>
          <p:cNvSpPr txBox="1"/>
          <p:nvPr/>
        </p:nvSpPr>
        <p:spPr>
          <a:xfrm>
            <a:off x="1047964" y="1333848"/>
            <a:ext cx="672337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Маркетинг и лояльность (Бонусная программа)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8BBC0746-E768-54A8-B48A-31AA3988E845}"/>
              </a:ext>
            </a:extLst>
          </p:cNvPr>
          <p:cNvGraphicFramePr/>
          <p:nvPr/>
        </p:nvGraphicFramePr>
        <p:xfrm>
          <a:off x="776177" y="1848624"/>
          <a:ext cx="11015330" cy="4786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44502F8-F051-A049-27EA-DDBF46EDD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758" y="604283"/>
            <a:ext cx="3211374" cy="32113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ED48586-3E04-2ABF-93C5-577AF49CBDEA}"/>
              </a:ext>
            </a:extLst>
          </p:cNvPr>
          <p:cNvSpPr txBox="1"/>
          <p:nvPr/>
        </p:nvSpPr>
        <p:spPr>
          <a:xfrm>
            <a:off x="554805" y="71407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6" name="Блок-схема: задержка 5">
            <a:extLst>
              <a:ext uri="{FF2B5EF4-FFF2-40B4-BE49-F238E27FC236}">
                <a16:creationId xmlns:a16="http://schemas.microsoft.com/office/drawing/2014/main" xmlns="" id="{DAF5C163-E596-8BB2-A8C1-071A334C7B65}"/>
              </a:ext>
            </a:extLst>
          </p:cNvPr>
          <p:cNvSpPr/>
          <p:nvPr/>
        </p:nvSpPr>
        <p:spPr>
          <a:xfrm>
            <a:off x="-11988" y="72850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976279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xmlns="" id="{F6AC8E92-0E2E-3B79-9518-6D3815B78FD5}"/>
              </a:ext>
            </a:extLst>
          </p:cNvPr>
          <p:cNvGraphicFramePr/>
          <p:nvPr/>
        </p:nvGraphicFramePr>
        <p:xfrm>
          <a:off x="527143" y="1841642"/>
          <a:ext cx="5955849" cy="2555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42FDE1-1875-869F-9CF6-7E0C78CBA9CD}"/>
              </a:ext>
            </a:extLst>
          </p:cNvPr>
          <p:cNvSpPr txBox="1"/>
          <p:nvPr/>
        </p:nvSpPr>
        <p:spPr>
          <a:xfrm>
            <a:off x="1706770" y="113017"/>
            <a:ext cx="906953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Предложения и рекомендации по совершенствованию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формирования системы работы бренда предприятия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14DC0B5-86D1-BE5B-D936-F366ED77EFF9}"/>
              </a:ext>
            </a:extLst>
          </p:cNvPr>
          <p:cNvSpPr txBox="1"/>
          <p:nvPr/>
        </p:nvSpPr>
        <p:spPr>
          <a:xfrm>
            <a:off x="1047964" y="1344123"/>
            <a:ext cx="447430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Рост продаж через лояльность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6D81C412-7F6B-5703-6616-37EC39D5BB1D}"/>
              </a:ext>
            </a:extLst>
          </p:cNvPr>
          <p:cNvGraphicFramePr/>
          <p:nvPr/>
        </p:nvGraphicFramePr>
        <p:xfrm>
          <a:off x="6459719" y="1372616"/>
          <a:ext cx="5337767" cy="294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3BA64B92-82D3-8068-83C7-CEC120F999EE}"/>
              </a:ext>
            </a:extLst>
          </p:cNvPr>
          <p:cNvGraphicFramePr/>
          <p:nvPr/>
        </p:nvGraphicFramePr>
        <p:xfrm>
          <a:off x="3636591" y="4530902"/>
          <a:ext cx="5843488" cy="2214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1CC9AFB-6943-C5D1-67F9-B5A5759AD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338" y="3831321"/>
            <a:ext cx="2913662" cy="29136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DB0357-523F-41C5-804C-49AC0E22F98A}"/>
              </a:ext>
            </a:extLst>
          </p:cNvPr>
          <p:cNvSpPr txBox="1"/>
          <p:nvPr/>
        </p:nvSpPr>
        <p:spPr>
          <a:xfrm>
            <a:off x="606175" y="715720"/>
            <a:ext cx="5797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8" name="Блок-схема: задержка 7">
            <a:extLst>
              <a:ext uri="{FF2B5EF4-FFF2-40B4-BE49-F238E27FC236}">
                <a16:creationId xmlns:a16="http://schemas.microsoft.com/office/drawing/2014/main" xmlns="" id="{22CB7092-DCFC-7BCB-0081-183E8D5B911B}"/>
              </a:ext>
            </a:extLst>
          </p:cNvPr>
          <p:cNvSpPr/>
          <p:nvPr/>
        </p:nvSpPr>
        <p:spPr>
          <a:xfrm>
            <a:off x="-11988" y="72850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642756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6F32AD7-902F-008A-6C9F-DD24E5568FAF}"/>
              </a:ext>
            </a:extLst>
          </p:cNvPr>
          <p:cNvSpPr txBox="1"/>
          <p:nvPr/>
        </p:nvSpPr>
        <p:spPr>
          <a:xfrm>
            <a:off x="986318" y="1253447"/>
            <a:ext cx="45457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 Эффективность отдела продаж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4B22931-2716-3DBC-FAF5-5D6251FADE16}"/>
              </a:ext>
            </a:extLst>
          </p:cNvPr>
          <p:cNvSpPr txBox="1"/>
          <p:nvPr/>
        </p:nvSpPr>
        <p:spPr>
          <a:xfrm>
            <a:off x="1816150" y="86684"/>
            <a:ext cx="906953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Предложения и рекомендации по совершенствованию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формирования системы работы бренда предприятия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F86ED71A-6831-E81E-B9B7-7CAF31256BBE}"/>
              </a:ext>
            </a:extLst>
          </p:cNvPr>
          <p:cNvGraphicFramePr/>
          <p:nvPr/>
        </p:nvGraphicFramePr>
        <p:xfrm>
          <a:off x="1656811" y="1757496"/>
          <a:ext cx="10014632" cy="5078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6400C25-233A-242F-2DDF-4134596C1A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918" y="1358887"/>
            <a:ext cx="5424377" cy="28387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6831887-90C3-1ACC-8ADB-28CA279B32A9}"/>
              </a:ext>
            </a:extLst>
          </p:cNvPr>
          <p:cNvSpPr txBox="1"/>
          <p:nvPr/>
        </p:nvSpPr>
        <p:spPr>
          <a:xfrm>
            <a:off x="616450" y="66867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6" name="Блок-схема: задержка 5">
            <a:extLst>
              <a:ext uri="{FF2B5EF4-FFF2-40B4-BE49-F238E27FC236}">
                <a16:creationId xmlns:a16="http://schemas.microsoft.com/office/drawing/2014/main" xmlns="" id="{952A8BED-A749-E580-F4E8-E629592D603B}"/>
              </a:ext>
            </a:extLst>
          </p:cNvPr>
          <p:cNvSpPr/>
          <p:nvPr/>
        </p:nvSpPr>
        <p:spPr>
          <a:xfrm>
            <a:off x="-11988" y="72850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707707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CFA99CA-9071-9FC2-1C2B-C106FE5688E8}"/>
              </a:ext>
            </a:extLst>
          </p:cNvPr>
          <p:cNvSpPr txBox="1"/>
          <p:nvPr/>
        </p:nvSpPr>
        <p:spPr>
          <a:xfrm>
            <a:off x="3055360" y="297951"/>
            <a:ext cx="6081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эффективность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4F1BE786-F53B-8AA6-7DC6-3FDCD6CC7E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9395138"/>
              </p:ext>
            </p:extLst>
          </p:nvPr>
        </p:nvGraphicFramePr>
        <p:xfrm>
          <a:off x="1119883" y="995740"/>
          <a:ext cx="10633753" cy="5785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Блок-схема: задержка 5">
            <a:extLst>
              <a:ext uri="{FF2B5EF4-FFF2-40B4-BE49-F238E27FC236}">
                <a16:creationId xmlns:a16="http://schemas.microsoft.com/office/drawing/2014/main" xmlns="" id="{BD7080F5-23A0-561E-2623-65926E56FDBE}"/>
              </a:ext>
            </a:extLst>
          </p:cNvPr>
          <p:cNvSpPr/>
          <p:nvPr/>
        </p:nvSpPr>
        <p:spPr>
          <a:xfrm>
            <a:off x="-11988" y="72850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922350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C7B31A2-3B60-2F1B-8EAB-BC1E6C610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015" y="3557124"/>
            <a:ext cx="3365388" cy="321581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6C23CD-6FBD-1C1A-8F25-D733BF291C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2" y="1484717"/>
            <a:ext cx="8915399" cy="2262781"/>
          </a:xfrm>
        </p:spPr>
        <p:txBody>
          <a:bodyPr>
            <a:norm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2C85C7-4229-2C84-81CF-F87250A47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32"/>
          <a:stretch>
            <a:fillRect/>
          </a:stretch>
        </p:blipFill>
        <p:spPr>
          <a:xfrm>
            <a:off x="1795480" y="336303"/>
            <a:ext cx="1979078" cy="225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854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71739E2A-80A9-5C95-ABD8-D930EEA126EB}"/>
              </a:ext>
            </a:extLst>
          </p:cNvPr>
          <p:cNvSpPr/>
          <p:nvPr/>
        </p:nvSpPr>
        <p:spPr>
          <a:xfrm>
            <a:off x="2434975" y="6030930"/>
            <a:ext cx="883578" cy="11301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5A2A44AC-E35E-BFEC-E0C5-386E2E27B6A4}"/>
              </a:ext>
            </a:extLst>
          </p:cNvPr>
          <p:cNvSpPr/>
          <p:nvPr/>
        </p:nvSpPr>
        <p:spPr>
          <a:xfrm>
            <a:off x="2434975" y="4951717"/>
            <a:ext cx="883578" cy="9204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xmlns="" id="{CAC6A41A-DB79-B588-D990-8E7CD539C5FF}"/>
              </a:ext>
            </a:extLst>
          </p:cNvPr>
          <p:cNvSpPr/>
          <p:nvPr/>
        </p:nvSpPr>
        <p:spPr>
          <a:xfrm>
            <a:off x="786401" y="1992654"/>
            <a:ext cx="10982218" cy="2563908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3E2DE1F-1B8C-5150-31D9-041D88DF39EE}"/>
              </a:ext>
            </a:extLst>
          </p:cNvPr>
          <p:cNvSpPr txBox="1"/>
          <p:nvPr/>
        </p:nvSpPr>
        <p:spPr>
          <a:xfrm>
            <a:off x="4491136" y="100666"/>
            <a:ext cx="3209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</a:p>
        </p:txBody>
      </p:sp>
      <p:sp>
        <p:nvSpPr>
          <p:cNvPr id="3" name="Свиток: горизонтальный 2">
            <a:extLst>
              <a:ext uri="{FF2B5EF4-FFF2-40B4-BE49-F238E27FC236}">
                <a16:creationId xmlns:a16="http://schemas.microsoft.com/office/drawing/2014/main" xmlns="" id="{85A3B913-461A-10F6-8385-B951411062B3}"/>
              </a:ext>
            </a:extLst>
          </p:cNvPr>
          <p:cNvSpPr/>
          <p:nvPr/>
        </p:nvSpPr>
        <p:spPr>
          <a:xfrm>
            <a:off x="347607" y="533405"/>
            <a:ext cx="11496782" cy="1033272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Всестороннее изучение роли бренда в формировании и укреплении конкурентных преимуществ компании, а также разработка комплекса рекомендаций по совершенствованию системы управления брендом предприятия пищевой и перерабатывающей промышленности.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688E92E-B708-6870-08C7-81C957F62602}"/>
              </a:ext>
            </a:extLst>
          </p:cNvPr>
          <p:cNvSpPr txBox="1"/>
          <p:nvPr/>
        </p:nvSpPr>
        <p:spPr>
          <a:xfrm>
            <a:off x="4180569" y="1566677"/>
            <a:ext cx="3830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РАБОТЫ: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011D3ABF-2B5E-46C9-CBA0-69882785DE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513887"/>
              </p:ext>
            </p:extLst>
          </p:nvPr>
        </p:nvGraphicFramePr>
        <p:xfrm>
          <a:off x="90753" y="1284191"/>
          <a:ext cx="11753636" cy="3899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9E5BDA4-023A-DE95-F2B0-778D989097A0}"/>
              </a:ext>
            </a:extLst>
          </p:cNvPr>
          <p:cNvSpPr/>
          <p:nvPr/>
        </p:nvSpPr>
        <p:spPr>
          <a:xfrm>
            <a:off x="265414" y="4679572"/>
            <a:ext cx="2292851" cy="64777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B982299-C7DB-8AE6-E1CE-8505A8AD32BC}"/>
              </a:ext>
            </a:extLst>
          </p:cNvPr>
          <p:cNvSpPr/>
          <p:nvPr/>
        </p:nvSpPr>
        <p:spPr>
          <a:xfrm>
            <a:off x="3157378" y="4602769"/>
            <a:ext cx="8649126" cy="80138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формирования и эффективного управления брендом предприятия как инструментом укрепления его конкурентных позиций на рынке</a:t>
            </a:r>
            <a:endParaRPr lang="ru-RU" sz="20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AEA6869-353C-04F9-55F1-56E0F236CFC6}"/>
              </a:ext>
            </a:extLst>
          </p:cNvPr>
          <p:cNvSpPr/>
          <p:nvPr/>
        </p:nvSpPr>
        <p:spPr>
          <a:xfrm>
            <a:off x="265414" y="5782009"/>
            <a:ext cx="2292851" cy="64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65462E8-7C1E-451F-C49F-ED29C6CB3918}"/>
              </a:ext>
            </a:extLst>
          </p:cNvPr>
          <p:cNvSpPr/>
          <p:nvPr/>
        </p:nvSpPr>
        <p:spPr>
          <a:xfrm>
            <a:off x="3157378" y="5563801"/>
            <a:ext cx="8649126" cy="109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воздействия бренда на достижение устойчивого роста эффективности предприятия, выявление факторов, влияющих на успешность реализации брендинга, разработка предложений по совершенствованию стратегии управления брендом для повышения конкурентоспособности и экономической устойчивости компании</a:t>
            </a:r>
          </a:p>
        </p:txBody>
      </p:sp>
      <p:sp>
        <p:nvSpPr>
          <p:cNvPr id="15" name="Блок-схема: задержка 14">
            <a:extLst>
              <a:ext uri="{FF2B5EF4-FFF2-40B4-BE49-F238E27FC236}">
                <a16:creationId xmlns:a16="http://schemas.microsoft.com/office/drawing/2014/main" xmlns="" id="{FCD0BC4B-0287-8A3D-E7EB-484B471FCF4E}"/>
              </a:ext>
            </a:extLst>
          </p:cNvPr>
          <p:cNvSpPr/>
          <p:nvPr/>
        </p:nvSpPr>
        <p:spPr>
          <a:xfrm>
            <a:off x="-7710" y="1503675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85389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4CBFB91-F405-933B-F8CD-0285D53F96B3}"/>
              </a:ext>
            </a:extLst>
          </p:cNvPr>
          <p:cNvSpPr txBox="1"/>
          <p:nvPr/>
        </p:nvSpPr>
        <p:spPr>
          <a:xfrm>
            <a:off x="693668" y="264304"/>
            <a:ext cx="114161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Анализ финансовой деятельности ЗАО «Мясокомбинат Елизовский»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xmlns="" id="{EC58469B-413E-19A4-B8A8-D210100C18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6597175"/>
              </p:ext>
            </p:extLst>
          </p:nvPr>
        </p:nvGraphicFramePr>
        <p:xfrm>
          <a:off x="1360133" y="903364"/>
          <a:ext cx="10749674" cy="62667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2827110-EA38-CAFE-2504-97E033362D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3" y="2704101"/>
            <a:ext cx="6772382" cy="564365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45277F6-64D4-9193-3D48-69FFF18A83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986" y="1194904"/>
            <a:ext cx="1942993" cy="194299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BD2A93B7-40A8-F7BB-9653-673EEF97F9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515" y="780074"/>
            <a:ext cx="2784638" cy="27846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A807917-9566-4FE5-C4BA-574D64AF75BB}"/>
              </a:ext>
            </a:extLst>
          </p:cNvPr>
          <p:cNvSpPr txBox="1"/>
          <p:nvPr/>
        </p:nvSpPr>
        <p:spPr>
          <a:xfrm>
            <a:off x="632324" y="678095"/>
            <a:ext cx="43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" name="Блок-схема: задержка 3">
            <a:extLst>
              <a:ext uri="{FF2B5EF4-FFF2-40B4-BE49-F238E27FC236}">
                <a16:creationId xmlns:a16="http://schemas.microsoft.com/office/drawing/2014/main" xmlns="" id="{6A0D0C5B-913E-52ED-7746-9AC0C4B2298B}"/>
              </a:ext>
            </a:extLst>
          </p:cNvPr>
          <p:cNvSpPr/>
          <p:nvPr/>
        </p:nvSpPr>
        <p:spPr>
          <a:xfrm>
            <a:off x="-14613" y="701309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62012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107EC9-FC4C-1163-CFF6-30772D356BC7}"/>
              </a:ext>
            </a:extLst>
          </p:cNvPr>
          <p:cNvSpPr txBox="1"/>
          <p:nvPr/>
        </p:nvSpPr>
        <p:spPr>
          <a:xfrm>
            <a:off x="-883578" y="123290"/>
            <a:ext cx="14733142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450215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Финансовый анализ ЗАО «Мясокомбинат Елизовский»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xmlns="" id="{161CBB61-9DC2-0481-F2A0-7437D9416B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08764"/>
              </p:ext>
            </p:extLst>
          </p:nvPr>
        </p:nvGraphicFramePr>
        <p:xfrm>
          <a:off x="1366464" y="703255"/>
          <a:ext cx="10520738" cy="2594748"/>
        </p:xfrm>
        <a:graphic>
          <a:graphicData uri="http://schemas.openxmlformats.org/drawingml/2006/table">
            <a:tbl>
              <a:tblPr firstRow="1" firstCol="1" bandRow="1"/>
              <a:tblGrid>
                <a:gridCol w="4699178">
                  <a:extLst>
                    <a:ext uri="{9D8B030D-6E8A-4147-A177-3AD203B41FA5}">
                      <a16:colId xmlns:a16="http://schemas.microsoft.com/office/drawing/2014/main" xmlns="" val="2336844254"/>
                    </a:ext>
                  </a:extLst>
                </a:gridCol>
                <a:gridCol w="1208149">
                  <a:extLst>
                    <a:ext uri="{9D8B030D-6E8A-4147-A177-3AD203B41FA5}">
                      <a16:colId xmlns:a16="http://schemas.microsoft.com/office/drawing/2014/main" xmlns="" val="3203274776"/>
                    </a:ext>
                  </a:extLst>
                </a:gridCol>
                <a:gridCol w="889434">
                  <a:extLst>
                    <a:ext uri="{9D8B030D-6E8A-4147-A177-3AD203B41FA5}">
                      <a16:colId xmlns:a16="http://schemas.microsoft.com/office/drawing/2014/main" xmlns="" val="424206652"/>
                    </a:ext>
                  </a:extLst>
                </a:gridCol>
                <a:gridCol w="918024">
                  <a:extLst>
                    <a:ext uri="{9D8B030D-6E8A-4147-A177-3AD203B41FA5}">
                      <a16:colId xmlns:a16="http://schemas.microsoft.com/office/drawing/2014/main" xmlns="" val="115865913"/>
                    </a:ext>
                  </a:extLst>
                </a:gridCol>
                <a:gridCol w="889434">
                  <a:extLst>
                    <a:ext uri="{9D8B030D-6E8A-4147-A177-3AD203B41FA5}">
                      <a16:colId xmlns:a16="http://schemas.microsoft.com/office/drawing/2014/main" xmlns="" val="954857774"/>
                    </a:ext>
                  </a:extLst>
                </a:gridCol>
                <a:gridCol w="889434">
                  <a:extLst>
                    <a:ext uri="{9D8B030D-6E8A-4147-A177-3AD203B41FA5}">
                      <a16:colId xmlns:a16="http://schemas.microsoft.com/office/drawing/2014/main" xmlns="" val="3823514923"/>
                    </a:ext>
                  </a:extLst>
                </a:gridCol>
                <a:gridCol w="1027085">
                  <a:extLst>
                    <a:ext uri="{9D8B030D-6E8A-4147-A177-3AD203B41FA5}">
                      <a16:colId xmlns:a16="http://schemas.microsoft.com/office/drawing/2014/main" xmlns="" val="878426768"/>
                    </a:ext>
                  </a:extLst>
                </a:gridCol>
              </a:tblGrid>
              <a:tr h="913876">
                <a:tc>
                  <a:txBody>
                    <a:bodyPr/>
                    <a:lstStyle/>
                    <a:p>
                      <a:pPr marL="457200" algn="ctr">
                        <a:buNone/>
                        <a:tabLst>
                          <a:tab pos="603250" algn="l"/>
                          <a:tab pos="1272540" algn="ctr"/>
                        </a:tabLs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buNone/>
                        <a:tabLst>
                          <a:tab pos="603250" algn="l"/>
                          <a:tab pos="1272540" algn="ctr"/>
                        </a:tabLs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buNone/>
                        <a:tabLst>
                          <a:tab pos="603250" algn="l"/>
                          <a:tab pos="1272540" algn="ctr"/>
                        </a:tabLs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финансовой устойчивости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г.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2020г.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2021г.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2022г.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2023г.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2024г.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27779476"/>
                  </a:ext>
                </a:extLst>
              </a:tr>
              <a:tr h="672349">
                <a:tc>
                  <a:txBody>
                    <a:bodyPr/>
                    <a:lstStyle/>
                    <a:p>
                      <a:pPr marL="45720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автономии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(финансовой независимости)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660678"/>
                  </a:ext>
                </a:extLst>
              </a:tr>
              <a:tr h="672349">
                <a:tc>
                  <a:txBody>
                    <a:bodyPr/>
                    <a:lstStyle/>
                    <a:p>
                      <a:pPr marL="45720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обеспеченности собственными оборотными средствами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19280255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45720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покрытия инвестиций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8346585"/>
                  </a:ext>
                </a:extLst>
              </a:tr>
            </a:tbl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xmlns="" id="{469964A7-DB84-8B45-46AC-3071E2AAF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353511"/>
              </p:ext>
            </p:extLst>
          </p:nvPr>
        </p:nvGraphicFramePr>
        <p:xfrm>
          <a:off x="1366463" y="3298003"/>
          <a:ext cx="10520738" cy="3318552"/>
        </p:xfrm>
        <a:graphic>
          <a:graphicData uri="http://schemas.openxmlformats.org/drawingml/2006/table">
            <a:tbl>
              <a:tblPr firstRow="1" firstCol="1" bandRow="1"/>
              <a:tblGrid>
                <a:gridCol w="4701652">
                  <a:extLst>
                    <a:ext uri="{9D8B030D-6E8A-4147-A177-3AD203B41FA5}">
                      <a16:colId xmlns:a16="http://schemas.microsoft.com/office/drawing/2014/main" xmlns="" val="342011664"/>
                    </a:ext>
                  </a:extLst>
                </a:gridCol>
                <a:gridCol w="1201767">
                  <a:extLst>
                    <a:ext uri="{9D8B030D-6E8A-4147-A177-3AD203B41FA5}">
                      <a16:colId xmlns:a16="http://schemas.microsoft.com/office/drawing/2014/main" xmlns="" val="1979463932"/>
                    </a:ext>
                  </a:extLst>
                </a:gridCol>
                <a:gridCol w="906597">
                  <a:extLst>
                    <a:ext uri="{9D8B030D-6E8A-4147-A177-3AD203B41FA5}">
                      <a16:colId xmlns:a16="http://schemas.microsoft.com/office/drawing/2014/main" xmlns="" val="3158562584"/>
                    </a:ext>
                  </a:extLst>
                </a:gridCol>
                <a:gridCol w="906596">
                  <a:extLst>
                    <a:ext uri="{9D8B030D-6E8A-4147-A177-3AD203B41FA5}">
                      <a16:colId xmlns:a16="http://schemas.microsoft.com/office/drawing/2014/main" xmlns="" val="477182846"/>
                    </a:ext>
                  </a:extLst>
                </a:gridCol>
                <a:gridCol w="885513">
                  <a:extLst>
                    <a:ext uri="{9D8B030D-6E8A-4147-A177-3AD203B41FA5}">
                      <a16:colId xmlns:a16="http://schemas.microsoft.com/office/drawing/2014/main" xmlns="" val="2404480327"/>
                    </a:ext>
                  </a:extLst>
                </a:gridCol>
                <a:gridCol w="896055">
                  <a:extLst>
                    <a:ext uri="{9D8B030D-6E8A-4147-A177-3AD203B41FA5}">
                      <a16:colId xmlns:a16="http://schemas.microsoft.com/office/drawing/2014/main" xmlns="" val="3130677151"/>
                    </a:ext>
                  </a:extLst>
                </a:gridCol>
                <a:gridCol w="1022558">
                  <a:extLst>
                    <a:ext uri="{9D8B030D-6E8A-4147-A177-3AD203B41FA5}">
                      <a16:colId xmlns:a16="http://schemas.microsoft.com/office/drawing/2014/main" xmlns="" val="3882266505"/>
                    </a:ext>
                  </a:extLst>
                </a:gridCol>
              </a:tblGrid>
              <a:tr h="598677">
                <a:tc>
                  <a:txBody>
                    <a:bodyPr/>
                    <a:lstStyle/>
                    <a:p>
                      <a:pPr marL="457200" algn="just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текущей ликвидности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2.59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05250327"/>
                  </a:ext>
                </a:extLst>
              </a:tr>
              <a:tr h="598677">
                <a:tc>
                  <a:txBody>
                    <a:bodyPr/>
                    <a:lstStyle/>
                    <a:p>
                      <a:pPr marL="457200" algn="just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быстрой ликвидности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1.72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0866776"/>
                  </a:ext>
                </a:extLst>
              </a:tr>
              <a:tr h="598677">
                <a:tc>
                  <a:txBody>
                    <a:bodyPr/>
                    <a:lstStyle/>
                    <a:p>
                      <a:pPr marL="457200" algn="just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абсолютной ликвидности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766373"/>
                  </a:ext>
                </a:extLst>
              </a:tr>
              <a:tr h="461922">
                <a:tc>
                  <a:txBody>
                    <a:bodyPr/>
                    <a:lstStyle/>
                    <a:p>
                      <a:pPr marL="45720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Рентабельность продаж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-0.3%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1609220"/>
                  </a:ext>
                </a:extLst>
              </a:tr>
              <a:tr h="461922">
                <a:tc>
                  <a:txBody>
                    <a:bodyPr/>
                    <a:lstStyle/>
                    <a:p>
                      <a:pPr marL="45720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Рентабельность активов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3.9%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-0.4%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8135165"/>
                  </a:ext>
                </a:extLst>
              </a:tr>
              <a:tr h="598677">
                <a:tc>
                  <a:txBody>
                    <a:bodyPr/>
                    <a:lstStyle/>
                    <a:p>
                      <a:pPr marL="45720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Рентабельность собственного капитала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20.2%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-3.2%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12.0%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6.6%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buNone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12.5%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64" marR="407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145440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5F61C28-052F-9119-A412-3F82D579E9EC}"/>
              </a:ext>
            </a:extLst>
          </p:cNvPr>
          <p:cNvSpPr txBox="1"/>
          <p:nvPr/>
        </p:nvSpPr>
        <p:spPr>
          <a:xfrm>
            <a:off x="601038" y="703257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" name="Блок-схема: задержка 1">
            <a:extLst>
              <a:ext uri="{FF2B5EF4-FFF2-40B4-BE49-F238E27FC236}">
                <a16:creationId xmlns:a16="http://schemas.microsoft.com/office/drawing/2014/main" xmlns="" id="{7C09A52D-5A06-BC6B-6030-1F1371BD13EA}"/>
              </a:ext>
            </a:extLst>
          </p:cNvPr>
          <p:cNvSpPr/>
          <p:nvPr/>
        </p:nvSpPr>
        <p:spPr>
          <a:xfrm>
            <a:off x="0" y="640255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8041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7CA4744D-874D-B3FD-E9AF-B521A11231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56696"/>
              </p:ext>
            </p:extLst>
          </p:nvPr>
        </p:nvGraphicFramePr>
        <p:xfrm>
          <a:off x="924673" y="688368"/>
          <a:ext cx="10777591" cy="5978461"/>
        </p:xfrm>
        <a:graphic>
          <a:graphicData uri="http://schemas.openxmlformats.org/drawingml/2006/table">
            <a:tbl>
              <a:tblPr firstRow="1" firstCol="1" bandRow="1"/>
              <a:tblGrid>
                <a:gridCol w="1051810">
                  <a:extLst>
                    <a:ext uri="{9D8B030D-6E8A-4147-A177-3AD203B41FA5}">
                      <a16:colId xmlns:a16="http://schemas.microsoft.com/office/drawing/2014/main" xmlns="" val="2494622095"/>
                    </a:ext>
                  </a:extLst>
                </a:gridCol>
                <a:gridCol w="1264017">
                  <a:extLst>
                    <a:ext uri="{9D8B030D-6E8A-4147-A177-3AD203B41FA5}">
                      <a16:colId xmlns:a16="http://schemas.microsoft.com/office/drawing/2014/main" xmlns="" val="2164170976"/>
                    </a:ext>
                  </a:extLst>
                </a:gridCol>
                <a:gridCol w="1255944">
                  <a:extLst>
                    <a:ext uri="{9D8B030D-6E8A-4147-A177-3AD203B41FA5}">
                      <a16:colId xmlns:a16="http://schemas.microsoft.com/office/drawing/2014/main" xmlns="" val="2135728698"/>
                    </a:ext>
                  </a:extLst>
                </a:gridCol>
                <a:gridCol w="1281317">
                  <a:extLst>
                    <a:ext uri="{9D8B030D-6E8A-4147-A177-3AD203B41FA5}">
                      <a16:colId xmlns:a16="http://schemas.microsoft.com/office/drawing/2014/main" xmlns="" val="3556615713"/>
                    </a:ext>
                  </a:extLst>
                </a:gridCol>
                <a:gridCol w="2097853">
                  <a:extLst>
                    <a:ext uri="{9D8B030D-6E8A-4147-A177-3AD203B41FA5}">
                      <a16:colId xmlns:a16="http://schemas.microsoft.com/office/drawing/2014/main" xmlns="" val="687545674"/>
                    </a:ext>
                  </a:extLst>
                </a:gridCol>
                <a:gridCol w="1255944">
                  <a:extLst>
                    <a:ext uri="{9D8B030D-6E8A-4147-A177-3AD203B41FA5}">
                      <a16:colId xmlns:a16="http://schemas.microsoft.com/office/drawing/2014/main" xmlns="" val="2845365254"/>
                    </a:ext>
                  </a:extLst>
                </a:gridCol>
                <a:gridCol w="1255944">
                  <a:extLst>
                    <a:ext uri="{9D8B030D-6E8A-4147-A177-3AD203B41FA5}">
                      <a16:colId xmlns:a16="http://schemas.microsoft.com/office/drawing/2014/main" xmlns="" val="3988212955"/>
                    </a:ext>
                  </a:extLst>
                </a:gridCol>
                <a:gridCol w="1314762">
                  <a:extLst>
                    <a:ext uri="{9D8B030D-6E8A-4147-A177-3AD203B41FA5}">
                      <a16:colId xmlns:a16="http://schemas.microsoft.com/office/drawing/2014/main" xmlns="" val="1178744914"/>
                    </a:ext>
                  </a:extLst>
                </a:gridCol>
              </a:tblGrid>
              <a:tr h="16350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Выручка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(млрд. руб.)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Валовая прибыль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/убыток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Прибыль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/убыток от продаж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(млн. руб.)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Прибыль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/убыток до налогообложения (млн. руб.)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прибыль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Чистая прибыль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/убыток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Совокуп. Финанс. Результат периода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1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(млн. руб.)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5097638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2011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915,5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159,5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14,3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55,4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9635510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2012 г.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156,5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54,4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28,3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28,3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54878386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2013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1749858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2014 г.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194,5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105,7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86,4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67,7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81687158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248,7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4343775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 г.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321,1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19,4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29858555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360,8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178,1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86,3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86,3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1099161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г.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381,9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197,2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-28,8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106,9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106,9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06498393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329,3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-14,5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39,1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39,1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336915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 г.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287,7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36783785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217,1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63,3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-6,2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-6,2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19193150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325,2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159,4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37,8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-11,4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26,5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26,5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74863686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119,2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-7,2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3040505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177,7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44,4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-10,7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33,7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80370168"/>
                  </a:ext>
                </a:extLst>
              </a:tr>
              <a:tr h="2725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353,9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25,8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19950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8597D7A-F0C9-59CB-FED3-CED9A5D28266}"/>
              </a:ext>
            </a:extLst>
          </p:cNvPr>
          <p:cNvSpPr txBox="1"/>
          <p:nvPr/>
        </p:nvSpPr>
        <p:spPr>
          <a:xfrm>
            <a:off x="-633573" y="88872"/>
            <a:ext cx="13459146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Отчет о финансовых результатах деятельности ЗАО «Мясокомбинат Елизовский»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01BAFCB-3167-42ED-1A18-AD244BF4E42F}"/>
              </a:ext>
            </a:extLst>
          </p:cNvPr>
          <p:cNvSpPr txBox="1"/>
          <p:nvPr/>
        </p:nvSpPr>
        <p:spPr>
          <a:xfrm>
            <a:off x="631861" y="688368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" name="Блок-схема: задержка 2">
            <a:extLst>
              <a:ext uri="{FF2B5EF4-FFF2-40B4-BE49-F238E27FC236}">
                <a16:creationId xmlns:a16="http://schemas.microsoft.com/office/drawing/2014/main" xmlns="" id="{110CB744-78D2-1B70-6E61-F123814F778D}"/>
              </a:ext>
            </a:extLst>
          </p:cNvPr>
          <p:cNvSpPr/>
          <p:nvPr/>
        </p:nvSpPr>
        <p:spPr>
          <a:xfrm>
            <a:off x="0" y="688368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69128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4F7ADF1-71C7-81BC-52BD-285096307B8D}"/>
              </a:ext>
            </a:extLst>
          </p:cNvPr>
          <p:cNvSpPr txBox="1"/>
          <p:nvPr/>
        </p:nvSpPr>
        <p:spPr>
          <a:xfrm>
            <a:off x="1478094" y="-47709"/>
            <a:ext cx="1003813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Динамика ключевых финансовых показателей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ЗАО «Мясокомбинат Елизовский» за 2012–2025 годы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30389E7-912A-9D17-03DA-9B95EB9F09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104" r="4516"/>
          <a:stretch>
            <a:fillRect/>
          </a:stretch>
        </p:blipFill>
        <p:spPr>
          <a:xfrm>
            <a:off x="588568" y="1229897"/>
            <a:ext cx="5507432" cy="28143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6459286-7EDD-EDCC-189B-78E775BABE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66" t="1411" r="1911" b="12719"/>
          <a:stretch>
            <a:fillRect/>
          </a:stretch>
        </p:blipFill>
        <p:spPr>
          <a:xfrm>
            <a:off x="6105034" y="1229897"/>
            <a:ext cx="5971954" cy="28588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BBB8477-F3E7-0CC4-BE9B-6EF884E6B8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907"/>
          <a:stretch>
            <a:fillRect/>
          </a:stretch>
        </p:blipFill>
        <p:spPr>
          <a:xfrm>
            <a:off x="3266565" y="4088744"/>
            <a:ext cx="6226302" cy="272646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BE543B8C-6590-C933-BFDC-68DF654BDB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9" t="8050" r="13048" b="8779"/>
          <a:stretch>
            <a:fillRect/>
          </a:stretch>
        </p:blipFill>
        <p:spPr>
          <a:xfrm>
            <a:off x="9492867" y="4428162"/>
            <a:ext cx="2699133" cy="210238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32B775AC-BF9D-10C4-8973-A3A5019B30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727" y="3844771"/>
            <a:ext cx="3776085" cy="37760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50AD39B-DE0E-6720-E4A2-074055EEF21D}"/>
              </a:ext>
            </a:extLst>
          </p:cNvPr>
          <p:cNvSpPr txBox="1"/>
          <p:nvPr/>
        </p:nvSpPr>
        <p:spPr>
          <a:xfrm>
            <a:off x="597602" y="6912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" name="Блок-схема: задержка 3">
            <a:extLst>
              <a:ext uri="{FF2B5EF4-FFF2-40B4-BE49-F238E27FC236}">
                <a16:creationId xmlns:a16="http://schemas.microsoft.com/office/drawing/2014/main" xmlns="" id="{638355B2-26AE-20F7-9DDC-244E91FAB903}"/>
              </a:ext>
            </a:extLst>
          </p:cNvPr>
          <p:cNvSpPr/>
          <p:nvPr/>
        </p:nvSpPr>
        <p:spPr>
          <a:xfrm>
            <a:off x="-3034" y="70562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400247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BCC462A-92E3-DD9F-3DBA-DC0D8E5C8069}"/>
              </a:ext>
            </a:extLst>
          </p:cNvPr>
          <p:cNvSpPr txBox="1"/>
          <p:nvPr/>
        </p:nvSpPr>
        <p:spPr>
          <a:xfrm>
            <a:off x="114278" y="235876"/>
            <a:ext cx="12248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Анализ бренда и корпоративной среды ЗАО «Мясокомбинат Елизовский»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CA63F484-84AC-FE9A-419B-F251DEFDB955}"/>
              </a:ext>
            </a:extLst>
          </p:cNvPr>
          <p:cNvGrpSpPr/>
          <p:nvPr/>
        </p:nvGrpSpPr>
        <p:grpSpPr>
          <a:xfrm>
            <a:off x="499944" y="821012"/>
            <a:ext cx="11477341" cy="6036988"/>
            <a:chOff x="714659" y="821011"/>
            <a:chExt cx="11477341" cy="6036988"/>
          </a:xfrm>
        </p:grpSpPr>
        <p:sp>
          <p:nvSpPr>
            <p:cNvPr id="21" name="Прямоугольник: скругленные углы 20">
              <a:extLst>
                <a:ext uri="{FF2B5EF4-FFF2-40B4-BE49-F238E27FC236}">
                  <a16:creationId xmlns:a16="http://schemas.microsoft.com/office/drawing/2014/main" xmlns="" id="{38D3E31D-18BF-B9C5-6F8E-8E2408538DBF}"/>
                </a:ext>
              </a:extLst>
            </p:cNvPr>
            <p:cNvSpPr/>
            <p:nvPr/>
          </p:nvSpPr>
          <p:spPr>
            <a:xfrm>
              <a:off x="3507990" y="821011"/>
              <a:ext cx="3204089" cy="213955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xmlns="" id="{DAEAB74A-78B3-0128-7E3C-1012CDC92DA6}"/>
                </a:ext>
              </a:extLst>
            </p:cNvPr>
            <p:cNvSpPr/>
            <p:nvPr/>
          </p:nvSpPr>
          <p:spPr>
            <a:xfrm>
              <a:off x="3233667" y="2937295"/>
              <a:ext cx="3601986" cy="983410"/>
            </a:xfrm>
            <a:custGeom>
              <a:avLst/>
              <a:gdLst>
                <a:gd name="csX0" fmla="*/ 0 w 3601986"/>
                <a:gd name="csY0" fmla="*/ 0 h 983410"/>
                <a:gd name="csX1" fmla="*/ 3601986 w 3601986"/>
                <a:gd name="csY1" fmla="*/ 0 h 983410"/>
                <a:gd name="csX2" fmla="*/ 3601986 w 3601986"/>
                <a:gd name="csY2" fmla="*/ 983410 h 983410"/>
                <a:gd name="csX3" fmla="*/ 0 w 3601986"/>
                <a:gd name="csY3" fmla="*/ 983410 h 983410"/>
                <a:gd name="csX4" fmla="*/ 0 w 3601986"/>
                <a:gd name="csY4" fmla="*/ 0 h 9834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601986" h="983410">
                  <a:moveTo>
                    <a:pt x="0" y="0"/>
                  </a:moveTo>
                  <a:lnTo>
                    <a:pt x="3601986" y="0"/>
                  </a:lnTo>
                  <a:lnTo>
                    <a:pt x="3601986" y="983410"/>
                  </a:lnTo>
                  <a:lnTo>
                    <a:pt x="0" y="98341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Права на торговые марки</a:t>
              </a: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3" name="Прямоугольник: скругленные углы 22">
              <a:extLst>
                <a:ext uri="{FF2B5EF4-FFF2-40B4-BE49-F238E27FC236}">
                  <a16:creationId xmlns:a16="http://schemas.microsoft.com/office/drawing/2014/main" xmlns="" id="{C19C4425-22D7-706F-20B8-A0704A7653D9}"/>
                </a:ext>
              </a:extLst>
            </p:cNvPr>
            <p:cNvSpPr/>
            <p:nvPr/>
          </p:nvSpPr>
          <p:spPr>
            <a:xfrm>
              <a:off x="8612442" y="894655"/>
              <a:ext cx="3447371" cy="2087408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xmlns="" id="{D4E2809C-98F2-B7DA-C3AD-AC9FF430C7A0}"/>
                </a:ext>
              </a:extLst>
            </p:cNvPr>
            <p:cNvSpPr/>
            <p:nvPr/>
          </p:nvSpPr>
          <p:spPr>
            <a:xfrm>
              <a:off x="8484861" y="2980107"/>
              <a:ext cx="3707139" cy="983410"/>
            </a:xfrm>
            <a:custGeom>
              <a:avLst/>
              <a:gdLst>
                <a:gd name="csX0" fmla="*/ 0 w 3707139"/>
                <a:gd name="csY0" fmla="*/ 0 h 983410"/>
                <a:gd name="csX1" fmla="*/ 3707139 w 3707139"/>
                <a:gd name="csY1" fmla="*/ 0 h 983410"/>
                <a:gd name="csX2" fmla="*/ 3707139 w 3707139"/>
                <a:gd name="csY2" fmla="*/ 983410 h 983410"/>
                <a:gd name="csX3" fmla="*/ 0 w 3707139"/>
                <a:gd name="csY3" fmla="*/ 983410 h 983410"/>
                <a:gd name="csX4" fmla="*/ 0 w 3707139"/>
                <a:gd name="csY4" fmla="*/ 0 h 9834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707139" h="983410">
                  <a:moveTo>
                    <a:pt x="0" y="0"/>
                  </a:moveTo>
                  <a:lnTo>
                    <a:pt x="3707139" y="0"/>
                  </a:lnTo>
                  <a:lnTo>
                    <a:pt x="3707139" y="983410"/>
                  </a:lnTo>
                  <a:lnTo>
                    <a:pt x="0" y="98341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0" numCol="1" spcCol="1270" anchor="t" anchorCtr="0">
              <a:noAutofit/>
            </a:bodyPr>
            <a:lstStyle/>
            <a:p>
              <a:pPr marL="0" marR="0" lvl="0" indent="0" algn="ctr" defTabSz="10223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Формирование корпоративной культуры и повышение мотивации сотрудников </a:t>
              </a:r>
              <a:endPara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5" name="Прямоугольник: скругленные углы 24">
              <a:extLst>
                <a:ext uri="{FF2B5EF4-FFF2-40B4-BE49-F238E27FC236}">
                  <a16:creationId xmlns:a16="http://schemas.microsoft.com/office/drawing/2014/main" xmlns="" id="{037735B6-9067-6856-C8B7-FF9503A3A5BB}"/>
                </a:ext>
              </a:extLst>
            </p:cNvPr>
            <p:cNvSpPr/>
            <p:nvPr/>
          </p:nvSpPr>
          <p:spPr>
            <a:xfrm>
              <a:off x="739761" y="3828187"/>
              <a:ext cx="3422692" cy="219110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xmlns="" id="{3A37A75D-853D-4044-131B-01567E3FAB33}"/>
                </a:ext>
              </a:extLst>
            </p:cNvPr>
            <p:cNvSpPr/>
            <p:nvPr/>
          </p:nvSpPr>
          <p:spPr>
            <a:xfrm>
              <a:off x="714659" y="5874589"/>
              <a:ext cx="3462771" cy="983410"/>
            </a:xfrm>
            <a:custGeom>
              <a:avLst/>
              <a:gdLst>
                <a:gd name="csX0" fmla="*/ 0 w 3462771"/>
                <a:gd name="csY0" fmla="*/ 0 h 983410"/>
                <a:gd name="csX1" fmla="*/ 3462771 w 3462771"/>
                <a:gd name="csY1" fmla="*/ 0 h 983410"/>
                <a:gd name="csX2" fmla="*/ 3462771 w 3462771"/>
                <a:gd name="csY2" fmla="*/ 983410 h 983410"/>
                <a:gd name="csX3" fmla="*/ 0 w 3462771"/>
                <a:gd name="csY3" fmla="*/ 983410 h 983410"/>
                <a:gd name="csX4" fmla="*/ 0 w 3462771"/>
                <a:gd name="csY4" fmla="*/ 0 h 9834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462771" h="983410">
                  <a:moveTo>
                    <a:pt x="0" y="0"/>
                  </a:moveTo>
                  <a:lnTo>
                    <a:pt x="3462771" y="0"/>
                  </a:lnTo>
                  <a:lnTo>
                    <a:pt x="3462771" y="983410"/>
                  </a:lnTo>
                  <a:lnTo>
                    <a:pt x="0" y="98341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3576" tIns="163576" rIns="163576" bIns="0" numCol="1" spcCol="1270" anchor="t" anchorCtr="0">
              <a:noAutofit/>
            </a:bodyPr>
            <a:lstStyle/>
            <a:p>
              <a:pPr marL="0" marR="0" lvl="0" indent="0" algn="ctr" defTabSz="10223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Участие сотрудников в массовых мероприятиях</a:t>
              </a:r>
              <a:endPara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xmlns="" id="{95570180-D56C-6D83-3AAA-B6DFA9CD2025}"/>
                </a:ext>
              </a:extLst>
            </p:cNvPr>
            <p:cNvSpPr/>
            <p:nvPr/>
          </p:nvSpPr>
          <p:spPr>
            <a:xfrm>
              <a:off x="6095023" y="4125303"/>
              <a:ext cx="3375961" cy="2153777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олилиния: фигура 27">
              <a:extLst>
                <a:ext uri="{FF2B5EF4-FFF2-40B4-BE49-F238E27FC236}">
                  <a16:creationId xmlns:a16="http://schemas.microsoft.com/office/drawing/2014/main" xmlns="" id="{FB404821-C3D3-3CFD-83EF-E7592E42E292}"/>
                </a:ext>
              </a:extLst>
            </p:cNvPr>
            <p:cNvSpPr/>
            <p:nvPr/>
          </p:nvSpPr>
          <p:spPr>
            <a:xfrm>
              <a:off x="6095036" y="6068576"/>
              <a:ext cx="3397564" cy="789423"/>
            </a:xfrm>
            <a:custGeom>
              <a:avLst/>
              <a:gdLst>
                <a:gd name="csX0" fmla="*/ 0 w 3397564"/>
                <a:gd name="csY0" fmla="*/ 0 h 789423"/>
                <a:gd name="csX1" fmla="*/ 3397564 w 3397564"/>
                <a:gd name="csY1" fmla="*/ 0 h 789423"/>
                <a:gd name="csX2" fmla="*/ 3397564 w 3397564"/>
                <a:gd name="csY2" fmla="*/ 789423 h 789423"/>
                <a:gd name="csX3" fmla="*/ 0 w 3397564"/>
                <a:gd name="csY3" fmla="*/ 789423 h 789423"/>
                <a:gd name="csX4" fmla="*/ 0 w 3397564"/>
                <a:gd name="csY4" fmla="*/ 0 h 7894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397564" h="789423">
                  <a:moveTo>
                    <a:pt x="0" y="0"/>
                  </a:moveTo>
                  <a:lnTo>
                    <a:pt x="3397564" y="0"/>
                  </a:lnTo>
                  <a:lnTo>
                    <a:pt x="3397564" y="789423"/>
                  </a:lnTo>
                  <a:lnTo>
                    <a:pt x="0" y="78942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Конкуренты компании </a:t>
              </a: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8671879-9EDF-6664-E82E-FB7D86A18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737" y="772649"/>
            <a:ext cx="2257163" cy="225716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A900475-3704-868D-F980-C0E632623C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951" y="570491"/>
            <a:ext cx="2733782" cy="273378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4AC4CA92-AB3E-D34C-E8D0-956AF11263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96" y="3653900"/>
            <a:ext cx="2539682" cy="2539682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EE00B43D-CFB1-3CF3-EF2D-9E1AB80893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93" y="3983763"/>
            <a:ext cx="2436858" cy="24368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2A01F3-0EE8-71D1-0153-5739F12DE6A3}"/>
              </a:ext>
            </a:extLst>
          </p:cNvPr>
          <p:cNvSpPr txBox="1"/>
          <p:nvPr/>
        </p:nvSpPr>
        <p:spPr>
          <a:xfrm>
            <a:off x="544836" y="71843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" name="Блок-схема: задержка 3">
            <a:extLst>
              <a:ext uri="{FF2B5EF4-FFF2-40B4-BE49-F238E27FC236}">
                <a16:creationId xmlns:a16="http://schemas.microsoft.com/office/drawing/2014/main" xmlns="" id="{E77E6238-56FE-63D0-C441-DE0F7BACBC15}"/>
              </a:ext>
            </a:extLst>
          </p:cNvPr>
          <p:cNvSpPr/>
          <p:nvPr/>
        </p:nvSpPr>
        <p:spPr>
          <a:xfrm>
            <a:off x="-8414" y="876530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1778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E87C1B6A-CD59-BEF0-EB26-7292E5CEF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408794"/>
              </p:ext>
            </p:extLst>
          </p:nvPr>
        </p:nvGraphicFramePr>
        <p:xfrm>
          <a:off x="1237351" y="708735"/>
          <a:ext cx="10058399" cy="6096000"/>
        </p:xfrm>
        <a:graphic>
          <a:graphicData uri="http://schemas.openxmlformats.org/drawingml/2006/table">
            <a:tbl>
              <a:tblPr firstRow="1" firstCol="1" bandRow="1"/>
              <a:tblGrid>
                <a:gridCol w="4993955">
                  <a:extLst>
                    <a:ext uri="{9D8B030D-6E8A-4147-A177-3AD203B41FA5}">
                      <a16:colId xmlns:a16="http://schemas.microsoft.com/office/drawing/2014/main" xmlns="" val="3541053116"/>
                    </a:ext>
                  </a:extLst>
                </a:gridCol>
                <a:gridCol w="5064444">
                  <a:extLst>
                    <a:ext uri="{9D8B030D-6E8A-4147-A177-3AD203B41FA5}">
                      <a16:colId xmlns:a16="http://schemas.microsoft.com/office/drawing/2014/main" xmlns="" val="2616080354"/>
                    </a:ext>
                  </a:extLst>
                </a:gridCol>
              </a:tblGrid>
              <a:tr h="23894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Сильные стороны: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Широкий ассортимент продукции.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Использование свежего сырья.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Контроль качества.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Оптимизация производства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Долгое время работы.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Рост чистой прибыли.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Слабые стороны: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Дисбаланс в пользу заемных средств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Низкая норма чистой прибыли.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Низкий коэффициент покрытия процентов к уплате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Низкая рентабельность активов.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Высокая оборачиваемость оборотных активов.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95538558"/>
                  </a:ext>
                </a:extLst>
              </a:tr>
              <a:tr h="347011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Возможности: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Спрос на продукцию.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Интенсивность конкуренции.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Возможность появления новых игроков на рынке.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Финансовая поддержка со стороны государства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Степень развитости инфраструктуры.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Климатические условия, </a:t>
                      </a: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рельеф местности, </a:t>
                      </a: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развитость рынков.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Угрозы: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Высокая конкуренция.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Снижение платежеспособности населения и спроса на продукцию.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Отставание в технологическом аспекте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Неэффективное использование источников финансирования.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Недостаточное внимание изменениям во внешней среде и необходимости адаптации к ним предприятия.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182186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A99C40-E8B4-93C7-BC5E-7B227903F09D}"/>
              </a:ext>
            </a:extLst>
          </p:cNvPr>
          <p:cNvSpPr txBox="1"/>
          <p:nvPr/>
        </p:nvSpPr>
        <p:spPr>
          <a:xfrm>
            <a:off x="-145399" y="-150163"/>
            <a:ext cx="12442005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SWOT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– анализ мясоперерабатывающего бизнеса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87326A2-CE6D-408B-32A1-4AFD78433422}"/>
              </a:ext>
            </a:extLst>
          </p:cNvPr>
          <p:cNvSpPr txBox="1"/>
          <p:nvPr/>
        </p:nvSpPr>
        <p:spPr>
          <a:xfrm>
            <a:off x="656109" y="708735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9B84756-28BC-3E86-1ACF-EA4450086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8" t="13786" r="13831" b="16816"/>
          <a:stretch>
            <a:fillRect/>
          </a:stretch>
        </p:blipFill>
        <p:spPr>
          <a:xfrm>
            <a:off x="4672999" y="1602916"/>
            <a:ext cx="1536018" cy="15002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7D63F6A-6EF9-8CD0-5156-8D23B454A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53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8588">
            <a:off x="9826479" y="423796"/>
            <a:ext cx="1804723" cy="14965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95B7B68-9215-6D22-FA2B-6920AD7166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528" y="5560598"/>
            <a:ext cx="2241816" cy="117733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FE32F4E-AAC5-9CD9-7CF2-EBAD7662C4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" t="6433" r="3338" b="8951"/>
          <a:stretch>
            <a:fillRect/>
          </a:stretch>
        </p:blipFill>
        <p:spPr>
          <a:xfrm>
            <a:off x="10426897" y="3204533"/>
            <a:ext cx="710290" cy="646013"/>
          </a:xfrm>
          <a:prstGeom prst="rect">
            <a:avLst/>
          </a:prstGeom>
        </p:spPr>
      </p:pic>
      <p:sp>
        <p:nvSpPr>
          <p:cNvPr id="2" name="Блок-схема: задержка 1">
            <a:extLst>
              <a:ext uri="{FF2B5EF4-FFF2-40B4-BE49-F238E27FC236}">
                <a16:creationId xmlns:a16="http://schemas.microsoft.com/office/drawing/2014/main" xmlns="" id="{2966E980-5E39-E7CB-F648-A573436C4592}"/>
              </a:ext>
            </a:extLst>
          </p:cNvPr>
          <p:cNvSpPr/>
          <p:nvPr/>
        </p:nvSpPr>
        <p:spPr>
          <a:xfrm>
            <a:off x="0" y="708735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47982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54B3AF2-ED63-C059-3891-BC061FC33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935" y="-1924408"/>
            <a:ext cx="13890659" cy="11575549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F7168889-D2A5-B936-7850-EECE8F5305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0879397"/>
              </p:ext>
            </p:extLst>
          </p:nvPr>
        </p:nvGraphicFramePr>
        <p:xfrm>
          <a:off x="1155843" y="1376278"/>
          <a:ext cx="10438543" cy="4818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8495837-C310-28CB-96B9-AFC054AFACA8}"/>
              </a:ext>
            </a:extLst>
          </p:cNvPr>
          <p:cNvSpPr txBox="1"/>
          <p:nvPr/>
        </p:nvSpPr>
        <p:spPr>
          <a:xfrm>
            <a:off x="801383" y="211797"/>
            <a:ext cx="1096937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Агрегированные проблемы компаний пищевой промышленности в управлении брендом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1904D5F-A590-6BEF-A927-99BEA871B8A2}"/>
              </a:ext>
            </a:extLst>
          </p:cNvPr>
          <p:cNvSpPr txBox="1"/>
          <p:nvPr/>
        </p:nvSpPr>
        <p:spPr>
          <a:xfrm>
            <a:off x="698643" y="657614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Блок-схема: задержка 1">
            <a:extLst>
              <a:ext uri="{FF2B5EF4-FFF2-40B4-BE49-F238E27FC236}">
                <a16:creationId xmlns:a16="http://schemas.microsoft.com/office/drawing/2014/main" xmlns="" id="{7C9397CB-8286-550E-10F0-8317588A51A2}"/>
              </a:ext>
            </a:extLst>
          </p:cNvPr>
          <p:cNvSpPr/>
          <p:nvPr/>
        </p:nvSpPr>
        <p:spPr>
          <a:xfrm>
            <a:off x="-11988" y="728501"/>
            <a:ext cx="710631" cy="647777"/>
          </a:xfrm>
          <a:prstGeom prst="flowChartDelay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087703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804</Words>
  <Application>Microsoft Office PowerPoint</Application>
  <PresentationFormat>Широкоэкранный</PresentationFormat>
  <Paragraphs>332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Times New Roman</vt:lpstr>
      <vt:lpstr>Тема Office</vt:lpstr>
      <vt:lpstr>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Российской Федерации»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Российской Федерации»</dc:title>
  <dc:creator>Victory</dc:creator>
  <cp:lastModifiedBy>kab324-01</cp:lastModifiedBy>
  <cp:revision>12</cp:revision>
  <dcterms:created xsi:type="dcterms:W3CDTF">2026-05-16T01:19:50Z</dcterms:created>
  <dcterms:modified xsi:type="dcterms:W3CDTF">2026-05-20T02:43:28Z</dcterms:modified>
</cp:coreProperties>
</file>