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57" r:id="rId2"/>
    <p:sldId id="258" r:id="rId3"/>
    <p:sldId id="259" r:id="rId4"/>
    <p:sldId id="260" r:id="rId5"/>
    <p:sldId id="261" r:id="rId6"/>
    <p:sldId id="262" r:id="rId7"/>
    <p:sldId id="264" r:id="rId8"/>
    <p:sldId id="268" r:id="rId9"/>
    <p:sldId id="269" r:id="rId10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Алексей Кайда" initials="АК" lastIdx="1" clrIdx="0">
    <p:extLst>
      <p:ext uri="{19B8F6BF-5375-455C-9EA6-DF929625EA0E}">
        <p15:presenceInfo xmlns:p15="http://schemas.microsoft.com/office/powerpoint/2012/main" userId="97c0be03ab1271a2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6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120" y="51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995" b="1" i="0" u="none" strike="noStrike" kern="1200" cap="all" spc="100" normalizeH="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pPr>
            <a:r>
              <a:rPr lang="ru-RU" dirty="0"/>
              <a:t>Выручка (</a:t>
            </a:r>
            <a:r>
              <a:rPr lang="ru-RU" dirty="0" err="1"/>
              <a:t>млн.р</a:t>
            </a:r>
            <a:r>
              <a:rPr lang="ru-RU" dirty="0"/>
              <a:t>.)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995" b="1" i="0" u="none" strike="noStrike" kern="1200" cap="all" spc="100" normalizeH="0" baseline="0">
              <a:solidFill>
                <a:schemeClr val="lt1"/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plotArea>
      <c:layout/>
      <c:lineChart>
        <c:grouping val="standard"/>
        <c:varyColors val="0"/>
        <c:ser>
          <c:idx val="2"/>
          <c:order val="0"/>
          <c:tx>
            <c:strRef>
              <c:f>Лист1!$D$1</c:f>
              <c:strCache>
                <c:ptCount val="1"/>
                <c:pt idx="0">
                  <c:v>Ряд 3</c:v>
                </c:pt>
              </c:strCache>
            </c:strRef>
          </c:tx>
          <c:spPr>
            <a:ln w="34925" cap="rnd">
              <a:solidFill>
                <a:schemeClr val="lt1"/>
              </a:solidFill>
              <a:round/>
            </a:ln>
            <a:effectLst>
              <a:outerShdw dist="25400" dir="2700000" algn="tl" rotWithShape="0">
                <a:schemeClr val="accent3"/>
              </a:outerShdw>
            </a:effectLst>
          </c:spPr>
          <c:marker>
            <c:symbol val="none"/>
          </c:marker>
          <c:cat>
            <c:numRef>
              <c:f>Лист1!$A$2:$A$6</c:f>
              <c:numCache>
                <c:formatCode>General</c:formatCode>
                <c:ptCount val="5"/>
                <c:pt idx="0">
                  <c:v>2021</c:v>
                </c:pt>
                <c:pt idx="1">
                  <c:v>2022</c:v>
                </c:pt>
                <c:pt idx="2">
                  <c:v>2023</c:v>
                </c:pt>
                <c:pt idx="3">
                  <c:v>2024</c:v>
                </c:pt>
                <c:pt idx="4">
                  <c:v>2025</c:v>
                </c:pt>
              </c:numCache>
            </c:numRef>
          </c:cat>
          <c:val>
            <c:numRef>
              <c:f>Лист1!$D$2:$D$6</c:f>
              <c:numCache>
                <c:formatCode>General</c:formatCode>
                <c:ptCount val="5"/>
                <c:pt idx="0">
                  <c:v>70852</c:v>
                </c:pt>
                <c:pt idx="1">
                  <c:v>125107</c:v>
                </c:pt>
                <c:pt idx="2">
                  <c:v>182748</c:v>
                </c:pt>
                <c:pt idx="3">
                  <c:v>153311</c:v>
                </c:pt>
                <c:pt idx="4">
                  <c:v>53260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DDD3-495E-BE37-74F87E5C6B2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dropLines>
          <c:spPr>
            <a:ln w="9525" cap="flat" cmpd="sng" algn="ctr">
              <a:gradFill>
                <a:gsLst>
                  <a:gs pos="0">
                    <a:schemeClr val="lt1"/>
                  </a:gs>
                  <a:gs pos="100000">
                    <a:schemeClr val="lt1">
                      <a:alpha val="0"/>
                    </a:schemeClr>
                  </a:gs>
                </a:gsLst>
                <a:lin ang="5400000" scaled="0"/>
              </a:gradFill>
              <a:round/>
            </a:ln>
            <a:effectLst/>
          </c:spPr>
        </c:dropLines>
        <c:smooth val="0"/>
        <c:axId val="1213139215"/>
        <c:axId val="1213137135"/>
      </c:lineChart>
      <c:catAx>
        <c:axId val="1213139215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2700" cap="flat" cmpd="sng" algn="ctr">
            <a:solidFill>
              <a:schemeClr val="lt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spc="1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213137135"/>
        <c:crosses val="autoZero"/>
        <c:auto val="1"/>
        <c:lblAlgn val="ctr"/>
        <c:lblOffset val="100"/>
        <c:noMultiLvlLbl val="0"/>
      </c:catAx>
      <c:valAx>
        <c:axId val="1213137135"/>
        <c:scaling>
          <c:orientation val="minMax"/>
          <c:max val="200000"/>
        </c:scaling>
        <c:delete val="0"/>
        <c:axPos val="l"/>
        <c:numFmt formatCode="#,##0.00" sourceLinked="0"/>
        <c:majorTickMark val="none"/>
        <c:minorTickMark val="in"/>
        <c:tickLblPos val="nextTo"/>
        <c:spPr>
          <a:noFill/>
          <a:ln>
            <a:solidFill>
              <a:schemeClr val="accent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213139215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lt1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solidFill>
      <a:schemeClr val="accent1"/>
    </a:solidFill>
    <a:ln w="9525" cap="flat" cmpd="sng" algn="ctr">
      <a:solidFill>
        <a:schemeClr val="accent1"/>
      </a:solidFill>
      <a:round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29">
  <cs:axisTitle>
    <cs:lnRef idx="0"/>
    <cs:fillRef idx="0"/>
    <cs:effectRef idx="0"/>
    <cs:fontRef idx="minor">
      <a:schemeClr val="lt1"/>
    </cs:fontRef>
    <cs:defRPr sz="1197" b="1" kern="1200"/>
  </cs:axisTitle>
  <cs:categoryAxis>
    <cs:lnRef idx="0">
      <cs:styleClr val="0"/>
    </cs:lnRef>
    <cs:fillRef idx="0"/>
    <cs:effectRef idx="0"/>
    <cs:fontRef idx="minor">
      <a:schemeClr val="lt1"/>
    </cs:fontRef>
    <cs:spPr>
      <a:ln w="12700" cap="flat" cmpd="sng" algn="ctr">
        <a:solidFill>
          <a:schemeClr val="lt1"/>
        </a:solidFill>
        <a:round/>
      </a:ln>
    </cs:spPr>
    <cs:defRPr sz="1197" kern="1200" spc="100" baseline="0"/>
  </cs:categoryAxis>
  <cs:chartArea>
    <cs:lnRef idx="0">
      <cs:styleClr val="0"/>
    </cs:lnRef>
    <cs:fillRef idx="0">
      <cs:styleClr val="0"/>
    </cs:fillRef>
    <cs:effectRef idx="0"/>
    <cs:fontRef idx="minor">
      <a:schemeClr val="dk1"/>
    </cs:fontRef>
    <cs:spPr>
      <a:solidFill>
        <a:schemeClr val="phClr"/>
      </a:solidFill>
      <a:ln w="9525" cap="flat" cmpd="sng" algn="ctr">
        <a:solidFill>
          <a:schemeClr val="phClr"/>
        </a:solidFill>
        <a:round/>
      </a:ln>
    </cs:spPr>
    <cs:defRPr sz="1330" kern="1200"/>
  </cs:chartArea>
  <cs:dataLabel>
    <cs:lnRef idx="0"/>
    <cs:fillRef idx="0"/>
    <cs:effectRef idx="0"/>
    <cs:fontRef idx="minor">
      <a:schemeClr val="lt1"/>
    </cs:fontRef>
    <cs:defRPr sz="1197" b="1" kern="1200"/>
  </cs:dataLabel>
  <cs:dataLabelCallout>
    <cs:lnRef idx="0">
      <cs:styleClr val="auto"/>
    </cs:lnRef>
    <cs:fillRef idx="0"/>
    <cs:effectRef idx="0"/>
    <cs:fontRef idx="minor">
      <cs:styleClr val="auto"/>
    </cs:fontRef>
    <cs:spPr>
      <a:solidFill>
        <a:schemeClr val="lt1"/>
      </a:solidFill>
      <a:ln>
        <a:solidFill>
          <a:schemeClr val="phClr"/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pattFill prst="ltUpDiag">
        <a:fgClr>
          <a:schemeClr val="phClr"/>
        </a:fgClr>
        <a:bgClr>
          <a:schemeClr val="lt1"/>
        </a:bgClr>
      </a:patt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pattFill prst="ltUpDiag">
        <a:fgClr>
          <a:schemeClr val="phClr"/>
        </a:fgClr>
        <a:bgClr>
          <a:schemeClr val="lt1"/>
        </a:bgClr>
      </a:pattFill>
    </cs:spPr>
  </cs:dataPoint3D>
  <cs:dataPointLine>
    <cs:lnRef idx="0">
      <cs:styleClr val="auto"/>
    </cs:lnRef>
    <cs:fillRef idx="0"/>
    <cs:effectRef idx="0">
      <cs:styleClr val="auto"/>
    </cs:effectRef>
    <cs:fontRef idx="minor">
      <a:schemeClr val="dk1"/>
    </cs:fontRef>
    <cs:spPr>
      <a:ln w="34925" cap="rnd">
        <a:solidFill>
          <a:schemeClr val="lt1"/>
        </a:solidFill>
        <a:round/>
      </a:ln>
      <a:effectLst>
        <a:outerShdw dist="25400" dir="2700000" algn="tl" rotWithShape="0">
          <a:schemeClr val="phClr"/>
        </a:outerShdw>
      </a:effectLst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22225">
        <a:solidFill>
          <a:schemeClr val="lt1"/>
        </a:solidFill>
        <a:round/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>
      <cs:styleClr val="0"/>
    </cs:lnRef>
    <cs:fillRef idx="0"/>
    <cs:effectRef idx="0"/>
    <cs:fontRef idx="minor">
      <a:schemeClr val="lt1"/>
    </cs:fontRef>
    <cs:spPr>
      <a:ln w="9525">
        <a:solidFill>
          <a:schemeClr val="phClr">
            <a:lumMod val="60000"/>
            <a:lumOff val="40000"/>
          </a:schemeClr>
        </a:solidFill>
      </a:ln>
    </cs:spPr>
    <cs:defRPr sz="1197" kern="1200"/>
  </cs:dataTable>
  <cs:downBar>
    <cs:lnRef idx="0">
      <cs:styleClr val="0"/>
    </cs:lnRef>
    <cs:fillRef idx="0"/>
    <cs:effectRef idx="0"/>
    <cs:fontRef idx="minor">
      <a:schemeClr val="dk1"/>
    </cs:fontRef>
    <cs:spPr>
      <a:solidFill>
        <a:schemeClr val="dk1">
          <a:lumMod val="35000"/>
          <a:lumOff val="65000"/>
        </a:schemeClr>
      </a:solidFill>
      <a:ln w="9525">
        <a:solidFill>
          <a:schemeClr val="phClr">
            <a:lumMod val="60000"/>
            <a:lumOff val="40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0">
              <a:schemeClr val="lt1"/>
            </a:gs>
            <a:gs pos="100000">
              <a:schemeClr val="lt1">
                <a:alpha val="0"/>
              </a:schemeClr>
            </a:gs>
          </a:gsLst>
          <a:lin ang="5400000" scaled="0"/>
        </a:gradFill>
        <a:round/>
      </a:ln>
    </cs:spPr>
  </cs:dropLine>
  <cs:errorBar>
    <cs:lnRef idx="0">
      <cs:styleClr val="0"/>
    </cs:lnRef>
    <cs:fillRef idx="0"/>
    <cs:effectRef idx="0"/>
    <cs:fontRef idx="minor">
      <a:schemeClr val="dk1"/>
    </cs:fontRef>
    <cs:spPr>
      <a:ln w="9525">
        <a:solidFill>
          <a:schemeClr val="phClr">
            <a:lumMod val="60000"/>
            <a:lumOff val="40000"/>
          </a:schemeClr>
        </a:solidFill>
        <a:round/>
      </a:ln>
      <a:effectLst>
        <a:glow rad="25400">
          <a:schemeClr val="lt1"/>
        </a:glow>
      </a:effectLst>
    </cs:spPr>
  </cs:errorBar>
  <cs:floor>
    <cs:lnRef idx="0"/>
    <cs:fillRef idx="0"/>
    <cs:effectRef idx="0"/>
    <cs:fontRef idx="minor">
      <a:schemeClr val="dk1"/>
    </cs:fontRef>
  </cs:floor>
  <cs:gridlineMajor>
    <cs:lnRef idx="0">
      <cs:styleClr val="0"/>
    </cs:lnRef>
    <cs:fillRef idx="0"/>
    <cs:effectRef idx="0"/>
    <cs:fontRef idx="minor">
      <a:schemeClr val="dk1"/>
    </cs:fontRef>
    <cs:spPr>
      <a:ln w="9525" cap="flat" cmpd="sng" algn="ctr">
        <a:solidFill>
          <a:schemeClr val="lt1">
            <a:alpha val="25000"/>
          </a:schemeClr>
        </a:solidFill>
        <a:round/>
      </a:ln>
    </cs:spPr>
  </cs:gridlineMajor>
  <cs:gridlineMinor>
    <cs:lnRef idx="0">
      <cs:styleClr val="0"/>
    </cs:lnRef>
    <cs:fillRef idx="0"/>
    <cs:effectRef idx="0"/>
    <cs:fontRef idx="minor">
      <a:schemeClr val="dk1"/>
    </cs:fontRef>
    <cs:spPr>
      <a:ln>
        <a:solidFill>
          <a:schemeClr val="lt1">
            <a:alpha val="10000"/>
          </a:schemeClr>
        </a:solidFill>
      </a:ln>
    </cs:spPr>
  </cs:gridlineMinor>
  <cs:hiLoLine>
    <cs:lnRef idx="0">
      <cs:styleClr val="0"/>
    </cs:lnRef>
    <cs:fillRef idx="0"/>
    <cs:effectRef idx="0"/>
    <cs:fontRef idx="minor">
      <a:schemeClr val="dk1"/>
    </cs:fontRef>
    <cs:spPr>
      <a:ln w="9525">
        <a:solidFill>
          <a:schemeClr val="phClr">
            <a:lumMod val="60000"/>
            <a:lumOff val="40000"/>
          </a:schemeClr>
        </a:solidFill>
        <a:prstDash val="dash"/>
      </a:ln>
    </cs:spPr>
  </cs:hiLoLine>
  <cs:leaderLine>
    <cs:lnRef idx="0">
      <cs:styleClr val="0"/>
    </cs:lnRef>
    <cs:fillRef idx="0"/>
    <cs:effectRef idx="0"/>
    <cs:fontRef idx="minor">
      <a:schemeClr val="dk1"/>
    </cs:fontRef>
    <cs:spPr>
      <a:ln w="9525">
        <a:solidFill>
          <a:schemeClr val="phClr">
            <a:lumMod val="60000"/>
            <a:lumOff val="40000"/>
          </a:schemeClr>
        </a:solidFill>
      </a:ln>
    </cs:spPr>
  </cs:leaderLine>
  <cs:legend>
    <cs:lnRef idx="0"/>
    <cs:fillRef idx="0"/>
    <cs:effectRef idx="0"/>
    <cs:fontRef idx="minor">
      <a:schemeClr val="lt1"/>
    </cs:fontRef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>
      <cs:styleClr val="0"/>
    </cs:lnRef>
    <cs:fillRef idx="0"/>
    <cs:effectRef idx="0"/>
    <cs:fontRef idx="minor">
      <a:schemeClr val="lt1"/>
    </cs:fontRef>
    <cs:spPr>
      <a:ln w="3175" cap="flat" cmpd="sng" algn="ctr">
        <a:solidFill>
          <a:schemeClr val="phClr">
            <a:lumMod val="60000"/>
            <a:lumOff val="40000"/>
          </a:schemeClr>
        </a:solidFill>
        <a:round/>
      </a:ln>
    </cs:spPr>
    <cs:defRPr sz="1197" kern="1200"/>
  </cs:seriesAxis>
  <cs:seriesLine>
    <cs:lnRef idx="0">
      <cs:styleClr val="0"/>
    </cs:lnRef>
    <cs:fillRef idx="0"/>
    <cs:effectRef idx="0"/>
    <cs:fontRef idx="minor">
      <a:schemeClr val="dk1"/>
    </cs:fontRef>
    <cs:spPr>
      <a:ln w="9525">
        <a:solidFill>
          <a:schemeClr val="phClr">
            <a:lumMod val="60000"/>
            <a:lumOff val="40000"/>
            <a:tint val="5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lt1"/>
    </cs:fontRef>
    <cs:defRPr sz="1995" b="1" kern="1200" cap="all" spc="100" normalizeH="0" baseline="0"/>
  </cs:title>
  <cs:trendline>
    <cs:lnRef idx="0"/>
    <cs:fillRef idx="0"/>
    <cs:effectRef idx="0"/>
    <cs:fontRef idx="minor">
      <a:schemeClr val="dk1"/>
    </cs:fontRef>
    <cs:spPr>
      <a:ln w="28575" cap="rnd">
        <a:solidFill>
          <a:schemeClr val="lt1">
            <a:alpha val="50000"/>
          </a:schemeClr>
        </a:solidFill>
        <a:round/>
      </a:ln>
    </cs:spPr>
  </cs:trendline>
  <cs:trendlineLabel>
    <cs:lnRef idx="0"/>
    <cs:fillRef idx="0"/>
    <cs:effectRef idx="0"/>
    <cs:fontRef idx="minor">
      <a:schemeClr val="lt1"/>
    </cs:fontRef>
    <cs:defRPr sz="1197" kern="1200"/>
  </cs:trendlineLabel>
  <cs:upBar>
    <cs:lnRef idx="0">
      <cs:styleClr val="0"/>
    </cs:lnRef>
    <cs:fillRef idx="0"/>
    <cs:effectRef idx="0"/>
    <cs:fontRef idx="minor">
      <a:schemeClr val="dk1"/>
    </cs:fontRef>
    <cs:spPr>
      <a:solidFill>
        <a:schemeClr val="lt1">
          <a:lumMod val="95000"/>
        </a:schemeClr>
      </a:solidFill>
      <a:ln w="9525">
        <a:solidFill>
          <a:schemeClr val="phClr">
            <a:lumMod val="60000"/>
            <a:lumOff val="40000"/>
          </a:schemeClr>
        </a:solidFill>
      </a:ln>
    </cs:spPr>
  </cs:upBar>
  <cs:valueAxis>
    <cs:lnRef idx="0"/>
    <cs:fillRef idx="0"/>
    <cs:effectRef idx="0"/>
    <cs:fontRef idx="minor">
      <a:schemeClr val="lt1"/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BB50BEE-6CC5-437B-B8A6-F966BF23364B}" type="datetimeFigureOut">
              <a:rPr lang="ru-RU" smtClean="0"/>
              <a:t>17.06.2026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9E11DF0-9DF0-4120-ADF9-A63541B86D2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191279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>
                <a:solidFill>
                  <a:prstClr val="black"/>
                </a:solidFill>
              </a:rPr>
              <a:pPr/>
              <a:t>8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>
                <a:solidFill>
                  <a:prstClr val="black"/>
                </a:solidFill>
              </a:rPr>
              <a:pPr/>
              <a:t>9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947A3DC-F319-48BD-9925-B642EABE982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65FC3316-EA80-47A2-8A4F-A2CB98B24BC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D0FC510D-0C7E-4C8E-ACB7-9E86429898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06DECE-E682-463F-86D6-655D6FE971B1}" type="datetimeFigureOut">
              <a:rPr lang="ru-RU" smtClean="0"/>
              <a:t>17.06.2026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DDA39A83-C08D-4E65-BE7D-4343B2CD8F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B126C74D-F1AC-460C-9499-CCC462106F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16CE3C-7541-482D-8CE2-97BB5525FA8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44690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6A14146-ED16-422C-963F-082096A3E7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B56667CC-1809-4888-807A-C471A8232CC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7C6F178A-AC41-41C0-BE5D-7B557443F3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06DECE-E682-463F-86D6-655D6FE971B1}" type="datetimeFigureOut">
              <a:rPr lang="ru-RU" smtClean="0"/>
              <a:t>17.06.2026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65F29145-5441-46D6-A5EA-5BCF56E2DC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0C584D89-D01D-4EB2-A1C7-B40C357D6D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16CE3C-7541-482D-8CE2-97BB5525FA8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24216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E20F35DB-10FD-4559-80DE-4C792FD38F4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A68BCE4F-FB9D-4EB0-BCB6-7243B137DA1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C2603758-05CF-4E6D-A80D-4B23B25518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06DECE-E682-463F-86D6-655D6FE971B1}" type="datetimeFigureOut">
              <a:rPr lang="ru-RU" smtClean="0"/>
              <a:t>17.06.2026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695703C5-451A-4261-84AD-21D1BF1DD5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251D71B2-FCDA-4E3C-BABD-01C56BE8B1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16CE3C-7541-482D-8CE2-97BB5525FA8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602074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484826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A323222-C005-4B36-B06A-775EE19923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0919D2A-864A-4133-A7FA-75EDE9C7374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8E525F0F-6049-47BB-AFFD-C977D59723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06DECE-E682-463F-86D6-655D6FE971B1}" type="datetimeFigureOut">
              <a:rPr lang="ru-RU" smtClean="0"/>
              <a:t>17.06.2026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532B1B86-3C7D-47DD-AD2D-E25226A8AD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BC509260-3AF2-4B34-839F-AC65049252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16CE3C-7541-482D-8CE2-97BB5525FA8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318953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8EDAEBE-5E55-4917-AE1E-5685C501B2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CE41BD28-7E79-4814-AE54-529B3CDD6F2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5B338F1C-D7E3-4C2E-8C72-1A607762C1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06DECE-E682-463F-86D6-655D6FE971B1}" type="datetimeFigureOut">
              <a:rPr lang="ru-RU" smtClean="0"/>
              <a:t>17.06.2026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9B862708-D053-4330-B7D7-955AEE3D1F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3BA0AA49-4087-4F67-9533-304EB73AAA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16CE3C-7541-482D-8CE2-97BB5525FA8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61049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A9F9848-89E7-4F32-A867-2261E1B833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84DF76D-99E3-405C-A0AC-3EDDC1111BF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AF1E64C7-1ECA-43EC-9427-9D5731E1410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19717912-3BC8-4A10-98F0-EDF7FD7F42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06DECE-E682-463F-86D6-655D6FE971B1}" type="datetimeFigureOut">
              <a:rPr lang="ru-RU" smtClean="0"/>
              <a:t>17.06.2026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769E7D15-DAEF-41DC-98BE-D48DCD4163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5176F7E8-9514-4231-A714-E7FA53FF64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16CE3C-7541-482D-8CE2-97BB5525FA8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214817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99F4B3B-1E00-4F6E-A657-2F757662BA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FB8576C0-CB83-4A70-9C47-35E6805222F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68718FEF-90EE-4EA7-9000-44F10AFA680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67E23797-E6BC-4EB6-AB3F-303BDED2662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347DF5F3-C473-47E0-9CCD-19EEE08B393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59ABC3A4-BF11-45AE-AB40-3F2B99B6C2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06DECE-E682-463F-86D6-655D6FE971B1}" type="datetimeFigureOut">
              <a:rPr lang="ru-RU" smtClean="0"/>
              <a:t>17.06.2026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8680DCCA-2DE3-4970-AB0C-6BE49B4B33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647ACA8D-D215-4854-AF14-9BCAFF40BD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16CE3C-7541-482D-8CE2-97BB5525FA8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643673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F3970D3-9CBE-4CD5-8E10-C46F9EEE84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EDE46A4E-55E3-4D5D-BDC6-6773932067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06DECE-E682-463F-86D6-655D6FE971B1}" type="datetimeFigureOut">
              <a:rPr lang="ru-RU" smtClean="0"/>
              <a:t>17.06.2026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537FA3CE-7D19-45CF-B731-6BABDC178D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AA7BF1A5-F426-4C01-8927-2F4B538486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16CE3C-7541-482D-8CE2-97BB5525FA8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656736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CD7CBA7E-1E2B-48FC-BCBE-E6B6584B75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06DECE-E682-463F-86D6-655D6FE971B1}" type="datetimeFigureOut">
              <a:rPr lang="ru-RU" smtClean="0"/>
              <a:t>17.06.2026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30D5C3F4-926A-476D-9FE7-2FFD5F6B46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220BE102-DF30-4BE3-B5E4-47FB141CF2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16CE3C-7541-482D-8CE2-97BB5525FA8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663759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2F2FB47-13D6-42E7-908C-40D93B7B97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7ADEB17-72F0-4AF3-8E70-1CAF2DDFF8F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E0FFF60D-94D2-4552-A2E6-C4491FD366E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101E1673-2850-4E04-B2E6-664A453264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06DECE-E682-463F-86D6-655D6FE971B1}" type="datetimeFigureOut">
              <a:rPr lang="ru-RU" smtClean="0"/>
              <a:t>17.06.2026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5C0E4397-CFB7-4242-A908-48A500D632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3CB67101-031B-4E0C-9516-C6EC06B7D5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16CE3C-7541-482D-8CE2-97BB5525FA8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615242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8C85B85-0171-4109-ABE8-5457A22F0F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692D7F22-F0EF-4290-B5D5-A195A56C345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15FEDF70-F5AA-4A01-839C-D4323F307B6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C2E5B470-9CFD-41C2-AD44-D34E68F46C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06DECE-E682-463F-86D6-655D6FE971B1}" type="datetimeFigureOut">
              <a:rPr lang="ru-RU" smtClean="0"/>
              <a:t>17.06.2026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43B759D7-5D93-41C5-91DC-0DC551D15E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E479992D-6908-4036-A1F5-F3BCAF4D3B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16CE3C-7541-482D-8CE2-97BB5525FA8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902332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6CC6352-7026-4911-9A33-5D4C4CF57F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7DAC7031-801A-4D8D-9C48-32B832CD857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B78FDAE9-00E0-40C1-8911-D5FF18CFB6F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06DECE-E682-463F-86D6-655D6FE971B1}" type="datetimeFigureOut">
              <a:rPr lang="ru-RU" smtClean="0"/>
              <a:t>17.06.2026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E8AC310E-7E1F-4D6D-A7C5-1D52A366298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4BE8C5F2-A7BD-461E-AAC5-392DF5EC709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16CE3C-7541-482D-8CE2-97BB5525FA8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317218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.sv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1"/>
          <p:cNvSpPr/>
          <p:nvPr/>
        </p:nvSpPr>
        <p:spPr>
          <a:xfrm>
            <a:off x="896815" y="2526323"/>
            <a:ext cx="10515600" cy="44643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ctr">
              <a:lnSpc>
                <a:spcPct val="104000"/>
              </a:lnSpc>
            </a:pPr>
            <a:r>
              <a:rPr lang="ru-RU" sz="2000" b="1" dirty="0">
                <a:latin typeface="Times New Roman" panose="02020603050405020304" pitchFamily="18" charset="0"/>
                <a:ea typeface="Unbounded Bold" pitchFamily="34" charset="-122"/>
                <a:cs typeface="Times New Roman" panose="02020603050405020304" pitchFamily="18" charset="0"/>
              </a:rPr>
              <a:t>Повышение эффективности использования трудового потенциала на предприятии.</a:t>
            </a: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 2"/>
          <p:cNvSpPr/>
          <p:nvPr/>
        </p:nvSpPr>
        <p:spPr>
          <a:xfrm>
            <a:off x="661493" y="3443089"/>
            <a:ext cx="6297017" cy="2027139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>
              <a:lnSpc>
                <a:spcPct val="133000"/>
              </a:lnSpc>
            </a:pPr>
            <a:endParaRPr lang="en-US" sz="1467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A6E1D3E-BD19-47B5-B403-42087C5A8A93}"/>
              </a:ext>
            </a:extLst>
          </p:cNvPr>
          <p:cNvSpPr txBox="1"/>
          <p:nvPr/>
        </p:nvSpPr>
        <p:spPr>
          <a:xfrm>
            <a:off x="1290917" y="201705"/>
            <a:ext cx="950707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0" lang="ru-RU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Дальневосточный филиал </a:t>
            </a:r>
            <a:br>
              <a:rPr kumimoji="0" lang="ru-RU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kumimoji="0" lang="ru-RU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Федерального государственного бюджетного образовательного учреждения </a:t>
            </a:r>
            <a:br>
              <a:rPr kumimoji="0" lang="ru-RU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kumimoji="0" lang="ru-RU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высшего образования </a:t>
            </a:r>
            <a:br>
              <a:rPr kumimoji="0" lang="ru-RU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kumimoji="0" lang="ru-RU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«Всероссийская академия внешней торговли Министерства экономического развития Российской Федерации</a:t>
            </a:r>
            <a:br>
              <a:rPr kumimoji="0" lang="ru-RU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kumimoji="0" lang="ru-RU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DB96EE5-E55D-4672-BA0D-ED6272635C1E}"/>
              </a:ext>
            </a:extLst>
          </p:cNvPr>
          <p:cNvSpPr txBox="1"/>
          <p:nvPr/>
        </p:nvSpPr>
        <p:spPr>
          <a:xfrm>
            <a:off x="8175573" y="3148508"/>
            <a:ext cx="3904688" cy="182210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Выполнила:</a:t>
            </a:r>
          </a:p>
          <a:p>
            <a:pPr marL="0" marR="0" lvl="0" indent="0" algn="l" defTabSz="914400" rtl="0" eaLnBrk="1" fontAlgn="auto" latinLnBrk="0" hangingPunct="1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Студент группы БЭ-2022</a:t>
            </a:r>
          </a:p>
          <a:p>
            <a:pPr marL="0" marR="0" lvl="0" indent="0" algn="l" defTabSz="914400" rtl="0" eaLnBrk="1" fontAlgn="auto" latinLnBrk="0" hangingPunct="1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Кайда Алексей Валентинович</a:t>
            </a:r>
          </a:p>
          <a:p>
            <a:pPr marL="0" marR="0" lvl="0" indent="0" algn="l" defTabSz="914400" rtl="0" eaLnBrk="1" fontAlgn="auto" latinLnBrk="0" hangingPunct="1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Научный руководитель:</a:t>
            </a:r>
          </a:p>
          <a:p>
            <a:pPr marL="0" marR="0" lvl="0" indent="0" algn="l" defTabSz="914400" rtl="0" eaLnBrk="1" fontAlgn="auto" latinLnBrk="0" hangingPunct="1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Старший преподаватель кафедры </a:t>
            </a:r>
          </a:p>
          <a:p>
            <a:pPr marL="0" marR="0" lvl="0" indent="0" algn="l" defTabSz="914400" rtl="0" eaLnBrk="1" fontAlgn="auto" latinLnBrk="0" hangingPunct="1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«Экономика и управление»</a:t>
            </a:r>
          </a:p>
          <a:p>
            <a:pPr marL="0" marR="0" lvl="0" indent="0" algn="l" defTabSz="914400" rtl="0" eaLnBrk="1" fontAlgn="auto" latinLnBrk="0" hangingPunct="1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Кан Елена Викторовна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5FAE6DD-A080-4135-83A7-8A3E51B56AF8}"/>
              </a:ext>
            </a:extLst>
          </p:cNvPr>
          <p:cNvSpPr txBox="1"/>
          <p:nvPr/>
        </p:nvSpPr>
        <p:spPr>
          <a:xfrm>
            <a:off x="3166783" y="6074869"/>
            <a:ext cx="6131858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г. Петропавловск – Камчатский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2026 год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1"/>
          <p:cNvSpPr/>
          <p:nvPr/>
        </p:nvSpPr>
        <p:spPr>
          <a:xfrm>
            <a:off x="514350" y="172332"/>
            <a:ext cx="11274879" cy="66859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ctr">
              <a:lnSpc>
                <a:spcPct val="104000"/>
              </a:lnSpc>
            </a:pPr>
            <a:r>
              <a:rPr lang="en-US" sz="3200" b="1" dirty="0">
                <a:solidFill>
                  <a:srgbClr val="333F70"/>
                </a:solidFill>
                <a:latin typeface="Unbounded Bold" pitchFamily="34" charset="0"/>
                <a:ea typeface="Unbounded Bold" pitchFamily="34" charset="-122"/>
                <a:cs typeface="Unbounded Bold" pitchFamily="34" charset="-120"/>
              </a:rPr>
              <a:t>Цель, задачи, объект и предмет исследования</a:t>
            </a:r>
            <a:endParaRPr lang="en-US" sz="3200" dirty="0"/>
          </a:p>
        </p:txBody>
      </p:sp>
      <p:sp>
        <p:nvSpPr>
          <p:cNvPr id="5" name="Shape 2"/>
          <p:cNvSpPr/>
          <p:nvPr/>
        </p:nvSpPr>
        <p:spPr>
          <a:xfrm>
            <a:off x="249085" y="1598773"/>
            <a:ext cx="4198789" cy="3072904"/>
          </a:xfrm>
          <a:prstGeom prst="roundRect">
            <a:avLst>
              <a:gd name="adj" fmla="val 2139"/>
            </a:avLst>
          </a:prstGeom>
          <a:solidFill>
            <a:srgbClr val="0070C0"/>
          </a:solidFill>
          <a:ln w="4763">
            <a:solidFill>
              <a:srgbClr val="BCDBD4"/>
            </a:solidFill>
            <a:prstDash val="solid"/>
          </a:ln>
        </p:spPr>
      </p:sp>
      <p:sp>
        <p:nvSpPr>
          <p:cNvPr id="6" name="Text 3"/>
          <p:cNvSpPr/>
          <p:nvPr/>
        </p:nvSpPr>
        <p:spPr>
          <a:xfrm>
            <a:off x="424589" y="1741395"/>
            <a:ext cx="2354430" cy="42832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ct val="104000"/>
              </a:lnSpc>
            </a:pPr>
            <a:r>
              <a:rPr lang="en-US" sz="2400" b="1" dirty="0">
                <a:solidFill>
                  <a:schemeClr val="bg1"/>
                </a:solidFill>
                <a:latin typeface="Unbounded Bold" pitchFamily="34" charset="0"/>
                <a:ea typeface="Unbounded Bold" pitchFamily="34" charset="-122"/>
                <a:cs typeface="Unbounded Bold" pitchFamily="34" charset="-120"/>
              </a:rPr>
              <a:t>Цель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7" name="Text 4"/>
          <p:cNvSpPr/>
          <p:nvPr/>
        </p:nvSpPr>
        <p:spPr>
          <a:xfrm>
            <a:off x="434844" y="2216497"/>
            <a:ext cx="3962344" cy="242500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just">
              <a:lnSpc>
                <a:spcPct val="122000"/>
              </a:lnSpc>
            </a:pPr>
            <a:r>
              <a:rPr lang="ru-RU" sz="1400" dirty="0">
                <a:solidFill>
                  <a:schemeClr val="bg1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повышение эффективности использования трудового потенциала на предприятии ООО «41 Электрическая сеть» путём разработки и обоснования мероприятий по его более полному и результативному использованию, включая совершенствование системы управления трудовым потенциалом и мотивации персонала.</a:t>
            </a:r>
            <a:endParaRPr lang="en-US" sz="1400" dirty="0">
              <a:solidFill>
                <a:schemeClr val="bg1"/>
              </a:solidFill>
            </a:endParaRPr>
          </a:p>
        </p:txBody>
      </p:sp>
      <p:sp>
        <p:nvSpPr>
          <p:cNvPr id="8" name="Shape 5"/>
          <p:cNvSpPr/>
          <p:nvPr/>
        </p:nvSpPr>
        <p:spPr>
          <a:xfrm>
            <a:off x="4706471" y="1615381"/>
            <a:ext cx="6805905" cy="3072904"/>
          </a:xfrm>
          <a:prstGeom prst="roundRect">
            <a:avLst>
              <a:gd name="adj" fmla="val 2139"/>
            </a:avLst>
          </a:prstGeom>
          <a:solidFill>
            <a:srgbClr val="0070C0"/>
          </a:solidFill>
          <a:ln w="4763">
            <a:solidFill>
              <a:srgbClr val="BCDBD4"/>
            </a:solidFill>
            <a:prstDash val="solid"/>
          </a:ln>
        </p:spPr>
      </p:sp>
      <p:sp>
        <p:nvSpPr>
          <p:cNvPr id="9" name="Text 6"/>
          <p:cNvSpPr/>
          <p:nvPr/>
        </p:nvSpPr>
        <p:spPr>
          <a:xfrm>
            <a:off x="4814041" y="1741396"/>
            <a:ext cx="1956593" cy="42832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ct val="104000"/>
              </a:lnSpc>
            </a:pPr>
            <a:r>
              <a:rPr lang="en-US" sz="2400" b="1" dirty="0">
                <a:solidFill>
                  <a:schemeClr val="bg1"/>
                </a:solidFill>
                <a:latin typeface="Unbounded Bold" pitchFamily="34" charset="0"/>
                <a:ea typeface="Unbounded Bold" pitchFamily="34" charset="-122"/>
                <a:cs typeface="Unbounded Bold" pitchFamily="34" charset="-120"/>
              </a:rPr>
              <a:t>Задачи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10" name="Text 7"/>
          <p:cNvSpPr/>
          <p:nvPr/>
        </p:nvSpPr>
        <p:spPr>
          <a:xfrm>
            <a:off x="4814042" y="2133898"/>
            <a:ext cx="6553650" cy="2554387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Autofit/>
          </a:bodyPr>
          <a:lstStyle/>
          <a:p>
            <a:pPr marL="457189" indent="-457189" algn="just">
              <a:lnSpc>
                <a:spcPct val="122000"/>
              </a:lnSpc>
              <a:buSzPct val="100000"/>
              <a:buChar char="•"/>
            </a:pPr>
            <a:r>
              <a:rPr lang="ru-RU" sz="1400" dirty="0">
                <a:solidFill>
                  <a:schemeClr val="bg1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1.	Раскрыть </a:t>
            </a:r>
            <a:r>
              <a:rPr lang="ru-RU" sz="1400" dirty="0" err="1">
                <a:solidFill>
                  <a:schemeClr val="bg1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теоретико</a:t>
            </a:r>
            <a:r>
              <a:rPr lang="ru-RU" sz="1400" dirty="0">
                <a:solidFill>
                  <a:schemeClr val="bg1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 методические основы использования трудового потенциала предприятия, а также особенности его оценки и управления в современных условиях;</a:t>
            </a:r>
          </a:p>
          <a:p>
            <a:pPr marL="457189" indent="-457189" algn="just">
              <a:lnSpc>
                <a:spcPct val="122000"/>
              </a:lnSpc>
              <a:buSzPct val="100000"/>
              <a:buChar char="•"/>
            </a:pPr>
            <a:r>
              <a:rPr lang="ru-RU" sz="1400" dirty="0">
                <a:solidFill>
                  <a:schemeClr val="bg1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2.	Провести анализ состояния и эффективности использования трудового потенциала ООО «41 Электрическая сеть» и выявить основные проблемы и резервы его совершенствования;</a:t>
            </a:r>
          </a:p>
          <a:p>
            <a:pPr marL="457189" indent="-457189" algn="just">
              <a:lnSpc>
                <a:spcPct val="122000"/>
              </a:lnSpc>
              <a:buSzPct val="100000"/>
              <a:buChar char="•"/>
            </a:pPr>
            <a:r>
              <a:rPr lang="ru-RU" sz="1400" dirty="0">
                <a:solidFill>
                  <a:schemeClr val="bg1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3.	Разработать направления и мероприятия по повышению эффективности использования трудового потенциала ООО «41 Электрическая сеть» и оценить их предполагаемую социально экономическую результативность</a:t>
            </a:r>
            <a:r>
              <a:rPr lang="ru-RU" sz="1400" dirty="0">
                <a:solidFill>
                  <a:srgbClr val="333F70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.</a:t>
            </a:r>
          </a:p>
        </p:txBody>
      </p:sp>
      <p:sp>
        <p:nvSpPr>
          <p:cNvPr id="11" name="Shape 8"/>
          <p:cNvSpPr/>
          <p:nvPr/>
        </p:nvSpPr>
        <p:spPr>
          <a:xfrm>
            <a:off x="249085" y="4851399"/>
            <a:ext cx="11263291" cy="1334592"/>
          </a:xfrm>
          <a:prstGeom prst="roundRect">
            <a:avLst>
              <a:gd name="adj" fmla="val 4926"/>
            </a:avLst>
          </a:prstGeom>
          <a:solidFill>
            <a:srgbClr val="0070C0"/>
          </a:solidFill>
          <a:ln w="4763">
            <a:solidFill>
              <a:srgbClr val="BCDBD4"/>
            </a:solidFill>
            <a:prstDash val="solid"/>
          </a:ln>
        </p:spPr>
        <p:txBody>
          <a:bodyPr/>
          <a:lstStyle/>
          <a:p>
            <a:endParaRPr lang="ru-RU" dirty="0"/>
          </a:p>
        </p:txBody>
      </p:sp>
      <p:sp>
        <p:nvSpPr>
          <p:cNvPr id="12" name="Text 9"/>
          <p:cNvSpPr/>
          <p:nvPr/>
        </p:nvSpPr>
        <p:spPr>
          <a:xfrm>
            <a:off x="3874222" y="4989049"/>
            <a:ext cx="2277567" cy="34733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ct val="104000"/>
              </a:lnSpc>
            </a:pPr>
            <a:r>
              <a:rPr lang="en-US" sz="2400" b="1" dirty="0">
                <a:solidFill>
                  <a:schemeClr val="bg1"/>
                </a:solidFill>
                <a:latin typeface="Unbounded Bold" pitchFamily="34" charset="0"/>
                <a:ea typeface="Unbounded Bold" pitchFamily="34" charset="-122"/>
                <a:cs typeface="Unbounded Bold" pitchFamily="34" charset="-120"/>
              </a:rPr>
              <a:t>Объект и предмет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13" name="Text 10"/>
          <p:cNvSpPr/>
          <p:nvPr/>
        </p:nvSpPr>
        <p:spPr>
          <a:xfrm>
            <a:off x="369794" y="5336382"/>
            <a:ext cx="10997898" cy="686693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>
              <a:lnSpc>
                <a:spcPct val="122000"/>
              </a:lnSpc>
            </a:pPr>
            <a:r>
              <a:rPr lang="en-US" sz="1400" dirty="0">
                <a:solidFill>
                  <a:schemeClr val="bg1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Объект — </a:t>
            </a:r>
            <a:r>
              <a:rPr lang="ru-RU" sz="1400" dirty="0">
                <a:solidFill>
                  <a:schemeClr val="bg1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«41 Электрическая сеть» и его трудовой потенциал. </a:t>
            </a:r>
          </a:p>
          <a:p>
            <a:pPr>
              <a:lnSpc>
                <a:spcPct val="122000"/>
              </a:lnSpc>
            </a:pPr>
            <a:r>
              <a:rPr lang="en-US" sz="1400" dirty="0" err="1">
                <a:solidFill>
                  <a:schemeClr val="bg1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Предмет</a:t>
            </a:r>
            <a:r>
              <a:rPr lang="en-US" sz="1400" dirty="0">
                <a:solidFill>
                  <a:schemeClr val="bg1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 — </a:t>
            </a:r>
            <a:r>
              <a:rPr lang="ru-RU" sz="1400" dirty="0">
                <a:solidFill>
                  <a:schemeClr val="bg1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эффективность использования и система управления трудовым потенциалом на данном предприятии.</a:t>
            </a:r>
            <a:endParaRPr lang="en-US" sz="1400" dirty="0">
              <a:solidFill>
                <a:schemeClr val="bg1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283B2DA0-4118-4016-B21E-4C1FDC40D8E0}"/>
              </a:ext>
            </a:extLst>
          </p:cNvPr>
          <p:cNvSpPr txBox="1"/>
          <p:nvPr/>
        </p:nvSpPr>
        <p:spPr>
          <a:xfrm>
            <a:off x="11677650" y="137295"/>
            <a:ext cx="399215" cy="369332"/>
          </a:xfrm>
          <a:prstGeom prst="rect">
            <a:avLst/>
          </a:prstGeom>
          <a:solidFill>
            <a:srgbClr val="0070C0"/>
          </a:solidFill>
        </p:spPr>
        <p:txBody>
          <a:bodyPr wrap="square">
            <a:spAutoFit/>
          </a:bodyPr>
          <a:lstStyle/>
          <a:p>
            <a:pPr algn="ctr"/>
            <a:r>
              <a:rPr lang="en-US" sz="1800" b="1" dirty="0">
                <a:solidFill>
                  <a:srgbClr val="FFFFFF"/>
                </a:solidFill>
                <a:latin typeface="Unbounded Bold" pitchFamily="34" charset="0"/>
                <a:ea typeface="Unbounded Bold" pitchFamily="34" charset="-122"/>
                <a:cs typeface="Unbounded Bold" pitchFamily="34" charset="-120"/>
              </a:rPr>
              <a:t>2</a:t>
            </a:r>
            <a:endParaRPr lang="en-US" sz="18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1"/>
          <p:cNvSpPr/>
          <p:nvPr/>
        </p:nvSpPr>
        <p:spPr>
          <a:xfrm>
            <a:off x="2947491" y="73996"/>
            <a:ext cx="6297017" cy="874042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 lnSpcReduction="10000"/>
          </a:bodyPr>
          <a:lstStyle/>
          <a:p>
            <a:pPr algn="ctr">
              <a:lnSpc>
                <a:spcPct val="104000"/>
              </a:lnSpc>
            </a:pPr>
            <a:r>
              <a:rPr lang="en-US" sz="2933" b="1" dirty="0">
                <a:solidFill>
                  <a:srgbClr val="333F70"/>
                </a:solidFill>
                <a:latin typeface="Unbounded Bold" pitchFamily="34" charset="0"/>
                <a:ea typeface="Unbounded Bold" pitchFamily="34" charset="-122"/>
                <a:cs typeface="Unbounded Bold" pitchFamily="34" charset="-120"/>
              </a:rPr>
              <a:t>Организационно-экономическая характеристика предприятия</a:t>
            </a:r>
            <a:endParaRPr lang="en-US" sz="2933" dirty="0"/>
          </a:p>
        </p:txBody>
      </p:sp>
      <p:sp>
        <p:nvSpPr>
          <p:cNvPr id="5" name="Text 2"/>
          <p:cNvSpPr/>
          <p:nvPr/>
        </p:nvSpPr>
        <p:spPr>
          <a:xfrm>
            <a:off x="7200899" y="1166543"/>
            <a:ext cx="4415093" cy="1814512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Autofit/>
          </a:bodyPr>
          <a:lstStyle/>
          <a:p>
            <a:pPr algn="just">
              <a:lnSpc>
                <a:spcPct val="133000"/>
              </a:lnSpc>
            </a:pPr>
            <a:r>
              <a:rPr lang="ru-RU" sz="1600" dirty="0">
                <a:solidFill>
                  <a:srgbClr val="333F70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     </a:t>
            </a:r>
            <a:r>
              <a:rPr lang="en-US" sz="1600" dirty="0">
                <a:solidFill>
                  <a:srgbClr val="333F70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ООО «41 Электрическая сеть» (основано 2013) – ООО, </a:t>
            </a:r>
            <a:endParaRPr lang="ru-RU" sz="1600" dirty="0">
              <a:solidFill>
                <a:srgbClr val="333F70"/>
              </a:solidFill>
              <a:latin typeface="Open Sans" pitchFamily="34" charset="0"/>
              <a:ea typeface="Open Sans" pitchFamily="34" charset="-122"/>
              <a:cs typeface="Open Sans" pitchFamily="34" charset="-120"/>
            </a:endParaRPr>
          </a:p>
          <a:p>
            <a:pPr algn="just">
              <a:lnSpc>
                <a:spcPct val="133000"/>
              </a:lnSpc>
            </a:pPr>
            <a:r>
              <a:rPr lang="en-US" sz="1600" dirty="0" err="1">
                <a:solidFill>
                  <a:srgbClr val="333F70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код</a:t>
            </a:r>
            <a:r>
              <a:rPr lang="en-US" sz="1600" dirty="0">
                <a:solidFill>
                  <a:srgbClr val="333F70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 ОКВЭД 35.12: передача и распределение электроэнергии. Штаб-квартира — посёлок Вулканный, Елизовский район, </a:t>
            </a:r>
            <a:r>
              <a:rPr lang="en-US" sz="1600" dirty="0" err="1">
                <a:solidFill>
                  <a:srgbClr val="333F70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Камчатский</a:t>
            </a:r>
            <a:r>
              <a:rPr lang="en-US" sz="1600" dirty="0">
                <a:solidFill>
                  <a:srgbClr val="333F70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 </a:t>
            </a:r>
            <a:r>
              <a:rPr lang="en-US" sz="1600" dirty="0" err="1">
                <a:solidFill>
                  <a:srgbClr val="333F70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край</a:t>
            </a:r>
            <a:endParaRPr lang="ru-RU" sz="1600" dirty="0">
              <a:solidFill>
                <a:srgbClr val="333F70"/>
              </a:solidFill>
              <a:latin typeface="Open Sans" pitchFamily="34" charset="0"/>
              <a:ea typeface="Open Sans" pitchFamily="34" charset="-122"/>
              <a:cs typeface="Open Sans" pitchFamily="34" charset="-120"/>
            </a:endParaRPr>
          </a:p>
          <a:p>
            <a:pPr algn="just">
              <a:lnSpc>
                <a:spcPct val="133000"/>
              </a:lnSpc>
            </a:pPr>
            <a:endParaRPr lang="ru-RU" sz="1600" dirty="0">
              <a:solidFill>
                <a:srgbClr val="333F70"/>
              </a:solidFill>
              <a:latin typeface="Open Sans" pitchFamily="34" charset="0"/>
              <a:ea typeface="Open Sans" pitchFamily="34" charset="-122"/>
              <a:cs typeface="Open Sans" pitchFamily="34" charset="-120"/>
            </a:endParaRPr>
          </a:p>
          <a:p>
            <a:pPr algn="just">
              <a:lnSpc>
                <a:spcPct val="133000"/>
              </a:lnSpc>
            </a:pPr>
            <a:r>
              <a:rPr lang="en-US" sz="1600" dirty="0" err="1">
                <a:solidFill>
                  <a:srgbClr val="333F70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Обслуживает</a:t>
            </a:r>
            <a:r>
              <a:rPr lang="en-US" sz="1600" dirty="0">
                <a:solidFill>
                  <a:srgbClr val="333F70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 г. Петропавловск-Камчатский, Елизовский район и прилегающие населённые пункты. При небольшой численности выполняет критическую инфраструктурную функцию региона.</a:t>
            </a:r>
            <a:endParaRPr lang="en-US" sz="16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415EBC3-89DC-4658-ADE1-3DF72B3EC346}"/>
              </a:ext>
            </a:extLst>
          </p:cNvPr>
          <p:cNvSpPr txBox="1"/>
          <p:nvPr/>
        </p:nvSpPr>
        <p:spPr>
          <a:xfrm>
            <a:off x="11705664" y="141685"/>
            <a:ext cx="371515" cy="369332"/>
          </a:xfrm>
          <a:prstGeom prst="rect">
            <a:avLst/>
          </a:prstGeom>
          <a:solidFill>
            <a:srgbClr val="0070C0"/>
          </a:solidFill>
        </p:spPr>
        <p:txBody>
          <a:bodyPr wrap="square">
            <a:spAutoFit/>
          </a:bodyPr>
          <a:lstStyle/>
          <a:p>
            <a:pPr algn="ctr"/>
            <a:r>
              <a:rPr lang="en-US" sz="1800" b="1" dirty="0">
                <a:solidFill>
                  <a:srgbClr val="FFFFFF"/>
                </a:solidFill>
                <a:latin typeface="Unbounded Bold" pitchFamily="34" charset="0"/>
                <a:ea typeface="Unbounded Bold" pitchFamily="34" charset="-122"/>
                <a:cs typeface="Unbounded Bold" pitchFamily="34" charset="-120"/>
              </a:rPr>
              <a:t>3</a:t>
            </a:r>
            <a:endParaRPr lang="en-US" sz="1800" dirty="0"/>
          </a:p>
        </p:txBody>
      </p:sp>
      <p:graphicFrame>
        <p:nvGraphicFramePr>
          <p:cNvPr id="10" name="Диаграмма 9">
            <a:extLst>
              <a:ext uri="{FF2B5EF4-FFF2-40B4-BE49-F238E27FC236}">
                <a16:creationId xmlns:a16="http://schemas.microsoft.com/office/drawing/2014/main" id="{BADB2A3C-7B2C-4E16-A3F1-B769C9AAE87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764119104"/>
              </p:ext>
            </p:extLst>
          </p:nvPr>
        </p:nvGraphicFramePr>
        <p:xfrm>
          <a:off x="222005" y="1027263"/>
          <a:ext cx="6892364" cy="54186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72225" y="-401655"/>
            <a:ext cx="4070847" cy="2613695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3903760" y="123584"/>
            <a:ext cx="6336903" cy="94496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>
              <a:lnSpc>
                <a:spcPct val="104000"/>
              </a:lnSpc>
            </a:pPr>
            <a:r>
              <a:rPr lang="en-US" sz="2933" b="1" dirty="0">
                <a:solidFill>
                  <a:srgbClr val="333F70"/>
                </a:solidFill>
                <a:latin typeface="Unbounded Bold" pitchFamily="34" charset="0"/>
                <a:ea typeface="Unbounded Bold" pitchFamily="34" charset="-122"/>
                <a:cs typeface="Unbounded Bold" pitchFamily="34" charset="-120"/>
              </a:rPr>
              <a:t>Кадровый состав и </a:t>
            </a:r>
            <a:r>
              <a:rPr lang="en-US" sz="2933" b="1" dirty="0" err="1">
                <a:solidFill>
                  <a:srgbClr val="333F70"/>
                </a:solidFill>
                <a:latin typeface="Unbounded Bold" pitchFamily="34" charset="0"/>
                <a:ea typeface="Unbounded Bold" pitchFamily="34" charset="-122"/>
                <a:cs typeface="Unbounded Bold" pitchFamily="34" charset="-120"/>
              </a:rPr>
              <a:t>динамика</a:t>
            </a:r>
            <a:endParaRPr lang="ru-RU" sz="2933" b="1" dirty="0">
              <a:solidFill>
                <a:srgbClr val="333F70"/>
              </a:solidFill>
              <a:latin typeface="Unbounded Bold" pitchFamily="34" charset="0"/>
              <a:ea typeface="Unbounded Bold" pitchFamily="34" charset="-122"/>
              <a:cs typeface="Unbounded Bold" pitchFamily="34" charset="-120"/>
            </a:endParaRPr>
          </a:p>
          <a:p>
            <a:pPr>
              <a:lnSpc>
                <a:spcPct val="104000"/>
              </a:lnSpc>
            </a:pPr>
            <a:r>
              <a:rPr lang="ru-RU" sz="2933" b="1" dirty="0">
                <a:solidFill>
                  <a:srgbClr val="333F70"/>
                </a:solidFill>
                <a:latin typeface="Unbounded Bold" pitchFamily="34" charset="0"/>
                <a:ea typeface="Unbounded Bold" pitchFamily="34" charset="-122"/>
                <a:cs typeface="Unbounded Bold" pitchFamily="34" charset="-120"/>
              </a:rPr>
              <a:t>          </a:t>
            </a:r>
            <a:r>
              <a:rPr lang="en-US" sz="2933" b="1" dirty="0">
                <a:solidFill>
                  <a:srgbClr val="333F70"/>
                </a:solidFill>
                <a:latin typeface="Unbounded Bold" pitchFamily="34" charset="0"/>
                <a:ea typeface="Unbounded Bold" pitchFamily="34" charset="-122"/>
                <a:cs typeface="Unbounded Bold" pitchFamily="34" charset="-120"/>
              </a:rPr>
              <a:t> </a:t>
            </a:r>
            <a:r>
              <a:rPr lang="ru-RU" sz="2933" b="1" dirty="0">
                <a:solidFill>
                  <a:srgbClr val="333F70"/>
                </a:solidFill>
                <a:latin typeface="Unbounded Bold" pitchFamily="34" charset="0"/>
                <a:ea typeface="Unbounded Bold" pitchFamily="34" charset="-122"/>
                <a:cs typeface="Unbounded Bold" pitchFamily="34" charset="-120"/>
              </a:rPr>
              <a:t>  </a:t>
            </a:r>
            <a:r>
              <a:rPr lang="en-US" sz="2933" b="1" dirty="0">
                <a:solidFill>
                  <a:srgbClr val="333F70"/>
                </a:solidFill>
                <a:latin typeface="Unbounded Bold" pitchFamily="34" charset="0"/>
                <a:ea typeface="Unbounded Bold" pitchFamily="34" charset="-122"/>
                <a:cs typeface="Unbounded Bold" pitchFamily="34" charset="-120"/>
              </a:rPr>
              <a:t>(2021–2025)</a:t>
            </a:r>
            <a:endParaRPr lang="en-US" sz="2933" dirty="0"/>
          </a:p>
        </p:txBody>
      </p:sp>
      <p:sp>
        <p:nvSpPr>
          <p:cNvPr id="4" name="Text 1"/>
          <p:cNvSpPr/>
          <p:nvPr/>
        </p:nvSpPr>
        <p:spPr>
          <a:xfrm>
            <a:off x="6988629" y="1052184"/>
            <a:ext cx="4849586" cy="2286992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 fontScale="85000" lnSpcReduction="10000"/>
          </a:bodyPr>
          <a:lstStyle/>
          <a:p>
            <a:pPr>
              <a:lnSpc>
                <a:spcPct val="133000"/>
              </a:lnSpc>
              <a:spcAft>
                <a:spcPts val="1333"/>
              </a:spcAft>
            </a:pPr>
            <a:r>
              <a:rPr lang="en-US" sz="1467" dirty="0">
                <a:solidFill>
                  <a:srgbClr val="333F70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Численность выросла с 11 до 18 чел.; доля производственного персонала увеличилась с 63,6% до 77,8%. Административный персонал стабилен. Текучесть снизилась с 9,1% до 5,6%; увольнений по собственному желанию — ≤1 в год.</a:t>
            </a:r>
            <a:endParaRPr lang="en-US" sz="1467" dirty="0"/>
          </a:p>
          <a:p>
            <a:pPr>
              <a:lnSpc>
                <a:spcPct val="133000"/>
              </a:lnSpc>
            </a:pPr>
            <a:r>
              <a:rPr lang="en-US" sz="1467" dirty="0">
                <a:solidFill>
                  <a:srgbClr val="333F70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Вывод: устойчивое кадровое ядро, но малочисленность и совмещение функций повышают операционные риски при выбытии ключевых сотрудников.</a:t>
            </a:r>
            <a:endParaRPr lang="en-US" sz="1467" dirty="0"/>
          </a:p>
        </p:txBody>
      </p:sp>
      <p:graphicFrame>
        <p:nvGraphicFramePr>
          <p:cNvPr id="35" name="Таблица 34">
            <a:extLst>
              <a:ext uri="{FF2B5EF4-FFF2-40B4-BE49-F238E27FC236}">
                <a16:creationId xmlns:a16="http://schemas.microsoft.com/office/drawing/2014/main" id="{678BEBD5-1933-45AE-8635-C8CB5E565DD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4705445"/>
              </p:ext>
            </p:extLst>
          </p:nvPr>
        </p:nvGraphicFramePr>
        <p:xfrm>
          <a:off x="208429" y="1542496"/>
          <a:ext cx="6306671" cy="4837217"/>
        </p:xfrm>
        <a:graphic>
          <a:graphicData uri="http://schemas.openxmlformats.org/drawingml/2006/table">
            <a:tbl>
              <a:tblPr firstRow="1" firstCol="1" bandRow="1"/>
              <a:tblGrid>
                <a:gridCol w="1816314">
                  <a:extLst>
                    <a:ext uri="{9D8B030D-6E8A-4147-A177-3AD203B41FA5}">
                      <a16:colId xmlns:a16="http://schemas.microsoft.com/office/drawing/2014/main" val="3090249977"/>
                    </a:ext>
                  </a:extLst>
                </a:gridCol>
                <a:gridCol w="898071">
                  <a:extLst>
                    <a:ext uri="{9D8B030D-6E8A-4147-A177-3AD203B41FA5}">
                      <a16:colId xmlns:a16="http://schemas.microsoft.com/office/drawing/2014/main" val="3283147625"/>
                    </a:ext>
                  </a:extLst>
                </a:gridCol>
                <a:gridCol w="1020536">
                  <a:extLst>
                    <a:ext uri="{9D8B030D-6E8A-4147-A177-3AD203B41FA5}">
                      <a16:colId xmlns:a16="http://schemas.microsoft.com/office/drawing/2014/main" val="3424941051"/>
                    </a:ext>
                  </a:extLst>
                </a:gridCol>
                <a:gridCol w="873579">
                  <a:extLst>
                    <a:ext uri="{9D8B030D-6E8A-4147-A177-3AD203B41FA5}">
                      <a16:colId xmlns:a16="http://schemas.microsoft.com/office/drawing/2014/main" val="1968197734"/>
                    </a:ext>
                  </a:extLst>
                </a:gridCol>
                <a:gridCol w="849085">
                  <a:extLst>
                    <a:ext uri="{9D8B030D-6E8A-4147-A177-3AD203B41FA5}">
                      <a16:colId xmlns:a16="http://schemas.microsoft.com/office/drawing/2014/main" val="4185313059"/>
                    </a:ext>
                  </a:extLst>
                </a:gridCol>
                <a:gridCol w="849086">
                  <a:extLst>
                    <a:ext uri="{9D8B030D-6E8A-4147-A177-3AD203B41FA5}">
                      <a16:colId xmlns:a16="http://schemas.microsoft.com/office/drawing/2014/main" val="511588078"/>
                    </a:ext>
                  </a:extLst>
                </a:gridCol>
              </a:tblGrid>
              <a:tr h="35628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1050" b="1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Показатель</a:t>
                      </a:r>
                      <a:endParaRPr lang="ru-RU" sz="105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6200" marR="76200" marT="76200" marB="76200" anchor="ctr">
                    <a:lnL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1600" b="1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2021</a:t>
                      </a:r>
                      <a:endParaRPr lang="ru-RU" sz="16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6200" marR="76200" marT="76200" marB="76200" anchor="ctr">
                    <a:lnL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1600" b="1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2022</a:t>
                      </a:r>
                      <a:endParaRPr lang="ru-RU" sz="16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6200" marR="76200" marT="76200" marB="76200" anchor="ctr">
                    <a:lnL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1600" b="1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2023</a:t>
                      </a:r>
                      <a:endParaRPr lang="ru-RU" sz="16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6200" marR="76200" marT="76200" marB="76200" anchor="ctr">
                    <a:lnL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1600" b="1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2024</a:t>
                      </a:r>
                      <a:endParaRPr lang="ru-RU" sz="16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6200" marR="76200" marT="76200" marB="76200" anchor="ctr">
                    <a:lnL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1600" b="1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2025</a:t>
                      </a:r>
                      <a:endParaRPr lang="ru-RU" sz="16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6200" marR="76200" marT="76200" marB="76200" anchor="ctr">
                    <a:lnL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6836057"/>
                  </a:ext>
                </a:extLst>
              </a:tr>
              <a:tr h="90302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ru-RU" sz="14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Среднесписочная численность, чел.</a:t>
                      </a:r>
                      <a:endParaRPr lang="ru-RU" sz="14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6200" marR="76200" marT="76200" marB="76200" anchor="ctr">
                    <a:lnL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6200" marR="76200" marT="76200" marB="76200" anchor="ctr">
                    <a:lnL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6200" marR="76200" marT="76200" marB="76200" anchor="ctr">
                    <a:lnL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6200" marR="76200" marT="76200" marB="76200" anchor="ctr">
                    <a:lnL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6200" marR="76200" marT="76200" marB="76200" anchor="ctr">
                    <a:lnL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6200" marR="76200" marT="76200" marB="76200" anchor="ctr">
                    <a:lnL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72634405"/>
                  </a:ext>
                </a:extLst>
              </a:tr>
              <a:tr h="52679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ru-RU" sz="14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Принято, чел.</a:t>
                      </a:r>
                      <a:endParaRPr lang="ru-RU" sz="14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6200" marR="76200" marT="76200" marB="76200" anchor="ctr">
                    <a:lnL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6200" marR="76200" marT="76200" marB="76200" anchor="ctr">
                    <a:lnL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6200" marR="76200" marT="76200" marB="76200" anchor="ctr">
                    <a:lnL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6200" marR="76200" marT="76200" marB="76200" anchor="ctr">
                    <a:lnL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6200" marR="76200" marT="76200" marB="76200" anchor="ctr">
                    <a:lnL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6200" marR="76200" marT="76200" marB="76200" anchor="ctr">
                    <a:lnL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22647228"/>
                  </a:ext>
                </a:extLst>
              </a:tr>
              <a:tr h="53652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ru-RU" sz="14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Уволено всего, чел.</a:t>
                      </a:r>
                      <a:endParaRPr lang="ru-RU" sz="14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6200" marR="76200" marT="76200" marB="76200" anchor="ctr">
                    <a:lnL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6200" marR="76200" marT="76200" marB="76200" anchor="ctr">
                    <a:lnL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6200" marR="76200" marT="76200" marB="76200" anchor="ctr">
                    <a:lnL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6200" marR="76200" marT="76200" marB="76200" anchor="ctr">
                    <a:lnL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6200" marR="76200" marT="76200" marB="76200" anchor="ctr">
                    <a:lnL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6200" marR="76200" marT="76200" marB="76200" anchor="ctr">
                    <a:lnL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73592389"/>
                  </a:ext>
                </a:extLst>
              </a:tr>
              <a:tr h="75004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ru-RU" sz="14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 т.ч. по собственному желанию, чел.</a:t>
                      </a:r>
                      <a:endParaRPr lang="ru-RU" sz="14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6200" marR="76200" marT="76200" marB="76200" anchor="ctr">
                    <a:lnL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6200" marR="76200" marT="76200" marB="76200" anchor="ctr">
                    <a:lnL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6200" marR="76200" marT="76200" marB="76200" anchor="ctr">
                    <a:lnL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6200" marR="76200" marT="76200" marB="76200" anchor="ctr">
                    <a:lnL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6200" marR="76200" marT="76200" marB="76200" anchor="ctr">
                    <a:lnL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6200" marR="76200" marT="76200" marB="76200" anchor="ctr">
                    <a:lnL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87610440"/>
                  </a:ext>
                </a:extLst>
              </a:tr>
              <a:tr h="72539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ru-RU" sz="14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Коэффициент оборота по приёму, %</a:t>
                      </a:r>
                      <a:endParaRPr lang="ru-RU" sz="14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6200" marR="76200" marT="76200" marB="76200" anchor="ctr">
                    <a:lnL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27,3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6200" marR="76200" marT="76200" marB="76200" anchor="ctr">
                    <a:lnL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20,0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6200" marR="76200" marT="76200" marB="76200" anchor="ctr">
                    <a:lnL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17,6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6200" marR="76200" marT="76200" marB="76200" anchor="ctr">
                    <a:lnL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16,7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6200" marR="76200" marT="76200" marB="76200" anchor="ctr">
                    <a:lnL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11,1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6200" marR="76200" marT="76200" marB="76200" anchor="ctr">
                    <a:lnL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15924017"/>
                  </a:ext>
                </a:extLst>
              </a:tr>
              <a:tr h="91903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ru-RU" sz="14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Коэффициент оборота по выбытию, %</a:t>
                      </a:r>
                      <a:endParaRPr lang="ru-RU" sz="14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6200" marR="76200" marT="76200" marB="76200" anchor="ctr">
                    <a:lnL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18,2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6200" marR="76200" marT="76200" marB="76200" anchor="ctr">
                    <a:lnL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13,3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6200" marR="76200" marT="76200" marB="76200" anchor="ctr">
                    <a:lnL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11,8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6200" marR="76200" marT="76200" marB="76200" anchor="ctr">
                    <a:lnL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11,1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6200" marR="76200" marT="76200" marB="76200" anchor="ctr">
                    <a:lnL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5,6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6200" marR="76200" marT="76200" marB="76200" anchor="ctr">
                    <a:lnL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13549838"/>
                  </a:ext>
                </a:extLst>
              </a:tr>
            </a:tbl>
          </a:graphicData>
        </a:graphic>
      </p:graphicFrame>
      <p:pic>
        <p:nvPicPr>
          <p:cNvPr id="36" name="Рисунок 35">
            <a:extLst>
              <a:ext uri="{FF2B5EF4-FFF2-40B4-BE49-F238E27FC236}">
                <a16:creationId xmlns:a16="http://schemas.microsoft.com/office/drawing/2014/main" id="{EF30C518-4E64-419D-B81F-CD4E2846DA7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68243" y="3433785"/>
            <a:ext cx="4490357" cy="3126441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C01EBF14-25BD-4902-B4EB-71523DD90F39}"/>
              </a:ext>
            </a:extLst>
          </p:cNvPr>
          <p:cNvSpPr txBox="1"/>
          <p:nvPr/>
        </p:nvSpPr>
        <p:spPr>
          <a:xfrm>
            <a:off x="11732558" y="123584"/>
            <a:ext cx="358027" cy="369332"/>
          </a:xfrm>
          <a:prstGeom prst="rect">
            <a:avLst/>
          </a:prstGeom>
          <a:solidFill>
            <a:srgbClr val="0070C0"/>
          </a:solidFill>
        </p:spPr>
        <p:txBody>
          <a:bodyPr wrap="square">
            <a:spAutoFit/>
          </a:bodyPr>
          <a:lstStyle/>
          <a:p>
            <a:pPr algn="ctr"/>
            <a:r>
              <a:rPr lang="en-US" sz="1800" b="1" dirty="0">
                <a:solidFill>
                  <a:srgbClr val="FFFFFF"/>
                </a:solidFill>
                <a:latin typeface="Unbounded Bold" pitchFamily="34" charset="0"/>
                <a:ea typeface="Unbounded Bold" pitchFamily="34" charset="-122"/>
                <a:cs typeface="Unbounded Bold" pitchFamily="34" charset="-120"/>
              </a:rPr>
              <a:t>4</a:t>
            </a:r>
            <a:endParaRPr lang="en-US" sz="18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1"/>
          <p:cNvSpPr/>
          <p:nvPr/>
        </p:nvSpPr>
        <p:spPr>
          <a:xfrm>
            <a:off x="96716" y="0"/>
            <a:ext cx="11814977" cy="1417439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ctr">
              <a:lnSpc>
                <a:spcPct val="104000"/>
              </a:lnSpc>
            </a:pPr>
            <a:r>
              <a:rPr lang="en-US" sz="2933" b="1" dirty="0">
                <a:solidFill>
                  <a:srgbClr val="333F70"/>
                </a:solidFill>
                <a:latin typeface="Unbounded Bold" pitchFamily="34" charset="0"/>
                <a:ea typeface="Unbounded Bold" pitchFamily="34" charset="-122"/>
                <a:cs typeface="Unbounded Bold" pitchFamily="34" charset="-120"/>
              </a:rPr>
              <a:t>Использование рабочего времени и производительность</a:t>
            </a:r>
            <a:endParaRPr lang="en-US" sz="2933" dirty="0"/>
          </a:p>
        </p:txBody>
      </p:sp>
      <p:sp>
        <p:nvSpPr>
          <p:cNvPr id="5" name="Text 2"/>
          <p:cNvSpPr/>
          <p:nvPr/>
        </p:nvSpPr>
        <p:spPr>
          <a:xfrm>
            <a:off x="135856" y="635682"/>
            <a:ext cx="11736695" cy="1840683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>
              <a:lnSpc>
                <a:spcPct val="133000"/>
              </a:lnSpc>
              <a:spcAft>
                <a:spcPts val="1667"/>
              </a:spcAft>
            </a:pPr>
            <a:r>
              <a:rPr lang="en-US" sz="1467" dirty="0">
                <a:solidFill>
                  <a:srgbClr val="333F70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Среднее отработанное дней на одного работника — 220 в год. Передача электроэнергии выросла с 42 до 50 млн кВт·ч, выручка — с 52 до 60 млн руб. При этом выработка на одного работника снизилась с 3,82 до 2,78 млн кВт·ч, выручка на работника — с 4,73 до 3,33 млн руб.</a:t>
            </a:r>
            <a:endParaRPr lang="en-US" sz="1467" dirty="0"/>
          </a:p>
          <a:p>
            <a:pPr>
              <a:lnSpc>
                <a:spcPct val="133000"/>
              </a:lnSpc>
            </a:pPr>
            <a:r>
              <a:rPr lang="en-US" sz="1467" dirty="0">
                <a:solidFill>
                  <a:srgbClr val="333F70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Причина: опережающий рост производственного персонала для повышения надёжности сетей. Сверхурочные — вынужденные, связаны с авариями и неотложными ремонтами.</a:t>
            </a:r>
            <a:endParaRPr lang="en-US" sz="1467" dirty="0"/>
          </a:p>
        </p:txBody>
      </p:sp>
      <p:graphicFrame>
        <p:nvGraphicFramePr>
          <p:cNvPr id="6" name="Таблица 5">
            <a:extLst>
              <a:ext uri="{FF2B5EF4-FFF2-40B4-BE49-F238E27FC236}">
                <a16:creationId xmlns:a16="http://schemas.microsoft.com/office/drawing/2014/main" id="{9015A70B-4E9F-4708-AA6E-F93B0726959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35957069"/>
              </p:ext>
            </p:extLst>
          </p:nvPr>
        </p:nvGraphicFramePr>
        <p:xfrm>
          <a:off x="135856" y="2348519"/>
          <a:ext cx="11817378" cy="439159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860687">
                  <a:extLst>
                    <a:ext uri="{9D8B030D-6E8A-4147-A177-3AD203B41FA5}">
                      <a16:colId xmlns:a16="http://schemas.microsoft.com/office/drawing/2014/main" val="3944936308"/>
                    </a:ext>
                  </a:extLst>
                </a:gridCol>
                <a:gridCol w="1592036">
                  <a:extLst>
                    <a:ext uri="{9D8B030D-6E8A-4147-A177-3AD203B41FA5}">
                      <a16:colId xmlns:a16="http://schemas.microsoft.com/office/drawing/2014/main" val="3187355027"/>
                    </a:ext>
                  </a:extLst>
                </a:gridCol>
                <a:gridCol w="1355271">
                  <a:extLst>
                    <a:ext uri="{9D8B030D-6E8A-4147-A177-3AD203B41FA5}">
                      <a16:colId xmlns:a16="http://schemas.microsoft.com/office/drawing/2014/main" val="3654041524"/>
                    </a:ext>
                  </a:extLst>
                </a:gridCol>
                <a:gridCol w="1534886">
                  <a:extLst>
                    <a:ext uri="{9D8B030D-6E8A-4147-A177-3AD203B41FA5}">
                      <a16:colId xmlns:a16="http://schemas.microsoft.com/office/drawing/2014/main" val="4209701230"/>
                    </a:ext>
                  </a:extLst>
                </a:gridCol>
                <a:gridCol w="1355271">
                  <a:extLst>
                    <a:ext uri="{9D8B030D-6E8A-4147-A177-3AD203B41FA5}">
                      <a16:colId xmlns:a16="http://schemas.microsoft.com/office/drawing/2014/main" val="3128029545"/>
                    </a:ext>
                  </a:extLst>
                </a:gridCol>
                <a:gridCol w="1119227">
                  <a:extLst>
                    <a:ext uri="{9D8B030D-6E8A-4147-A177-3AD203B41FA5}">
                      <a16:colId xmlns:a16="http://schemas.microsoft.com/office/drawing/2014/main" val="573744664"/>
                    </a:ext>
                  </a:extLst>
                </a:gridCol>
              </a:tblGrid>
              <a:tr h="3278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1600" dirty="0">
                          <a:effectLst/>
                        </a:rPr>
                        <a:t>Показатель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0539" marR="70539" marT="70539" marB="70539"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1600" dirty="0">
                          <a:effectLst/>
                        </a:rPr>
                        <a:t>2021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0539" marR="70539" marT="70539" marB="70539"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1600" dirty="0">
                          <a:effectLst/>
                        </a:rPr>
                        <a:t>2022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0539" marR="70539" marT="70539" marB="70539"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1600" dirty="0">
                          <a:effectLst/>
                        </a:rPr>
                        <a:t>2023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0539" marR="70539" marT="70539" marB="70539"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1600" dirty="0">
                          <a:effectLst/>
                        </a:rPr>
                        <a:t>2024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0539" marR="70539" marT="70539" marB="70539"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1600" dirty="0">
                          <a:effectLst/>
                        </a:rPr>
                        <a:t>2025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0539" marR="70539" marT="70539" marB="70539" anchor="ctr"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3266422"/>
                  </a:ext>
                </a:extLst>
              </a:tr>
              <a:tr h="50366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ru-RU" sz="1600" dirty="0">
                          <a:effectLst/>
                        </a:rPr>
                        <a:t>Среднесписочная численность, чел.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0539" marR="70539" marT="70539" marB="70539"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1600" dirty="0">
                          <a:effectLst/>
                        </a:rPr>
                        <a:t>11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0539" marR="70539" marT="70539" marB="70539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1600" dirty="0">
                          <a:effectLst/>
                        </a:rPr>
                        <a:t>15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0539" marR="70539" marT="70539" marB="70539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1600" dirty="0">
                          <a:effectLst/>
                        </a:rPr>
                        <a:t>17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0539" marR="70539" marT="70539" marB="70539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1600" dirty="0">
                          <a:effectLst/>
                        </a:rPr>
                        <a:t>18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0539" marR="70539" marT="70539" marB="70539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1600">
                          <a:effectLst/>
                        </a:rPr>
                        <a:t>18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0539" marR="70539" marT="70539" marB="70539" anchor="ctr"/>
                </a:tc>
                <a:extLst>
                  <a:ext uri="{0D108BD9-81ED-4DB2-BD59-A6C34878D82A}">
                    <a16:rowId xmlns:a16="http://schemas.microsoft.com/office/drawing/2014/main" val="2501028724"/>
                  </a:ext>
                </a:extLst>
              </a:tr>
              <a:tr h="41280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ru-RU" sz="1600" dirty="0">
                          <a:effectLst/>
                        </a:rPr>
                        <a:t>Отработано человеко-дней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0539" marR="70539" marT="70539" marB="70539"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1600" dirty="0">
                          <a:effectLst/>
                        </a:rPr>
                        <a:t>2 420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0539" marR="70539" marT="70539" marB="70539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1600" dirty="0">
                          <a:effectLst/>
                        </a:rPr>
                        <a:t>3 300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0539" marR="70539" marT="70539" marB="70539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1600">
                          <a:effectLst/>
                        </a:rPr>
                        <a:t>3 740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0539" marR="70539" marT="70539" marB="70539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1600">
                          <a:effectLst/>
                        </a:rPr>
                        <a:t>3 960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0539" marR="70539" marT="70539" marB="70539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1600">
                          <a:effectLst/>
                        </a:rPr>
                        <a:t>3 960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0539" marR="70539" marT="70539" marB="70539" anchor="ctr"/>
                </a:tc>
                <a:extLst>
                  <a:ext uri="{0D108BD9-81ED-4DB2-BD59-A6C34878D82A}">
                    <a16:rowId xmlns:a16="http://schemas.microsoft.com/office/drawing/2014/main" val="2540983823"/>
                  </a:ext>
                </a:extLst>
              </a:tr>
              <a:tr h="64407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ru-RU" sz="1600" dirty="0">
                          <a:effectLst/>
                        </a:rPr>
                        <a:t>Среднее число отработанных дней на 1 работника, дней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0539" marR="70539" marT="70539" marB="70539"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1600" dirty="0">
                          <a:effectLst/>
                        </a:rPr>
                        <a:t>220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0539" marR="70539" marT="70539" marB="70539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1600" dirty="0">
                          <a:effectLst/>
                        </a:rPr>
                        <a:t>220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0539" marR="70539" marT="70539" marB="70539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1600">
                          <a:effectLst/>
                        </a:rPr>
                        <a:t>220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0539" marR="70539" marT="70539" marB="70539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1600">
                          <a:effectLst/>
                        </a:rPr>
                        <a:t>220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0539" marR="70539" marT="70539" marB="70539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1600">
                          <a:effectLst/>
                        </a:rPr>
                        <a:t>220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0539" marR="70539" marT="70539" marB="70539" anchor="ctr"/>
                </a:tc>
                <a:extLst>
                  <a:ext uri="{0D108BD9-81ED-4DB2-BD59-A6C34878D82A}">
                    <a16:rowId xmlns:a16="http://schemas.microsoft.com/office/drawing/2014/main" val="4287922776"/>
                  </a:ext>
                </a:extLst>
              </a:tr>
              <a:tr h="50366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ru-RU" sz="1600" dirty="0">
                          <a:effectLst/>
                        </a:rPr>
                        <a:t>Сверхурочные часы на 1 работника, ч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0539" marR="70539" marT="70539" marB="70539"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1600" dirty="0">
                          <a:effectLst/>
                        </a:rPr>
                        <a:t>15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0539" marR="70539" marT="70539" marB="70539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1600" dirty="0">
                          <a:effectLst/>
                        </a:rPr>
                        <a:t>14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0539" marR="70539" marT="70539" marB="70539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1600" dirty="0">
                          <a:effectLst/>
                        </a:rPr>
                        <a:t>14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0539" marR="70539" marT="70539" marB="70539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1600">
                          <a:effectLst/>
                        </a:rPr>
                        <a:t>12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0539" marR="70539" marT="70539" marB="70539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1600">
                          <a:effectLst/>
                        </a:rPr>
                        <a:t>10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0539" marR="70539" marT="70539" marB="70539" anchor="ctr"/>
                </a:tc>
                <a:extLst>
                  <a:ext uri="{0D108BD9-81ED-4DB2-BD59-A6C34878D82A}">
                    <a16:rowId xmlns:a16="http://schemas.microsoft.com/office/drawing/2014/main" val="4073875722"/>
                  </a:ext>
                </a:extLst>
              </a:tr>
              <a:tr h="56022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ru-RU" sz="1600" dirty="0">
                          <a:effectLst/>
                        </a:rPr>
                        <a:t>Объём переданной электроэнергии, млн </a:t>
                      </a:r>
                      <a:r>
                        <a:rPr lang="ru-RU" sz="1600" dirty="0" err="1">
                          <a:effectLst/>
                        </a:rPr>
                        <a:t>кВт·ч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0539" marR="70539" marT="70539" marB="70539"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1600" dirty="0">
                          <a:effectLst/>
                        </a:rPr>
                        <a:t>42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0539" marR="70539" marT="70539" marB="70539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1600">
                          <a:effectLst/>
                        </a:rPr>
                        <a:t>44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0539" marR="70539" marT="70539" marB="70539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1600" dirty="0">
                          <a:effectLst/>
                        </a:rPr>
                        <a:t>44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0539" marR="70539" marT="70539" marB="70539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1600" dirty="0">
                          <a:effectLst/>
                        </a:rPr>
                        <a:t>47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0539" marR="70539" marT="70539" marB="70539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1600">
                          <a:effectLst/>
                        </a:rPr>
                        <a:t>50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0539" marR="70539" marT="70539" marB="70539" anchor="ctr"/>
                </a:tc>
                <a:extLst>
                  <a:ext uri="{0D108BD9-81ED-4DB2-BD59-A6C34878D82A}">
                    <a16:rowId xmlns:a16="http://schemas.microsoft.com/office/drawing/2014/main" val="331508610"/>
                  </a:ext>
                </a:extLst>
              </a:tr>
              <a:tr h="47550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ru-RU" sz="1600" dirty="0">
                          <a:effectLst/>
                        </a:rPr>
                        <a:t>Выручка от передачи, млн руб.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0539" marR="70539" marT="70539" marB="70539"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1600">
                          <a:effectLst/>
                        </a:rPr>
                        <a:t>52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0539" marR="70539" marT="70539" marB="70539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1600" dirty="0">
                          <a:effectLst/>
                        </a:rPr>
                        <a:t>55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0539" marR="70539" marT="70539" marB="70539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1600" dirty="0">
                          <a:effectLst/>
                        </a:rPr>
                        <a:t>55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0539" marR="70539" marT="70539" marB="70539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1600" dirty="0">
                          <a:effectLst/>
                        </a:rPr>
                        <a:t>58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0539" marR="70539" marT="70539" marB="70539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1600" dirty="0">
                          <a:effectLst/>
                        </a:rPr>
                        <a:t>60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0539" marR="70539" marT="70539" marB="70539" anchor="ctr"/>
                </a:tc>
                <a:extLst>
                  <a:ext uri="{0D108BD9-81ED-4DB2-BD59-A6C34878D82A}">
                    <a16:rowId xmlns:a16="http://schemas.microsoft.com/office/drawing/2014/main" val="2764672713"/>
                  </a:ext>
                </a:extLst>
              </a:tr>
              <a:tr h="50366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ru-RU" sz="1600" dirty="0">
                          <a:effectLst/>
                        </a:rPr>
                        <a:t>Выработка на 1 работника, млн </a:t>
                      </a:r>
                      <a:r>
                        <a:rPr lang="ru-RU" sz="1600" dirty="0" err="1">
                          <a:effectLst/>
                        </a:rPr>
                        <a:t>кВт·ч</a:t>
                      </a:r>
                      <a:r>
                        <a:rPr lang="ru-RU" sz="1600" dirty="0">
                          <a:effectLst/>
                        </a:rPr>
                        <a:t>/чел.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0539" marR="70539" marT="70539" marB="70539"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1600">
                          <a:effectLst/>
                        </a:rPr>
                        <a:t>3,82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0539" marR="70539" marT="70539" marB="70539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1600">
                          <a:effectLst/>
                        </a:rPr>
                        <a:t>2,93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0539" marR="70539" marT="70539" marB="70539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1600" dirty="0">
                          <a:effectLst/>
                        </a:rPr>
                        <a:t>2,59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0539" marR="70539" marT="70539" marB="70539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1600" dirty="0">
                          <a:effectLst/>
                        </a:rPr>
                        <a:t>2,61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0539" marR="70539" marT="70539" marB="70539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1600" dirty="0">
                          <a:effectLst/>
                        </a:rPr>
                        <a:t>2,78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0539" marR="70539" marT="70539" marB="70539" anchor="ctr"/>
                </a:tc>
                <a:extLst>
                  <a:ext uri="{0D108BD9-81ED-4DB2-BD59-A6C34878D82A}">
                    <a16:rowId xmlns:a16="http://schemas.microsoft.com/office/drawing/2014/main" val="353482449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ru-RU" sz="1600" dirty="0">
                          <a:effectLst/>
                        </a:rPr>
                        <a:t>Выручка на 1 работника, млн руб./чел.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0539" marR="70539" marT="70539" marB="70539"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1600">
                          <a:effectLst/>
                        </a:rPr>
                        <a:t>4,73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0539" marR="70539" marT="70539" marB="70539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1600">
                          <a:effectLst/>
                        </a:rPr>
                        <a:t>3,67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0539" marR="70539" marT="70539" marB="70539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1600" dirty="0">
                          <a:effectLst/>
                        </a:rPr>
                        <a:t>3,24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0539" marR="70539" marT="70539" marB="70539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1600" dirty="0">
                          <a:effectLst/>
                        </a:rPr>
                        <a:t>3,22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0539" marR="70539" marT="70539" marB="70539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1600" dirty="0">
                          <a:effectLst/>
                        </a:rPr>
                        <a:t>3,33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0539" marR="70539" marT="70539" marB="70539" anchor="ctr"/>
                </a:tc>
                <a:extLst>
                  <a:ext uri="{0D108BD9-81ED-4DB2-BD59-A6C34878D82A}">
                    <a16:rowId xmlns:a16="http://schemas.microsoft.com/office/drawing/2014/main" val="853662921"/>
                  </a:ext>
                </a:extLst>
              </a:tr>
            </a:tbl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6ED4170E-3F93-4A4A-8A17-C7A7B1104F64}"/>
              </a:ext>
            </a:extLst>
          </p:cNvPr>
          <p:cNvSpPr txBox="1"/>
          <p:nvPr/>
        </p:nvSpPr>
        <p:spPr>
          <a:xfrm>
            <a:off x="11727172" y="117888"/>
            <a:ext cx="368112" cy="369332"/>
          </a:xfrm>
          <a:prstGeom prst="rect">
            <a:avLst/>
          </a:prstGeom>
          <a:solidFill>
            <a:srgbClr val="0070C0"/>
          </a:solidFill>
        </p:spPr>
        <p:txBody>
          <a:bodyPr wrap="square">
            <a:spAutoFit/>
          </a:bodyPr>
          <a:lstStyle/>
          <a:p>
            <a:pPr algn="ctr"/>
            <a:r>
              <a:rPr lang="en-US" sz="1800" b="1" dirty="0">
                <a:solidFill>
                  <a:srgbClr val="FFFFFF"/>
                </a:solidFill>
                <a:latin typeface="Unbounded Bold" pitchFamily="34" charset="0"/>
                <a:ea typeface="Unbounded Bold" pitchFamily="34" charset="-122"/>
                <a:cs typeface="Unbounded Bold" pitchFamily="34" charset="-120"/>
              </a:rPr>
              <a:t>5</a:t>
            </a:r>
            <a:endParaRPr lang="en-US" sz="18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3952" y="860795"/>
            <a:ext cx="3112995" cy="3000912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4786525" y="137499"/>
            <a:ext cx="5770364" cy="94496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ctr">
              <a:lnSpc>
                <a:spcPct val="104000"/>
              </a:lnSpc>
            </a:pPr>
            <a:r>
              <a:rPr lang="en-US" sz="2933" b="1" dirty="0" err="1">
                <a:solidFill>
                  <a:srgbClr val="333F70"/>
                </a:solidFill>
                <a:latin typeface="Unbounded Bold" pitchFamily="34" charset="0"/>
                <a:ea typeface="Unbounded Bold" pitchFamily="34" charset="-122"/>
                <a:cs typeface="Unbounded Bold" pitchFamily="34" charset="-120"/>
              </a:rPr>
              <a:t>Мотивация</a:t>
            </a:r>
            <a:r>
              <a:rPr lang="en-US" sz="2933" b="1" dirty="0">
                <a:solidFill>
                  <a:srgbClr val="333F70"/>
                </a:solidFill>
                <a:latin typeface="Unbounded Bold" pitchFamily="34" charset="0"/>
                <a:ea typeface="Unbounded Bold" pitchFamily="34" charset="-122"/>
                <a:cs typeface="Unbounded Bold" pitchFamily="34" charset="-120"/>
              </a:rPr>
              <a:t>,</a:t>
            </a:r>
            <a:endParaRPr lang="ru-RU" sz="2933" b="1" dirty="0">
              <a:solidFill>
                <a:srgbClr val="333F70"/>
              </a:solidFill>
              <a:latin typeface="Unbounded Bold" pitchFamily="34" charset="0"/>
              <a:ea typeface="Unbounded Bold" pitchFamily="34" charset="-122"/>
              <a:cs typeface="Unbounded Bold" pitchFamily="34" charset="-120"/>
            </a:endParaRPr>
          </a:p>
          <a:p>
            <a:pPr>
              <a:lnSpc>
                <a:spcPct val="104000"/>
              </a:lnSpc>
            </a:pPr>
            <a:r>
              <a:rPr lang="en-US" sz="2933" b="1" dirty="0">
                <a:solidFill>
                  <a:srgbClr val="333F70"/>
                </a:solidFill>
                <a:latin typeface="Unbounded Bold" pitchFamily="34" charset="0"/>
                <a:ea typeface="Unbounded Bold" pitchFamily="34" charset="-122"/>
                <a:cs typeface="Unbounded Bold" pitchFamily="34" charset="-120"/>
              </a:rPr>
              <a:t> оплата и обучение персонала</a:t>
            </a:r>
            <a:endParaRPr lang="en-US" sz="2933" dirty="0"/>
          </a:p>
        </p:txBody>
      </p:sp>
      <p:sp>
        <p:nvSpPr>
          <p:cNvPr id="4" name="Text 1"/>
          <p:cNvSpPr/>
          <p:nvPr/>
        </p:nvSpPr>
        <p:spPr>
          <a:xfrm>
            <a:off x="3466947" y="1228188"/>
            <a:ext cx="8265611" cy="2891829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just">
              <a:lnSpc>
                <a:spcPct val="133000"/>
              </a:lnSpc>
              <a:spcAft>
                <a:spcPts val="1333"/>
              </a:spcAft>
            </a:pPr>
            <a:r>
              <a:rPr lang="ru-RU" sz="1467" dirty="0">
                <a:solidFill>
                  <a:srgbClr val="333F70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      </a:t>
            </a:r>
            <a:r>
              <a:rPr lang="en-US" sz="1467" dirty="0" err="1">
                <a:solidFill>
                  <a:srgbClr val="333F70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Система</a:t>
            </a:r>
            <a:r>
              <a:rPr lang="en-US" sz="1467" dirty="0">
                <a:solidFill>
                  <a:srgbClr val="333F70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 оплаты: оклады + доплаты (условия труда, стаж, совмещение) и премии. Среднемесячная зарплата выросла с 100,4 до 163,3 тыс. руб., среднегодовая — с 1 204,8 до 1 959,6 тыс. руб.</a:t>
            </a:r>
            <a:endParaRPr lang="en-US" sz="1467" dirty="0"/>
          </a:p>
          <a:p>
            <a:pPr algn="just">
              <a:lnSpc>
                <a:spcPct val="133000"/>
              </a:lnSpc>
            </a:pPr>
            <a:r>
              <a:rPr lang="ru-RU" sz="1467" dirty="0">
                <a:solidFill>
                  <a:srgbClr val="333F70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     </a:t>
            </a:r>
            <a:r>
              <a:rPr lang="en-US" sz="1467" dirty="0" err="1">
                <a:solidFill>
                  <a:srgbClr val="333F70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Обучение</a:t>
            </a:r>
            <a:r>
              <a:rPr lang="en-US" sz="1467" dirty="0">
                <a:solidFill>
                  <a:srgbClr val="333F70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 преимущественно обязательное (инструктажи, аттестации по электробезопасности). Недостатки: </a:t>
            </a:r>
            <a:r>
              <a:rPr lang="en-US" sz="1467" b="1" dirty="0">
                <a:solidFill>
                  <a:srgbClr val="333F70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слабая привязка премий к индивидуальным результатам</a:t>
            </a:r>
            <a:r>
              <a:rPr lang="en-US" sz="1467" dirty="0">
                <a:solidFill>
                  <a:srgbClr val="333F70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 и формализация развития управленческих и клиенториентированных компетенций.</a:t>
            </a:r>
            <a:endParaRPr lang="en-US" sz="1467" dirty="0"/>
          </a:p>
        </p:txBody>
      </p:sp>
      <p:graphicFrame>
        <p:nvGraphicFramePr>
          <p:cNvPr id="5" name="Таблица 4">
            <a:extLst>
              <a:ext uri="{FF2B5EF4-FFF2-40B4-BE49-F238E27FC236}">
                <a16:creationId xmlns:a16="http://schemas.microsoft.com/office/drawing/2014/main" id="{9823750D-8A72-40F7-94B2-DD73839FDB2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16458024"/>
              </p:ext>
            </p:extLst>
          </p:nvPr>
        </p:nvGraphicFramePr>
        <p:xfrm>
          <a:off x="941862" y="3542073"/>
          <a:ext cx="10515600" cy="318427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628900">
                  <a:extLst>
                    <a:ext uri="{9D8B030D-6E8A-4147-A177-3AD203B41FA5}">
                      <a16:colId xmlns:a16="http://schemas.microsoft.com/office/drawing/2014/main" val="2787467445"/>
                    </a:ext>
                  </a:extLst>
                </a:gridCol>
                <a:gridCol w="2628900">
                  <a:extLst>
                    <a:ext uri="{9D8B030D-6E8A-4147-A177-3AD203B41FA5}">
                      <a16:colId xmlns:a16="http://schemas.microsoft.com/office/drawing/2014/main" val="865703070"/>
                    </a:ext>
                  </a:extLst>
                </a:gridCol>
                <a:gridCol w="2628900">
                  <a:extLst>
                    <a:ext uri="{9D8B030D-6E8A-4147-A177-3AD203B41FA5}">
                      <a16:colId xmlns:a16="http://schemas.microsoft.com/office/drawing/2014/main" val="12879457"/>
                    </a:ext>
                  </a:extLst>
                </a:gridCol>
                <a:gridCol w="2628900">
                  <a:extLst>
                    <a:ext uri="{9D8B030D-6E8A-4147-A177-3AD203B41FA5}">
                      <a16:colId xmlns:a16="http://schemas.microsoft.com/office/drawing/2014/main" val="1979352268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dirty="0">
                          <a:effectLst/>
                        </a:rPr>
                        <a:t>Год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6200" marR="76200" marT="76200" marB="7620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dirty="0">
                          <a:effectLst/>
                        </a:rPr>
                        <a:t>Среднесписочная численность, чел.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6200" marR="76200" marT="76200" marB="7620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dirty="0">
                          <a:effectLst/>
                        </a:rPr>
                        <a:t>Среднемесячная заработная плата, тыс. руб.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6200" marR="76200" marT="76200" marB="7620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>
                          <a:effectLst/>
                        </a:rPr>
                        <a:t>Среднегодовая зарплата 1 работника, тыс. руб.</a:t>
                      </a:r>
                      <a:endParaRPr lang="ru-RU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6200" marR="76200" marT="76200" marB="76200" anchor="ctr"/>
                </a:tc>
                <a:extLst>
                  <a:ext uri="{0D108BD9-81ED-4DB2-BD59-A6C34878D82A}">
                    <a16:rowId xmlns:a16="http://schemas.microsoft.com/office/drawing/2014/main" val="184708730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dirty="0">
                          <a:effectLst/>
                        </a:rPr>
                        <a:t>2021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6200" marR="76200" marT="76200" marB="7620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dirty="0">
                          <a:effectLst/>
                        </a:rPr>
                        <a:t>11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6200" marR="76200" marT="76200" marB="7620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dirty="0">
                          <a:effectLst/>
                        </a:rPr>
                        <a:t>100,4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6200" marR="76200" marT="76200" marB="7620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>
                          <a:effectLst/>
                        </a:rPr>
                        <a:t>1 204,8</a:t>
                      </a:r>
                      <a:endParaRPr lang="ru-RU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6200" marR="76200" marT="76200" marB="76200" anchor="ctr"/>
                </a:tc>
                <a:extLst>
                  <a:ext uri="{0D108BD9-81ED-4DB2-BD59-A6C34878D82A}">
                    <a16:rowId xmlns:a16="http://schemas.microsoft.com/office/drawing/2014/main" val="173475037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>
                          <a:effectLst/>
                        </a:rPr>
                        <a:t>2022</a:t>
                      </a:r>
                      <a:endParaRPr lang="ru-RU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6200" marR="76200" marT="76200" marB="7620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dirty="0">
                          <a:effectLst/>
                        </a:rPr>
                        <a:t>15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6200" marR="76200" marT="76200" marB="7620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dirty="0">
                          <a:effectLst/>
                        </a:rPr>
                        <a:t>118,1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6200" marR="76200" marT="76200" marB="7620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>
                          <a:effectLst/>
                        </a:rPr>
                        <a:t>1 417,2</a:t>
                      </a:r>
                      <a:endParaRPr lang="ru-RU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6200" marR="76200" marT="76200" marB="76200" anchor="ctr"/>
                </a:tc>
                <a:extLst>
                  <a:ext uri="{0D108BD9-81ED-4DB2-BD59-A6C34878D82A}">
                    <a16:rowId xmlns:a16="http://schemas.microsoft.com/office/drawing/2014/main" val="290367477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>
                          <a:effectLst/>
                        </a:rPr>
                        <a:t>2023</a:t>
                      </a:r>
                      <a:endParaRPr lang="ru-RU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6200" marR="76200" marT="76200" marB="7620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dirty="0">
                          <a:effectLst/>
                        </a:rPr>
                        <a:t>17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6200" marR="76200" marT="76200" marB="7620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dirty="0">
                          <a:effectLst/>
                        </a:rPr>
                        <a:t>126,9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6200" marR="76200" marT="76200" marB="7620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>
                          <a:effectLst/>
                        </a:rPr>
                        <a:t>1 522,8</a:t>
                      </a:r>
                      <a:endParaRPr lang="ru-RU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6200" marR="76200" marT="76200" marB="76200" anchor="ctr"/>
                </a:tc>
                <a:extLst>
                  <a:ext uri="{0D108BD9-81ED-4DB2-BD59-A6C34878D82A}">
                    <a16:rowId xmlns:a16="http://schemas.microsoft.com/office/drawing/2014/main" val="380277680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>
                          <a:effectLst/>
                        </a:rPr>
                        <a:t>2024</a:t>
                      </a:r>
                      <a:endParaRPr lang="ru-RU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6200" marR="76200" marT="76200" marB="7620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>
                          <a:effectLst/>
                        </a:rPr>
                        <a:t>18</a:t>
                      </a:r>
                      <a:endParaRPr lang="ru-RU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6200" marR="76200" marT="76200" marB="7620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dirty="0">
                          <a:effectLst/>
                        </a:rPr>
                        <a:t>135,4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6200" marR="76200" marT="76200" marB="7620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dirty="0">
                          <a:effectLst/>
                        </a:rPr>
                        <a:t>1 624,8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6200" marR="76200" marT="76200" marB="76200" anchor="ctr"/>
                </a:tc>
                <a:extLst>
                  <a:ext uri="{0D108BD9-81ED-4DB2-BD59-A6C34878D82A}">
                    <a16:rowId xmlns:a16="http://schemas.microsoft.com/office/drawing/2014/main" val="2497738292"/>
                  </a:ext>
                </a:extLst>
              </a:tr>
              <a:tr h="19304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>
                          <a:effectLst/>
                        </a:rPr>
                        <a:t>2025</a:t>
                      </a:r>
                      <a:endParaRPr lang="ru-RU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6200" marR="76200" marT="76200" marB="7620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>
                          <a:effectLst/>
                        </a:rPr>
                        <a:t>18</a:t>
                      </a:r>
                      <a:endParaRPr lang="ru-RU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6200" marR="76200" marT="76200" marB="7620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>
                          <a:effectLst/>
                        </a:rPr>
                        <a:t>163,3</a:t>
                      </a:r>
                      <a:endParaRPr lang="ru-RU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6200" marR="76200" marT="76200" marB="7620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dirty="0">
                          <a:effectLst/>
                        </a:rPr>
                        <a:t>1 959,6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6200" marR="76200" marT="76200" marB="76200" anchor="ctr"/>
                </a:tc>
                <a:extLst>
                  <a:ext uri="{0D108BD9-81ED-4DB2-BD59-A6C34878D82A}">
                    <a16:rowId xmlns:a16="http://schemas.microsoft.com/office/drawing/2014/main" val="2643803567"/>
                  </a:ext>
                </a:extLst>
              </a:tr>
            </a:tbl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86984EFC-3184-44A9-A360-0CB5A71FEDB9}"/>
              </a:ext>
            </a:extLst>
          </p:cNvPr>
          <p:cNvSpPr txBox="1"/>
          <p:nvPr/>
        </p:nvSpPr>
        <p:spPr>
          <a:xfrm>
            <a:off x="11732558" y="137499"/>
            <a:ext cx="354665" cy="369332"/>
          </a:xfrm>
          <a:prstGeom prst="rect">
            <a:avLst/>
          </a:prstGeom>
          <a:solidFill>
            <a:srgbClr val="0070C0"/>
          </a:solidFill>
        </p:spPr>
        <p:txBody>
          <a:bodyPr wrap="square">
            <a:spAutoFit/>
          </a:bodyPr>
          <a:lstStyle/>
          <a:p>
            <a:pPr algn="ctr"/>
            <a:r>
              <a:rPr lang="en-US" sz="1800" b="1" dirty="0">
                <a:solidFill>
                  <a:srgbClr val="FFFFFF"/>
                </a:solidFill>
                <a:latin typeface="Unbounded Bold" pitchFamily="34" charset="0"/>
                <a:ea typeface="Unbounded Bold" pitchFamily="34" charset="-122"/>
                <a:cs typeface="Unbounded Bold" pitchFamily="34" charset="-120"/>
              </a:rPr>
              <a:t>6</a:t>
            </a:r>
            <a:endParaRPr lang="en-US" sz="18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0"/>
          <p:cNvSpPr/>
          <p:nvPr/>
        </p:nvSpPr>
        <p:spPr>
          <a:xfrm>
            <a:off x="4668504" y="4093534"/>
            <a:ext cx="1679827" cy="20997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ct val="104000"/>
              </a:lnSpc>
            </a:pPr>
            <a:endParaRPr lang="en-US" sz="1267" dirty="0"/>
          </a:p>
        </p:txBody>
      </p:sp>
      <p:sp>
        <p:nvSpPr>
          <p:cNvPr id="4" name="Text 1"/>
          <p:cNvSpPr/>
          <p:nvPr/>
        </p:nvSpPr>
        <p:spPr>
          <a:xfrm>
            <a:off x="4668505" y="4363239"/>
            <a:ext cx="2732519" cy="16658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ct val="103000"/>
              </a:lnSpc>
            </a:pPr>
            <a:endParaRPr lang="en-US" sz="1000" dirty="0"/>
          </a:p>
        </p:txBody>
      </p:sp>
      <p:sp>
        <p:nvSpPr>
          <p:cNvPr id="5" name="Text 2"/>
          <p:cNvSpPr/>
          <p:nvPr/>
        </p:nvSpPr>
        <p:spPr>
          <a:xfrm>
            <a:off x="4661038" y="3093104"/>
            <a:ext cx="1681693" cy="20997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ct val="104000"/>
              </a:lnSpc>
            </a:pPr>
            <a:endParaRPr lang="en-US" sz="1267" dirty="0"/>
          </a:p>
        </p:txBody>
      </p:sp>
      <p:sp>
        <p:nvSpPr>
          <p:cNvPr id="6" name="Text 3"/>
          <p:cNvSpPr/>
          <p:nvPr/>
        </p:nvSpPr>
        <p:spPr>
          <a:xfrm>
            <a:off x="4661038" y="3362810"/>
            <a:ext cx="2732519" cy="16658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ct val="103000"/>
              </a:lnSpc>
            </a:pPr>
            <a:endParaRPr lang="en-US" sz="1000" dirty="0"/>
          </a:p>
        </p:txBody>
      </p:sp>
      <p:sp>
        <p:nvSpPr>
          <p:cNvPr id="8" name="Text 5"/>
          <p:cNvSpPr/>
          <p:nvPr/>
        </p:nvSpPr>
        <p:spPr>
          <a:xfrm>
            <a:off x="4661038" y="2377311"/>
            <a:ext cx="2732519" cy="16658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ct val="103000"/>
              </a:lnSpc>
            </a:pPr>
            <a:endParaRPr lang="en-US" sz="1000" dirty="0"/>
          </a:p>
        </p:txBody>
      </p:sp>
      <p:sp>
        <p:nvSpPr>
          <p:cNvPr id="9" name="Text 6"/>
          <p:cNvSpPr/>
          <p:nvPr/>
        </p:nvSpPr>
        <p:spPr>
          <a:xfrm>
            <a:off x="8027690" y="794842"/>
            <a:ext cx="3941153" cy="1395412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ctr">
              <a:lnSpc>
                <a:spcPct val="104000"/>
              </a:lnSpc>
            </a:pPr>
            <a:r>
              <a:rPr lang="en-US" sz="2867" b="1" dirty="0">
                <a:solidFill>
                  <a:srgbClr val="333F70"/>
                </a:solidFill>
                <a:latin typeface="Unbounded Bold" pitchFamily="34" charset="0"/>
                <a:ea typeface="Unbounded Bold" pitchFamily="34" charset="-122"/>
                <a:cs typeface="Unbounded Bold" pitchFamily="34" charset="-120"/>
              </a:rPr>
              <a:t>Удовлетворённость трудом и её влияние</a:t>
            </a:r>
            <a:endParaRPr lang="en-US" sz="2867" dirty="0"/>
          </a:p>
        </p:txBody>
      </p:sp>
      <p:sp>
        <p:nvSpPr>
          <p:cNvPr id="10" name="Text 7"/>
          <p:cNvSpPr/>
          <p:nvPr/>
        </p:nvSpPr>
        <p:spPr>
          <a:xfrm>
            <a:off x="7209064" y="2373413"/>
            <a:ext cx="4759779" cy="3708103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 lnSpcReduction="10000"/>
          </a:bodyPr>
          <a:lstStyle/>
          <a:p>
            <a:pPr algn="just">
              <a:lnSpc>
                <a:spcPct val="132000"/>
              </a:lnSpc>
              <a:spcAft>
                <a:spcPts val="1267"/>
              </a:spcAft>
            </a:pPr>
            <a:r>
              <a:rPr lang="ru-RU" sz="1600" dirty="0">
                <a:solidFill>
                  <a:srgbClr val="333F70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  О</a:t>
            </a:r>
            <a:r>
              <a:rPr lang="en-US" sz="1600" dirty="0" err="1">
                <a:solidFill>
                  <a:srgbClr val="333F70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прос</a:t>
            </a:r>
            <a:r>
              <a:rPr lang="en-US" sz="1600" dirty="0">
                <a:solidFill>
                  <a:srgbClr val="333F70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 2026 г. интегральный показатель — 3,8/5. </a:t>
            </a:r>
            <a:endParaRPr lang="ru-RU" sz="1600" dirty="0">
              <a:solidFill>
                <a:srgbClr val="333F70"/>
              </a:solidFill>
              <a:latin typeface="Open Sans" pitchFamily="34" charset="0"/>
              <a:ea typeface="Open Sans" pitchFamily="34" charset="-122"/>
              <a:cs typeface="Open Sans" pitchFamily="34" charset="-120"/>
            </a:endParaRPr>
          </a:p>
          <a:p>
            <a:pPr algn="just">
              <a:lnSpc>
                <a:spcPct val="132000"/>
              </a:lnSpc>
              <a:spcAft>
                <a:spcPts val="1267"/>
              </a:spcAft>
            </a:pPr>
            <a:r>
              <a:rPr lang="en-US" sz="1600" dirty="0" err="1">
                <a:solidFill>
                  <a:srgbClr val="333F70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Наивысшие</a:t>
            </a:r>
            <a:r>
              <a:rPr lang="en-US" sz="1600" dirty="0">
                <a:solidFill>
                  <a:srgbClr val="333F70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 оценки — отношения в коллективе и интерес к содержанию работы; ниже оценены уровень оплаты и перспективы роста.</a:t>
            </a:r>
            <a:endParaRPr lang="en-US" sz="1600" dirty="0"/>
          </a:p>
          <a:p>
            <a:pPr algn="just">
              <a:lnSpc>
                <a:spcPct val="132000"/>
              </a:lnSpc>
            </a:pPr>
            <a:r>
              <a:rPr lang="ru-RU" sz="1600" dirty="0">
                <a:solidFill>
                  <a:srgbClr val="333F70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    </a:t>
            </a:r>
            <a:r>
              <a:rPr lang="en-US" sz="1600" dirty="0" err="1">
                <a:solidFill>
                  <a:srgbClr val="333F70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Последствия</a:t>
            </a:r>
            <a:r>
              <a:rPr lang="en-US" sz="1600" dirty="0">
                <a:solidFill>
                  <a:srgbClr val="333F70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: положительный социально-психологический климат способствует удержанию персонала и готовности к обучению, но имеются резервы в материальной мотивации и развитии карьерных траекторий.</a:t>
            </a:r>
            <a:endParaRPr lang="en-US" sz="1600" dirty="0"/>
          </a:p>
        </p:txBody>
      </p:sp>
      <p:graphicFrame>
        <p:nvGraphicFramePr>
          <p:cNvPr id="11" name="Таблица 10">
            <a:extLst>
              <a:ext uri="{FF2B5EF4-FFF2-40B4-BE49-F238E27FC236}">
                <a16:creationId xmlns:a16="http://schemas.microsoft.com/office/drawing/2014/main" id="{30CC9676-49FB-4824-BA4A-934181A754E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57276088"/>
              </p:ext>
            </p:extLst>
          </p:nvPr>
        </p:nvGraphicFramePr>
        <p:xfrm>
          <a:off x="280148" y="828701"/>
          <a:ext cx="6846794" cy="481906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423397">
                  <a:extLst>
                    <a:ext uri="{9D8B030D-6E8A-4147-A177-3AD203B41FA5}">
                      <a16:colId xmlns:a16="http://schemas.microsoft.com/office/drawing/2014/main" val="1612761464"/>
                    </a:ext>
                  </a:extLst>
                </a:gridCol>
                <a:gridCol w="3423397">
                  <a:extLst>
                    <a:ext uri="{9D8B030D-6E8A-4147-A177-3AD203B41FA5}">
                      <a16:colId xmlns:a16="http://schemas.microsoft.com/office/drawing/2014/main" val="2491403075"/>
                    </a:ext>
                  </a:extLst>
                </a:gridCol>
              </a:tblGrid>
              <a:tr h="68843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 dirty="0">
                          <a:effectLst/>
                        </a:rPr>
                        <a:t>Показатель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6018" marR="76018" marT="76018" marB="76018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>
                          <a:effectLst/>
                        </a:rPr>
                        <a:t>Средний балл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6018" marR="76018" marT="76018" marB="76018" anchor="ctr"/>
                </a:tc>
                <a:extLst>
                  <a:ext uri="{0D108BD9-81ED-4DB2-BD59-A6C34878D82A}">
                    <a16:rowId xmlns:a16="http://schemas.microsoft.com/office/drawing/2014/main" val="3873241178"/>
                  </a:ext>
                </a:extLst>
              </a:tr>
              <a:tr h="68843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 dirty="0">
                          <a:effectLst/>
                        </a:rPr>
                        <a:t>Удовлетворённость оплатой труда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6018" marR="76018" marT="76018" marB="76018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>
                          <a:effectLst/>
                        </a:rPr>
                        <a:t>3,4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6018" marR="76018" marT="76018" marB="76018" anchor="ctr"/>
                </a:tc>
                <a:extLst>
                  <a:ext uri="{0D108BD9-81ED-4DB2-BD59-A6C34878D82A}">
                    <a16:rowId xmlns:a16="http://schemas.microsoft.com/office/drawing/2014/main" val="2131106009"/>
                  </a:ext>
                </a:extLst>
              </a:tr>
              <a:tr h="68843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 dirty="0">
                          <a:effectLst/>
                        </a:rPr>
                        <a:t>Удовлетворённость условиями труда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6018" marR="76018" marT="76018" marB="76018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>
                          <a:effectLst/>
                        </a:rPr>
                        <a:t>3,8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6018" marR="76018" marT="76018" marB="76018" anchor="ctr"/>
                </a:tc>
                <a:extLst>
                  <a:ext uri="{0D108BD9-81ED-4DB2-BD59-A6C34878D82A}">
                    <a16:rowId xmlns:a16="http://schemas.microsoft.com/office/drawing/2014/main" val="3190474464"/>
                  </a:ext>
                </a:extLst>
              </a:tr>
              <a:tr h="68843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 dirty="0">
                          <a:effectLst/>
                        </a:rPr>
                        <a:t>Интерес и содержание работы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6018" marR="76018" marT="76018" marB="76018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>
                          <a:effectLst/>
                        </a:rPr>
                        <a:t>4,2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6018" marR="76018" marT="76018" marB="76018" anchor="ctr"/>
                </a:tc>
                <a:extLst>
                  <a:ext uri="{0D108BD9-81ED-4DB2-BD59-A6C34878D82A}">
                    <a16:rowId xmlns:a16="http://schemas.microsoft.com/office/drawing/2014/main" val="3091791334"/>
                  </a:ext>
                </a:extLst>
              </a:tr>
              <a:tr h="68843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 dirty="0">
                          <a:effectLst/>
                        </a:rPr>
                        <a:t>Отношения в коллективе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6018" marR="76018" marT="76018" marB="76018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>
                          <a:effectLst/>
                        </a:rPr>
                        <a:t>4,3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6018" marR="76018" marT="76018" marB="76018" anchor="ctr"/>
                </a:tc>
                <a:extLst>
                  <a:ext uri="{0D108BD9-81ED-4DB2-BD59-A6C34878D82A}">
                    <a16:rowId xmlns:a16="http://schemas.microsoft.com/office/drawing/2014/main" val="2431027000"/>
                  </a:ext>
                </a:extLst>
              </a:tr>
              <a:tr h="68843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 dirty="0">
                          <a:effectLst/>
                        </a:rPr>
                        <a:t>Возможности профессионального роста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6018" marR="76018" marT="76018" marB="76018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>
                          <a:effectLst/>
                        </a:rPr>
                        <a:t>3,5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6018" marR="76018" marT="76018" marB="76018" anchor="ctr"/>
                </a:tc>
                <a:extLst>
                  <a:ext uri="{0D108BD9-81ED-4DB2-BD59-A6C34878D82A}">
                    <a16:rowId xmlns:a16="http://schemas.microsoft.com/office/drawing/2014/main" val="2962976056"/>
                  </a:ext>
                </a:extLst>
              </a:tr>
              <a:tr h="68843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 dirty="0">
                          <a:effectLst/>
                        </a:rPr>
                        <a:t>Интегральная удовлетворённость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6018" marR="76018" marT="76018" marB="76018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 dirty="0">
                          <a:effectLst/>
                        </a:rPr>
                        <a:t>3,8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6018" marR="76018" marT="76018" marB="76018" anchor="ctr"/>
                </a:tc>
                <a:extLst>
                  <a:ext uri="{0D108BD9-81ED-4DB2-BD59-A6C34878D82A}">
                    <a16:rowId xmlns:a16="http://schemas.microsoft.com/office/drawing/2014/main" val="1002661583"/>
                  </a:ext>
                </a:extLst>
              </a:tr>
            </a:tbl>
          </a:graphicData>
        </a:graphic>
      </p:graphicFrame>
      <p:sp>
        <p:nvSpPr>
          <p:cNvPr id="12" name="TextBox 11">
            <a:extLst>
              <a:ext uri="{FF2B5EF4-FFF2-40B4-BE49-F238E27FC236}">
                <a16:creationId xmlns:a16="http://schemas.microsoft.com/office/drawing/2014/main" id="{FCA22FB3-C504-4258-A378-016EBB14EA6E}"/>
              </a:ext>
            </a:extLst>
          </p:cNvPr>
          <p:cNvSpPr txBox="1"/>
          <p:nvPr/>
        </p:nvSpPr>
        <p:spPr>
          <a:xfrm>
            <a:off x="11732558" y="97723"/>
            <a:ext cx="354665" cy="369332"/>
          </a:xfrm>
          <a:prstGeom prst="rect">
            <a:avLst/>
          </a:prstGeom>
          <a:solidFill>
            <a:srgbClr val="0070C0"/>
          </a:solidFill>
        </p:spPr>
        <p:txBody>
          <a:bodyPr wrap="square">
            <a:spAutoFit/>
          </a:bodyPr>
          <a:lstStyle/>
          <a:p>
            <a:pPr algn="ctr"/>
            <a:r>
              <a:rPr lang="en-US" sz="1800" b="1" dirty="0">
                <a:solidFill>
                  <a:srgbClr val="FFFFFF"/>
                </a:solidFill>
                <a:latin typeface="Unbounded Bold" pitchFamily="34" charset="0"/>
                <a:ea typeface="Unbounded Bold" pitchFamily="34" charset="-122"/>
                <a:cs typeface="Unbounded Bold" pitchFamily="34" charset="-120"/>
              </a:rPr>
              <a:t>7</a:t>
            </a:r>
            <a:endParaRPr lang="en-US" sz="18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" name="Image 1" descr="preencoded.png">
            <a:extLst>
              <a:ext uri="{FF2B5EF4-FFF2-40B4-BE49-F238E27FC236}">
                <a16:creationId xmlns:a16="http://schemas.microsoft.com/office/drawing/2014/main" id="{68D9A34B-09EC-4C1F-BA52-50CE21B8648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557939" y="3060640"/>
            <a:ext cx="2592719" cy="2526190"/>
          </a:xfrm>
          <a:prstGeom prst="rect">
            <a:avLst/>
          </a:prstGeom>
        </p:spPr>
      </p:pic>
      <p:pic>
        <p:nvPicPr>
          <p:cNvPr id="40" name="Image 1" descr="preencoded.png">
            <a:extLst>
              <a:ext uri="{FF2B5EF4-FFF2-40B4-BE49-F238E27FC236}">
                <a16:creationId xmlns:a16="http://schemas.microsoft.com/office/drawing/2014/main" id="{4F7C0DED-67FF-4842-A323-32692E0581D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954371" y="3055139"/>
            <a:ext cx="2612628" cy="2531692"/>
          </a:xfrm>
          <a:prstGeom prst="rect">
            <a:avLst/>
          </a:prstGeom>
        </p:spPr>
      </p:pic>
      <p:pic>
        <p:nvPicPr>
          <p:cNvPr id="39" name="Image 0" descr="preencoded.png">
            <a:extLst>
              <a:ext uri="{FF2B5EF4-FFF2-40B4-BE49-F238E27FC236}">
                <a16:creationId xmlns:a16="http://schemas.microsoft.com/office/drawing/2014/main" id="{3B0F3361-93CF-4BD3-85B2-5210454154A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364926" y="3049378"/>
            <a:ext cx="2612628" cy="2537452"/>
          </a:xfrm>
          <a:prstGeom prst="rect">
            <a:avLst/>
          </a:prstGeom>
        </p:spPr>
      </p:pic>
      <p:pic>
        <p:nvPicPr>
          <p:cNvPr id="38" name="Image 0" descr="preencoded.png">
            <a:extLst>
              <a:ext uri="{FF2B5EF4-FFF2-40B4-BE49-F238E27FC236}">
                <a16:creationId xmlns:a16="http://schemas.microsoft.com/office/drawing/2014/main" id="{8CFAEFF9-5F5C-435A-B705-08F779861D3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026253" y="3055139"/>
            <a:ext cx="2362911" cy="2537452"/>
          </a:xfrm>
          <a:prstGeom prst="rect">
            <a:avLst/>
          </a:prstGeom>
        </p:spPr>
      </p:pic>
      <p:pic>
        <p:nvPicPr>
          <p:cNvPr id="37" name="Image 0" descr="preencoded.png">
            <a:extLst>
              <a:ext uri="{FF2B5EF4-FFF2-40B4-BE49-F238E27FC236}">
                <a16:creationId xmlns:a16="http://schemas.microsoft.com/office/drawing/2014/main" id="{9CDA6298-D18E-40DD-82FD-12A0ECC4F38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5537" y="3049378"/>
            <a:ext cx="2041992" cy="2543212"/>
          </a:xfrm>
          <a:prstGeom prst="rect">
            <a:avLst/>
          </a:prstGeom>
        </p:spPr>
      </p:pic>
      <p:sp>
        <p:nvSpPr>
          <p:cNvPr id="4" name="Text 1"/>
          <p:cNvSpPr/>
          <p:nvPr/>
        </p:nvSpPr>
        <p:spPr>
          <a:xfrm>
            <a:off x="2651005" y="38676"/>
            <a:ext cx="6297017" cy="824051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ctr">
              <a:lnSpc>
                <a:spcPct val="104000"/>
              </a:lnSpc>
            </a:pPr>
            <a:r>
              <a:rPr lang="en-US" sz="2533" b="1" dirty="0">
                <a:solidFill>
                  <a:srgbClr val="333F70"/>
                </a:solidFill>
                <a:latin typeface="Unbounded Bold" pitchFamily="34" charset="0"/>
                <a:ea typeface="Unbounded Bold" pitchFamily="34" charset="-122"/>
                <a:cs typeface="Unbounded Bold" pitchFamily="34" charset="-120"/>
              </a:rPr>
              <a:t>Проблемы и резервы управления трудовым потенциалом</a:t>
            </a:r>
            <a:endParaRPr lang="en-US" sz="2533" dirty="0">
              <a:solidFill>
                <a:prstClr val="black"/>
              </a:solidFill>
            </a:endParaRPr>
          </a:p>
        </p:txBody>
      </p:sp>
      <p:sp>
        <p:nvSpPr>
          <p:cNvPr id="5" name="Shape 2"/>
          <p:cNvSpPr/>
          <p:nvPr/>
        </p:nvSpPr>
        <p:spPr>
          <a:xfrm>
            <a:off x="114300" y="828404"/>
            <a:ext cx="11359883" cy="1767292"/>
          </a:xfrm>
          <a:prstGeom prst="roundRect">
            <a:avLst>
              <a:gd name="adj" fmla="val 2412"/>
            </a:avLst>
          </a:prstGeom>
          <a:solidFill>
            <a:srgbClr val="FFFFFF"/>
          </a:solidFill>
          <a:ln w="14288">
            <a:solidFill>
              <a:srgbClr val="BCDBD4"/>
            </a:solidFill>
            <a:prstDash val="solid"/>
          </a:ln>
        </p:spPr>
      </p:sp>
      <p:sp>
        <p:nvSpPr>
          <p:cNvPr id="6" name="Text 3"/>
          <p:cNvSpPr/>
          <p:nvPr/>
        </p:nvSpPr>
        <p:spPr>
          <a:xfrm>
            <a:off x="4801084" y="858634"/>
            <a:ext cx="1822278" cy="25380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ct val="104000"/>
              </a:lnSpc>
            </a:pPr>
            <a:r>
              <a:rPr lang="en-US" sz="1533" b="1" dirty="0">
                <a:solidFill>
                  <a:srgbClr val="333F70"/>
                </a:solidFill>
                <a:latin typeface="Unbounded Bold" pitchFamily="34" charset="0"/>
                <a:ea typeface="Unbounded Bold" pitchFamily="34" charset="-122"/>
                <a:cs typeface="Unbounded Bold" pitchFamily="34" charset="-120"/>
              </a:rPr>
              <a:t>Ключевые проблемы</a:t>
            </a:r>
            <a:endParaRPr lang="en-US" sz="1533" dirty="0">
              <a:solidFill>
                <a:prstClr val="black"/>
              </a:solidFill>
            </a:endParaRPr>
          </a:p>
        </p:txBody>
      </p:sp>
      <p:sp>
        <p:nvSpPr>
          <p:cNvPr id="7" name="Text 4"/>
          <p:cNvSpPr/>
          <p:nvPr/>
        </p:nvSpPr>
        <p:spPr>
          <a:xfrm>
            <a:off x="191396" y="1077185"/>
            <a:ext cx="10946307" cy="1545064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Autofit/>
          </a:bodyPr>
          <a:lstStyle/>
          <a:p>
            <a:pPr marL="457189" indent="-457189">
              <a:lnSpc>
                <a:spcPct val="124000"/>
              </a:lnSpc>
              <a:buSzPct val="100000"/>
              <a:buFontTx/>
              <a:buChar char="•"/>
            </a:pPr>
            <a:r>
              <a:rPr lang="en-US" sz="1600" dirty="0">
                <a:solidFill>
                  <a:srgbClr val="333F70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Недостаточная формализация кадрового планирования и резервирования.</a:t>
            </a:r>
            <a:endParaRPr lang="en-US" sz="1600" dirty="0">
              <a:solidFill>
                <a:prstClr val="black"/>
              </a:solidFill>
            </a:endParaRPr>
          </a:p>
          <a:p>
            <a:pPr marL="457189" indent="-457189">
              <a:lnSpc>
                <a:spcPct val="124000"/>
              </a:lnSpc>
              <a:buSzPct val="100000"/>
              <a:buFontTx/>
              <a:buChar char="•"/>
            </a:pPr>
            <a:r>
              <a:rPr lang="en-US" sz="1600" dirty="0">
                <a:solidFill>
                  <a:srgbClr val="333F70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Совмещение функций → перегрузка и риск потери компетенций.</a:t>
            </a:r>
            <a:endParaRPr lang="en-US" sz="1600" dirty="0">
              <a:solidFill>
                <a:prstClr val="black"/>
              </a:solidFill>
            </a:endParaRPr>
          </a:p>
          <a:p>
            <a:pPr marL="457189" indent="-457189">
              <a:lnSpc>
                <a:spcPct val="124000"/>
              </a:lnSpc>
              <a:buSzPct val="100000"/>
              <a:buFontTx/>
              <a:buChar char="•"/>
            </a:pPr>
            <a:r>
              <a:rPr lang="en-US" sz="1600" dirty="0">
                <a:solidFill>
                  <a:srgbClr val="333F70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Непрозрачная система премирования, слабая связь премий с результатами.</a:t>
            </a:r>
            <a:endParaRPr lang="en-US" sz="1600" dirty="0">
              <a:solidFill>
                <a:prstClr val="black"/>
              </a:solidFill>
            </a:endParaRPr>
          </a:p>
          <a:p>
            <a:pPr marL="457189" indent="-457189">
              <a:lnSpc>
                <a:spcPct val="124000"/>
              </a:lnSpc>
              <a:buSzPct val="100000"/>
              <a:buFontTx/>
              <a:buChar char="•"/>
            </a:pPr>
            <a:r>
              <a:rPr lang="en-US" sz="1600" dirty="0">
                <a:solidFill>
                  <a:srgbClr val="333F70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Обучение — только обязательные программы; недостаток развития дополнительных навыков.</a:t>
            </a:r>
            <a:endParaRPr lang="en-US" sz="1600" dirty="0">
              <a:solidFill>
                <a:prstClr val="black"/>
              </a:solidFill>
            </a:endParaRPr>
          </a:p>
          <a:p>
            <a:pPr marL="457189" indent="-457189">
              <a:lnSpc>
                <a:spcPct val="124000"/>
              </a:lnSpc>
              <a:buSzPct val="100000"/>
              <a:buFontTx/>
              <a:buChar char="•"/>
            </a:pPr>
            <a:r>
              <a:rPr lang="en-US" sz="1600" dirty="0">
                <a:solidFill>
                  <a:srgbClr val="333F70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Отсутствие комплексной системы оценки персонала.</a:t>
            </a:r>
            <a:endParaRPr lang="en-US" sz="1600" dirty="0">
              <a:solidFill>
                <a:prstClr val="black"/>
              </a:solidFill>
            </a:endParaRPr>
          </a:p>
        </p:txBody>
      </p:sp>
      <p:sp>
        <p:nvSpPr>
          <p:cNvPr id="9" name="Text 6"/>
          <p:cNvSpPr/>
          <p:nvPr/>
        </p:nvSpPr>
        <p:spPr>
          <a:xfrm>
            <a:off x="2910387" y="35472"/>
            <a:ext cx="2451695" cy="25380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ct val="104000"/>
              </a:lnSpc>
            </a:pPr>
            <a:endParaRPr lang="en-US" sz="1533" dirty="0">
              <a:solidFill>
                <a:prstClr val="black"/>
              </a:solidFill>
            </a:endParaRPr>
          </a:p>
        </p:txBody>
      </p:sp>
      <p:sp>
        <p:nvSpPr>
          <p:cNvPr id="10" name="Text 7"/>
          <p:cNvSpPr/>
          <p:nvPr/>
        </p:nvSpPr>
        <p:spPr>
          <a:xfrm>
            <a:off x="114300" y="426130"/>
            <a:ext cx="5934075" cy="724793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just">
              <a:lnSpc>
                <a:spcPct val="124000"/>
              </a:lnSpc>
            </a:pPr>
            <a:endParaRPr lang="en-US" sz="1267" dirty="0">
              <a:solidFill>
                <a:prstClr val="black"/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38515C5-3C3A-4B09-998E-62CB28D04961}"/>
              </a:ext>
            </a:extLst>
          </p:cNvPr>
          <p:cNvSpPr txBox="1"/>
          <p:nvPr/>
        </p:nvSpPr>
        <p:spPr>
          <a:xfrm>
            <a:off x="98643" y="3500863"/>
            <a:ext cx="1714500" cy="6574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4000"/>
              </a:lnSpc>
            </a:pPr>
            <a:r>
              <a:rPr lang="en-US" sz="1800" b="1" dirty="0">
                <a:solidFill>
                  <a:srgbClr val="333F70"/>
                </a:solidFill>
                <a:latin typeface="Unbounded Bold" pitchFamily="34" charset="0"/>
                <a:ea typeface="Unbounded Bold" pitchFamily="34" charset="-122"/>
                <a:cs typeface="Unbounded Bold" pitchFamily="34" charset="-120"/>
              </a:rPr>
              <a:t>1. </a:t>
            </a:r>
            <a:r>
              <a:rPr lang="en-US" sz="1800" b="1" dirty="0" err="1">
                <a:solidFill>
                  <a:srgbClr val="333F70"/>
                </a:solidFill>
                <a:latin typeface="Unbounded Bold" pitchFamily="34" charset="0"/>
                <a:ea typeface="Unbounded Bold" pitchFamily="34" charset="-122"/>
                <a:cs typeface="Unbounded Bold" pitchFamily="34" charset="-120"/>
              </a:rPr>
              <a:t>Кадровое</a:t>
            </a:r>
            <a:r>
              <a:rPr lang="en-US" sz="1800" b="1" dirty="0">
                <a:solidFill>
                  <a:srgbClr val="333F70"/>
                </a:solidFill>
                <a:latin typeface="Unbounded Bold" pitchFamily="34" charset="0"/>
                <a:ea typeface="Unbounded Bold" pitchFamily="34" charset="-122"/>
                <a:cs typeface="Unbounded Bold" pitchFamily="34" charset="-120"/>
              </a:rPr>
              <a:t> </a:t>
            </a:r>
            <a:r>
              <a:rPr lang="en-US" sz="1800" b="1" dirty="0" err="1">
                <a:solidFill>
                  <a:srgbClr val="333F70"/>
                </a:solidFill>
                <a:latin typeface="Unbounded Bold" pitchFamily="34" charset="0"/>
                <a:ea typeface="Unbounded Bold" pitchFamily="34" charset="-122"/>
                <a:cs typeface="Unbounded Bold" pitchFamily="34" charset="-120"/>
              </a:rPr>
              <a:t>планирование</a:t>
            </a:r>
            <a:endParaRPr lang="en-US" sz="1800" dirty="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66B3534D-7D07-40F4-9E7A-70CA32DABF05}"/>
              </a:ext>
            </a:extLst>
          </p:cNvPr>
          <p:cNvSpPr txBox="1"/>
          <p:nvPr/>
        </p:nvSpPr>
        <p:spPr>
          <a:xfrm>
            <a:off x="1981547" y="3458090"/>
            <a:ext cx="2438960" cy="6574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4000"/>
              </a:lnSpc>
            </a:pPr>
            <a:r>
              <a:rPr lang="en-US" sz="1800" b="1" dirty="0">
                <a:solidFill>
                  <a:srgbClr val="333F70"/>
                </a:solidFill>
                <a:latin typeface="Unbounded Bold" pitchFamily="34" charset="0"/>
                <a:ea typeface="Unbounded Bold" pitchFamily="34" charset="-122"/>
                <a:cs typeface="Unbounded Bold" pitchFamily="34" charset="-120"/>
              </a:rPr>
              <a:t>2. </a:t>
            </a:r>
            <a:r>
              <a:rPr lang="en-US" sz="1800" b="1" dirty="0" err="1">
                <a:solidFill>
                  <a:srgbClr val="333F70"/>
                </a:solidFill>
                <a:latin typeface="Unbounded Bold" pitchFamily="34" charset="0"/>
                <a:ea typeface="Unbounded Bold" pitchFamily="34" charset="-122"/>
                <a:cs typeface="Unbounded Bold" pitchFamily="34" charset="-120"/>
              </a:rPr>
              <a:t>Мотивация</a:t>
            </a:r>
            <a:r>
              <a:rPr lang="en-US" sz="1800" b="1" dirty="0">
                <a:solidFill>
                  <a:srgbClr val="333F70"/>
                </a:solidFill>
                <a:latin typeface="Unbounded Bold" pitchFamily="34" charset="0"/>
                <a:ea typeface="Unbounded Bold" pitchFamily="34" charset="-122"/>
                <a:cs typeface="Unbounded Bold" pitchFamily="34" charset="-120"/>
              </a:rPr>
              <a:t> и </a:t>
            </a:r>
            <a:r>
              <a:rPr lang="en-US" sz="1800" b="1" dirty="0" err="1">
                <a:solidFill>
                  <a:srgbClr val="333F70"/>
                </a:solidFill>
                <a:latin typeface="Unbounded Bold" pitchFamily="34" charset="0"/>
                <a:ea typeface="Unbounded Bold" pitchFamily="34" charset="-122"/>
                <a:cs typeface="Unbounded Bold" pitchFamily="34" charset="-120"/>
              </a:rPr>
              <a:t>прозрачность</a:t>
            </a:r>
            <a:r>
              <a:rPr lang="en-US" sz="1800" b="1" dirty="0">
                <a:solidFill>
                  <a:srgbClr val="333F70"/>
                </a:solidFill>
                <a:latin typeface="Unbounded Bold" pitchFamily="34" charset="0"/>
                <a:ea typeface="Unbounded Bold" pitchFamily="34" charset="-122"/>
                <a:cs typeface="Unbounded Bold" pitchFamily="34" charset="-120"/>
              </a:rPr>
              <a:t> </a:t>
            </a:r>
            <a:r>
              <a:rPr lang="en-US" sz="1800" b="1" dirty="0" err="1">
                <a:solidFill>
                  <a:srgbClr val="333F70"/>
                </a:solidFill>
                <a:latin typeface="Unbounded Bold" pitchFamily="34" charset="0"/>
                <a:ea typeface="Unbounded Bold" pitchFamily="34" charset="-122"/>
                <a:cs typeface="Unbounded Bold" pitchFamily="34" charset="-120"/>
              </a:rPr>
              <a:t>премий</a:t>
            </a:r>
            <a:endParaRPr lang="en-US" sz="1800" dirty="0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D75E5A1D-CFFF-461E-A16F-102857CD0742}"/>
              </a:ext>
            </a:extLst>
          </p:cNvPr>
          <p:cNvSpPr txBox="1"/>
          <p:nvPr/>
        </p:nvSpPr>
        <p:spPr>
          <a:xfrm>
            <a:off x="2130087" y="4017306"/>
            <a:ext cx="2147050" cy="122046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4000"/>
              </a:lnSpc>
            </a:pPr>
            <a:r>
              <a:rPr lang="en-US" sz="1200" dirty="0">
                <a:solidFill>
                  <a:srgbClr val="333F70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Разработать </a:t>
            </a:r>
            <a:r>
              <a:rPr lang="en-US" sz="1200" dirty="0" err="1">
                <a:solidFill>
                  <a:srgbClr val="333F70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понятные</a:t>
            </a:r>
            <a:r>
              <a:rPr lang="en-US" sz="1200" dirty="0">
                <a:solidFill>
                  <a:srgbClr val="333F70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 </a:t>
            </a:r>
            <a:r>
              <a:rPr lang="en-US" sz="1200" dirty="0" err="1">
                <a:solidFill>
                  <a:srgbClr val="333F70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критерии</a:t>
            </a:r>
            <a:r>
              <a:rPr lang="en-US" sz="1200" dirty="0">
                <a:solidFill>
                  <a:srgbClr val="333F70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, </a:t>
            </a:r>
            <a:r>
              <a:rPr lang="en-US" sz="1200" dirty="0" err="1">
                <a:solidFill>
                  <a:srgbClr val="333F70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увязать</a:t>
            </a:r>
            <a:r>
              <a:rPr lang="en-US" sz="1200" dirty="0">
                <a:solidFill>
                  <a:srgbClr val="333F70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 </a:t>
            </a:r>
            <a:r>
              <a:rPr lang="en-US" sz="1200" dirty="0" err="1">
                <a:solidFill>
                  <a:srgbClr val="333F70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премии</a:t>
            </a:r>
            <a:r>
              <a:rPr lang="en-US" sz="1200" dirty="0">
                <a:solidFill>
                  <a:srgbClr val="333F70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 с </a:t>
            </a:r>
            <a:r>
              <a:rPr lang="en-US" sz="1200" dirty="0" err="1">
                <a:solidFill>
                  <a:srgbClr val="333F70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надёжностью</a:t>
            </a:r>
            <a:r>
              <a:rPr lang="en-US" sz="1200" dirty="0">
                <a:solidFill>
                  <a:srgbClr val="333F70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, </a:t>
            </a:r>
            <a:r>
              <a:rPr lang="en-US" sz="1200" dirty="0" err="1">
                <a:solidFill>
                  <a:srgbClr val="333F70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снижением</a:t>
            </a:r>
            <a:r>
              <a:rPr lang="en-US" sz="1200" dirty="0">
                <a:solidFill>
                  <a:srgbClr val="333F70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 </a:t>
            </a:r>
            <a:r>
              <a:rPr lang="en-US" sz="1200" dirty="0" err="1">
                <a:solidFill>
                  <a:srgbClr val="333F70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аварийности</a:t>
            </a:r>
            <a:r>
              <a:rPr lang="en-US" sz="1200" dirty="0">
                <a:solidFill>
                  <a:srgbClr val="333F70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 и </a:t>
            </a:r>
            <a:r>
              <a:rPr lang="en-US" sz="1200" dirty="0" err="1">
                <a:solidFill>
                  <a:srgbClr val="333F70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качеством</a:t>
            </a:r>
            <a:r>
              <a:rPr lang="en-US" sz="1200" dirty="0">
                <a:solidFill>
                  <a:srgbClr val="333F70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 </a:t>
            </a:r>
            <a:r>
              <a:rPr lang="en-US" sz="1200" dirty="0" err="1">
                <a:solidFill>
                  <a:srgbClr val="333F70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сервиса</a:t>
            </a:r>
            <a:r>
              <a:rPr lang="en-US" sz="1200" dirty="0">
                <a:solidFill>
                  <a:srgbClr val="333F70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.</a:t>
            </a:r>
            <a:endParaRPr lang="en-US" sz="1200" dirty="0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A198EC19-7EC0-4AA5-B138-C41C9010ED1A}"/>
              </a:ext>
            </a:extLst>
          </p:cNvPr>
          <p:cNvSpPr txBox="1"/>
          <p:nvPr/>
        </p:nvSpPr>
        <p:spPr>
          <a:xfrm>
            <a:off x="4515607" y="3482106"/>
            <a:ext cx="2297887" cy="6574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4000"/>
              </a:lnSpc>
            </a:pPr>
            <a:r>
              <a:rPr lang="en-US" sz="1800" b="1" dirty="0">
                <a:solidFill>
                  <a:srgbClr val="333F70"/>
                </a:solidFill>
                <a:latin typeface="Unbounded Bold" pitchFamily="34" charset="0"/>
                <a:ea typeface="Unbounded Bold" pitchFamily="34" charset="-122"/>
                <a:cs typeface="Unbounded Bold" pitchFamily="34" charset="-120"/>
              </a:rPr>
              <a:t>3. </a:t>
            </a:r>
            <a:r>
              <a:rPr lang="en-US" sz="1800" b="1" dirty="0" err="1">
                <a:solidFill>
                  <a:srgbClr val="333F70"/>
                </a:solidFill>
                <a:latin typeface="Unbounded Bold" pitchFamily="34" charset="0"/>
                <a:ea typeface="Unbounded Bold" pitchFamily="34" charset="-122"/>
                <a:cs typeface="Unbounded Bold" pitchFamily="34" charset="-120"/>
              </a:rPr>
              <a:t>Обучение</a:t>
            </a:r>
            <a:r>
              <a:rPr lang="en-US" sz="1800" b="1" dirty="0">
                <a:solidFill>
                  <a:srgbClr val="333F70"/>
                </a:solidFill>
                <a:latin typeface="Unbounded Bold" pitchFamily="34" charset="0"/>
                <a:ea typeface="Unbounded Bold" pitchFamily="34" charset="-122"/>
                <a:cs typeface="Unbounded Bold" pitchFamily="34" charset="-120"/>
              </a:rPr>
              <a:t> и </a:t>
            </a:r>
            <a:r>
              <a:rPr lang="en-US" sz="1800" b="1" dirty="0" err="1">
                <a:solidFill>
                  <a:srgbClr val="333F70"/>
                </a:solidFill>
                <a:latin typeface="Unbounded Bold" pitchFamily="34" charset="0"/>
                <a:ea typeface="Unbounded Bold" pitchFamily="34" charset="-122"/>
                <a:cs typeface="Unbounded Bold" pitchFamily="34" charset="-120"/>
              </a:rPr>
              <a:t>развитие</a:t>
            </a:r>
            <a:endParaRPr lang="en-US" sz="1800" dirty="0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FB4AC159-2448-43C5-A9E5-A1207FE45541}"/>
              </a:ext>
            </a:extLst>
          </p:cNvPr>
          <p:cNvSpPr txBox="1"/>
          <p:nvPr/>
        </p:nvSpPr>
        <p:spPr>
          <a:xfrm>
            <a:off x="4469176" y="4158287"/>
            <a:ext cx="2468451" cy="122046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4000"/>
              </a:lnSpc>
            </a:pPr>
            <a:r>
              <a:rPr lang="en-US" sz="1200" dirty="0" err="1">
                <a:solidFill>
                  <a:srgbClr val="333F70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Программа</a:t>
            </a:r>
            <a:r>
              <a:rPr lang="en-US" sz="1200" dirty="0">
                <a:solidFill>
                  <a:srgbClr val="333F70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 </a:t>
            </a:r>
            <a:r>
              <a:rPr lang="en-US" sz="1200" dirty="0" err="1">
                <a:solidFill>
                  <a:srgbClr val="333F70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обучения</a:t>
            </a:r>
            <a:r>
              <a:rPr lang="en-US" sz="1200" dirty="0">
                <a:solidFill>
                  <a:srgbClr val="333F70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 (</a:t>
            </a:r>
            <a:r>
              <a:rPr lang="en-US" sz="1200" dirty="0" err="1">
                <a:solidFill>
                  <a:srgbClr val="333F70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электробезопасность</a:t>
            </a:r>
            <a:r>
              <a:rPr lang="en-US" sz="1200" dirty="0">
                <a:solidFill>
                  <a:srgbClr val="333F70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, </a:t>
            </a:r>
            <a:r>
              <a:rPr lang="en-US" sz="1200" dirty="0" err="1">
                <a:solidFill>
                  <a:srgbClr val="333F70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цифровые</a:t>
            </a:r>
            <a:r>
              <a:rPr lang="en-US" sz="1200" dirty="0">
                <a:solidFill>
                  <a:srgbClr val="333F70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 </a:t>
            </a:r>
            <a:r>
              <a:rPr lang="en-US" sz="1200" dirty="0" err="1">
                <a:solidFill>
                  <a:srgbClr val="333F70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системы</a:t>
            </a:r>
            <a:r>
              <a:rPr lang="en-US" sz="1200" dirty="0">
                <a:solidFill>
                  <a:srgbClr val="333F70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) с </a:t>
            </a:r>
            <a:r>
              <a:rPr lang="en-US" sz="1200" dirty="0" err="1">
                <a:solidFill>
                  <a:srgbClr val="333F70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быстрой</a:t>
            </a:r>
            <a:r>
              <a:rPr lang="en-US" sz="1200" dirty="0">
                <a:solidFill>
                  <a:srgbClr val="333F70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 </a:t>
            </a:r>
            <a:r>
              <a:rPr lang="en-US" sz="1200" dirty="0" err="1">
                <a:solidFill>
                  <a:srgbClr val="333F70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окупаемостью</a:t>
            </a:r>
            <a:r>
              <a:rPr lang="en-US" sz="1200" dirty="0">
                <a:solidFill>
                  <a:srgbClr val="333F70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 и </a:t>
            </a:r>
            <a:r>
              <a:rPr lang="en-US" sz="1200" dirty="0" err="1">
                <a:solidFill>
                  <a:srgbClr val="333F70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снижением</a:t>
            </a:r>
            <a:r>
              <a:rPr lang="en-US" sz="1200" dirty="0">
                <a:solidFill>
                  <a:srgbClr val="333F70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 </a:t>
            </a:r>
            <a:r>
              <a:rPr lang="en-US" sz="1200" dirty="0" err="1">
                <a:solidFill>
                  <a:srgbClr val="333F70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рисков</a:t>
            </a:r>
            <a:r>
              <a:rPr lang="en-US" sz="1200" dirty="0">
                <a:solidFill>
                  <a:srgbClr val="333F70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.</a:t>
            </a:r>
            <a:endParaRPr lang="en-US" sz="1200" dirty="0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FED6B1E7-CBF4-49FC-8DBF-C4A11DF50BA5}"/>
              </a:ext>
            </a:extLst>
          </p:cNvPr>
          <p:cNvSpPr txBox="1"/>
          <p:nvPr/>
        </p:nvSpPr>
        <p:spPr>
          <a:xfrm>
            <a:off x="7355683" y="3458090"/>
            <a:ext cx="1766343" cy="6574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4000"/>
              </a:lnSpc>
            </a:pPr>
            <a:r>
              <a:rPr lang="en-US" sz="1800" b="1" dirty="0">
                <a:solidFill>
                  <a:srgbClr val="333F70"/>
                </a:solidFill>
                <a:latin typeface="Unbounded Bold" pitchFamily="34" charset="0"/>
                <a:ea typeface="Unbounded Bold" pitchFamily="34" charset="-122"/>
                <a:cs typeface="Unbounded Bold" pitchFamily="34" charset="-120"/>
              </a:rPr>
              <a:t>4. </a:t>
            </a:r>
            <a:r>
              <a:rPr lang="en-US" sz="1800" b="1" dirty="0" err="1">
                <a:solidFill>
                  <a:srgbClr val="333F70"/>
                </a:solidFill>
                <a:latin typeface="Unbounded Bold" pitchFamily="34" charset="0"/>
                <a:ea typeface="Unbounded Bold" pitchFamily="34" charset="-122"/>
                <a:cs typeface="Unbounded Bold" pitchFamily="34" charset="-120"/>
              </a:rPr>
              <a:t>Организация</a:t>
            </a:r>
            <a:r>
              <a:rPr lang="en-US" sz="1800" b="1" dirty="0">
                <a:solidFill>
                  <a:srgbClr val="333F70"/>
                </a:solidFill>
                <a:latin typeface="Unbounded Bold" pitchFamily="34" charset="0"/>
                <a:ea typeface="Unbounded Bold" pitchFamily="34" charset="-122"/>
                <a:cs typeface="Unbounded Bold" pitchFamily="34" charset="-120"/>
              </a:rPr>
              <a:t> </a:t>
            </a:r>
            <a:r>
              <a:rPr lang="en-US" sz="1800" b="1" dirty="0" err="1">
                <a:solidFill>
                  <a:srgbClr val="333F70"/>
                </a:solidFill>
                <a:latin typeface="Unbounded Bold" pitchFamily="34" charset="0"/>
                <a:ea typeface="Unbounded Bold" pitchFamily="34" charset="-122"/>
                <a:cs typeface="Unbounded Bold" pitchFamily="34" charset="-120"/>
              </a:rPr>
              <a:t>труда</a:t>
            </a:r>
            <a:endParaRPr lang="en-US" sz="1800" dirty="0"/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C3E68324-2EE6-4322-A40B-C978C9A285F1}"/>
              </a:ext>
            </a:extLst>
          </p:cNvPr>
          <p:cNvSpPr txBox="1"/>
          <p:nvPr/>
        </p:nvSpPr>
        <p:spPr>
          <a:xfrm>
            <a:off x="7032727" y="4000030"/>
            <a:ext cx="2396575" cy="122046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4000"/>
              </a:lnSpc>
            </a:pPr>
            <a:r>
              <a:rPr lang="en-US" sz="1200" dirty="0" err="1">
                <a:solidFill>
                  <a:srgbClr val="333F70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Пересмотреть</a:t>
            </a:r>
            <a:r>
              <a:rPr lang="en-US" sz="1200" dirty="0">
                <a:solidFill>
                  <a:srgbClr val="333F70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 </a:t>
            </a:r>
            <a:r>
              <a:rPr lang="en-US" sz="1200" dirty="0" err="1">
                <a:solidFill>
                  <a:srgbClr val="333F70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должностные</a:t>
            </a:r>
            <a:r>
              <a:rPr lang="en-US" sz="1200" dirty="0">
                <a:solidFill>
                  <a:srgbClr val="333F70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 </a:t>
            </a:r>
            <a:r>
              <a:rPr lang="en-US" sz="1200" dirty="0" err="1">
                <a:solidFill>
                  <a:srgbClr val="333F70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инструкции</a:t>
            </a:r>
            <a:r>
              <a:rPr lang="en-US" sz="1200" dirty="0">
                <a:solidFill>
                  <a:srgbClr val="333F70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, </a:t>
            </a:r>
            <a:r>
              <a:rPr lang="en-US" sz="1200" dirty="0" err="1">
                <a:solidFill>
                  <a:srgbClr val="333F70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распределение</a:t>
            </a:r>
            <a:r>
              <a:rPr lang="en-US" sz="1200" dirty="0">
                <a:solidFill>
                  <a:srgbClr val="333F70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 </a:t>
            </a:r>
            <a:r>
              <a:rPr lang="en-US" sz="1200" dirty="0" err="1">
                <a:solidFill>
                  <a:srgbClr val="333F70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обязанностей</a:t>
            </a:r>
            <a:r>
              <a:rPr lang="en-US" sz="1200" dirty="0">
                <a:solidFill>
                  <a:srgbClr val="333F70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, </a:t>
            </a:r>
            <a:r>
              <a:rPr lang="en-US" sz="1200" dirty="0" err="1">
                <a:solidFill>
                  <a:srgbClr val="333F70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частичная</a:t>
            </a:r>
            <a:r>
              <a:rPr lang="en-US" sz="1200" dirty="0">
                <a:solidFill>
                  <a:srgbClr val="333F70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 </a:t>
            </a:r>
            <a:r>
              <a:rPr lang="en-US" sz="1200" dirty="0" err="1">
                <a:solidFill>
                  <a:srgbClr val="333F70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автоматизация</a:t>
            </a:r>
            <a:r>
              <a:rPr lang="en-US" sz="1200" dirty="0">
                <a:solidFill>
                  <a:srgbClr val="333F70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 </a:t>
            </a:r>
            <a:r>
              <a:rPr lang="en-US" sz="1200" dirty="0" err="1">
                <a:solidFill>
                  <a:srgbClr val="333F70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учёта</a:t>
            </a:r>
            <a:r>
              <a:rPr lang="en-US" sz="1200" dirty="0">
                <a:solidFill>
                  <a:srgbClr val="333F70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 и </a:t>
            </a:r>
            <a:r>
              <a:rPr lang="en-US" sz="1200" dirty="0" err="1">
                <a:solidFill>
                  <a:srgbClr val="333F70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отчётности</a:t>
            </a:r>
            <a:r>
              <a:rPr lang="en-US" sz="1200" dirty="0">
                <a:solidFill>
                  <a:srgbClr val="333F70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.</a:t>
            </a:r>
            <a:endParaRPr lang="en-US" sz="1200" dirty="0"/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F4D03361-CC30-44AB-AC13-596D61DA7422}"/>
              </a:ext>
            </a:extLst>
          </p:cNvPr>
          <p:cNvSpPr txBox="1"/>
          <p:nvPr/>
        </p:nvSpPr>
        <p:spPr>
          <a:xfrm>
            <a:off x="9528969" y="3455994"/>
            <a:ext cx="2612629" cy="9455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4000"/>
              </a:lnSpc>
            </a:pPr>
            <a:r>
              <a:rPr lang="en-US" sz="1800" b="1" dirty="0">
                <a:solidFill>
                  <a:srgbClr val="333F70"/>
                </a:solidFill>
                <a:latin typeface="Unbounded Bold" pitchFamily="34" charset="0"/>
                <a:ea typeface="Unbounded Bold" pitchFamily="34" charset="-122"/>
                <a:cs typeface="Unbounded Bold" pitchFamily="34" charset="-120"/>
              </a:rPr>
              <a:t>5. </a:t>
            </a:r>
            <a:r>
              <a:rPr lang="en-US" sz="1800" b="1" dirty="0" err="1">
                <a:solidFill>
                  <a:srgbClr val="333F70"/>
                </a:solidFill>
                <a:latin typeface="Unbounded Bold" pitchFamily="34" charset="0"/>
                <a:ea typeface="Unbounded Bold" pitchFamily="34" charset="-122"/>
                <a:cs typeface="Unbounded Bold" pitchFamily="34" charset="-120"/>
              </a:rPr>
              <a:t>Оценка</a:t>
            </a:r>
            <a:r>
              <a:rPr lang="en-US" sz="1800" b="1" dirty="0">
                <a:solidFill>
                  <a:srgbClr val="333F70"/>
                </a:solidFill>
                <a:latin typeface="Unbounded Bold" pitchFamily="34" charset="0"/>
                <a:ea typeface="Unbounded Bold" pitchFamily="34" charset="-122"/>
                <a:cs typeface="Unbounded Bold" pitchFamily="34" charset="-120"/>
              </a:rPr>
              <a:t> </a:t>
            </a:r>
            <a:r>
              <a:rPr lang="en-US" sz="1800" b="1" dirty="0" err="1">
                <a:solidFill>
                  <a:srgbClr val="333F70"/>
                </a:solidFill>
                <a:latin typeface="Unbounded Bold" pitchFamily="34" charset="0"/>
                <a:ea typeface="Unbounded Bold" pitchFamily="34" charset="-122"/>
                <a:cs typeface="Unbounded Bold" pitchFamily="34" charset="-120"/>
              </a:rPr>
              <a:t>клиентоориентированности</a:t>
            </a:r>
            <a:endParaRPr lang="en-US" sz="1800" dirty="0"/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25CAC07C-9EDF-4016-A57E-EE6CFC13F9FC}"/>
              </a:ext>
            </a:extLst>
          </p:cNvPr>
          <p:cNvSpPr txBox="1"/>
          <p:nvPr/>
        </p:nvSpPr>
        <p:spPr>
          <a:xfrm>
            <a:off x="9614647" y="4272773"/>
            <a:ext cx="2494429" cy="122046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4000"/>
              </a:lnSpc>
            </a:pPr>
            <a:r>
              <a:rPr lang="en-US" sz="1200" dirty="0" err="1">
                <a:solidFill>
                  <a:srgbClr val="333F70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Ввести</a:t>
            </a:r>
            <a:r>
              <a:rPr lang="en-US" sz="1200" dirty="0">
                <a:solidFill>
                  <a:srgbClr val="333F70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 </a:t>
            </a:r>
            <a:r>
              <a:rPr lang="en-US" sz="1200" dirty="0" err="1">
                <a:solidFill>
                  <a:srgbClr val="333F70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метрики</a:t>
            </a:r>
            <a:r>
              <a:rPr lang="en-US" sz="1200" dirty="0">
                <a:solidFill>
                  <a:srgbClr val="333F70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 </a:t>
            </a:r>
            <a:r>
              <a:rPr lang="en-US" sz="1200" dirty="0" err="1">
                <a:solidFill>
                  <a:srgbClr val="333F70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клиентского</a:t>
            </a:r>
            <a:r>
              <a:rPr lang="en-US" sz="1200" dirty="0">
                <a:solidFill>
                  <a:srgbClr val="333F70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 </a:t>
            </a:r>
            <a:r>
              <a:rPr lang="en-US" sz="1200" dirty="0" err="1">
                <a:solidFill>
                  <a:srgbClr val="333F70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сервиса</a:t>
            </a:r>
            <a:r>
              <a:rPr lang="en-US" sz="1200" dirty="0">
                <a:solidFill>
                  <a:srgbClr val="333F70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 в </a:t>
            </a:r>
            <a:r>
              <a:rPr lang="en-US" sz="1200" dirty="0" err="1">
                <a:solidFill>
                  <a:srgbClr val="333F70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систему</a:t>
            </a:r>
            <a:r>
              <a:rPr lang="en-US" sz="1200" dirty="0">
                <a:solidFill>
                  <a:srgbClr val="333F70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 </a:t>
            </a:r>
            <a:r>
              <a:rPr lang="en-US" sz="1200" dirty="0" err="1">
                <a:solidFill>
                  <a:srgbClr val="333F70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оценки</a:t>
            </a:r>
            <a:r>
              <a:rPr lang="en-US" sz="1200" dirty="0">
                <a:solidFill>
                  <a:srgbClr val="333F70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 и </a:t>
            </a:r>
            <a:r>
              <a:rPr lang="en-US" sz="1200" dirty="0" err="1">
                <a:solidFill>
                  <a:srgbClr val="333F70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премирования</a:t>
            </a:r>
            <a:r>
              <a:rPr lang="en-US" sz="1200" dirty="0">
                <a:solidFill>
                  <a:srgbClr val="333F70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, </a:t>
            </a:r>
            <a:r>
              <a:rPr lang="en-US" sz="1200" dirty="0" err="1">
                <a:solidFill>
                  <a:srgbClr val="333F70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собирать</a:t>
            </a:r>
            <a:r>
              <a:rPr lang="en-US" sz="1200" dirty="0">
                <a:solidFill>
                  <a:srgbClr val="333F70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 </a:t>
            </a:r>
            <a:r>
              <a:rPr lang="en-US" sz="1200" dirty="0" err="1">
                <a:solidFill>
                  <a:srgbClr val="333F70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обратную</a:t>
            </a:r>
            <a:r>
              <a:rPr lang="en-US" sz="1200" dirty="0">
                <a:solidFill>
                  <a:srgbClr val="333F70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 </a:t>
            </a:r>
            <a:r>
              <a:rPr lang="en-US" sz="1200" dirty="0" err="1">
                <a:solidFill>
                  <a:srgbClr val="333F70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связь</a:t>
            </a:r>
            <a:r>
              <a:rPr lang="en-US" sz="1200" dirty="0">
                <a:solidFill>
                  <a:srgbClr val="333F70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 </a:t>
            </a:r>
            <a:r>
              <a:rPr lang="en-US" sz="1200" dirty="0" err="1">
                <a:solidFill>
                  <a:srgbClr val="333F70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потребителей</a:t>
            </a:r>
            <a:r>
              <a:rPr lang="en-US" sz="1200" dirty="0">
                <a:solidFill>
                  <a:srgbClr val="333F70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.</a:t>
            </a:r>
            <a:endParaRPr lang="en-US" sz="1200" dirty="0"/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5CF94824-65EC-4247-89E7-59BF406CCE5A}"/>
              </a:ext>
            </a:extLst>
          </p:cNvPr>
          <p:cNvSpPr txBox="1"/>
          <p:nvPr/>
        </p:nvSpPr>
        <p:spPr>
          <a:xfrm>
            <a:off x="32282" y="4171132"/>
            <a:ext cx="2041992" cy="122046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4000"/>
              </a:lnSpc>
            </a:pPr>
            <a:r>
              <a:rPr lang="en-US" sz="1200" dirty="0">
                <a:solidFill>
                  <a:srgbClr val="333F70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Внедрить </a:t>
            </a:r>
            <a:r>
              <a:rPr lang="en-US" sz="1200" dirty="0" err="1">
                <a:solidFill>
                  <a:srgbClr val="333F70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прогноз</a:t>
            </a:r>
            <a:r>
              <a:rPr lang="en-US" sz="1200" dirty="0">
                <a:solidFill>
                  <a:srgbClr val="333F70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 </a:t>
            </a:r>
            <a:r>
              <a:rPr lang="en-US" sz="1200" dirty="0" err="1">
                <a:solidFill>
                  <a:srgbClr val="333F70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на</a:t>
            </a:r>
            <a:r>
              <a:rPr lang="en-US" sz="1200" dirty="0">
                <a:solidFill>
                  <a:srgbClr val="333F70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 3–5 </a:t>
            </a:r>
            <a:r>
              <a:rPr lang="en-US" sz="1200" dirty="0" err="1">
                <a:solidFill>
                  <a:srgbClr val="333F70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лет</a:t>
            </a:r>
            <a:r>
              <a:rPr lang="en-US" sz="1200" dirty="0">
                <a:solidFill>
                  <a:srgbClr val="333F70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, </a:t>
            </a:r>
            <a:r>
              <a:rPr lang="en-US" sz="1200" dirty="0" err="1">
                <a:solidFill>
                  <a:srgbClr val="333F70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взаимодействие</a:t>
            </a:r>
            <a:r>
              <a:rPr lang="en-US" sz="1200" dirty="0">
                <a:solidFill>
                  <a:srgbClr val="333F70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 с </a:t>
            </a:r>
            <a:r>
              <a:rPr lang="en-US" sz="1200" dirty="0" err="1">
                <a:solidFill>
                  <a:srgbClr val="333F70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учебными</a:t>
            </a:r>
            <a:r>
              <a:rPr lang="en-US" sz="1200" dirty="0">
                <a:solidFill>
                  <a:srgbClr val="333F70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 </a:t>
            </a:r>
            <a:r>
              <a:rPr lang="en-US" sz="1200" dirty="0" err="1">
                <a:solidFill>
                  <a:srgbClr val="333F70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заведениями</a:t>
            </a:r>
            <a:r>
              <a:rPr lang="en-US" sz="1200" dirty="0">
                <a:solidFill>
                  <a:srgbClr val="333F70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, </a:t>
            </a:r>
            <a:r>
              <a:rPr lang="en-US" sz="1200" dirty="0" err="1">
                <a:solidFill>
                  <a:srgbClr val="333F70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целевые</a:t>
            </a:r>
            <a:r>
              <a:rPr lang="en-US" sz="1200" dirty="0">
                <a:solidFill>
                  <a:srgbClr val="333F70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 </a:t>
            </a:r>
            <a:r>
              <a:rPr lang="en-US" sz="1200" dirty="0" err="1">
                <a:solidFill>
                  <a:srgbClr val="333F70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практики</a:t>
            </a:r>
            <a:r>
              <a:rPr lang="en-US" sz="1200" dirty="0">
                <a:solidFill>
                  <a:srgbClr val="333F70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 и </a:t>
            </a:r>
            <a:r>
              <a:rPr lang="en-US" sz="1200" dirty="0" err="1">
                <a:solidFill>
                  <a:srgbClr val="333F70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формирование</a:t>
            </a:r>
            <a:r>
              <a:rPr lang="en-US" sz="1200" dirty="0">
                <a:solidFill>
                  <a:srgbClr val="333F70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 </a:t>
            </a:r>
            <a:r>
              <a:rPr lang="en-US" sz="1200" dirty="0" err="1">
                <a:solidFill>
                  <a:srgbClr val="333F70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резерва</a:t>
            </a:r>
            <a:r>
              <a:rPr lang="en-US" sz="1200" dirty="0">
                <a:solidFill>
                  <a:srgbClr val="333F70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.</a:t>
            </a:r>
            <a:endParaRPr lang="en-US" sz="1200" dirty="0"/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633BE42E-F90C-416C-9A59-639C2A44D2CD}"/>
              </a:ext>
            </a:extLst>
          </p:cNvPr>
          <p:cNvSpPr txBox="1"/>
          <p:nvPr/>
        </p:nvSpPr>
        <p:spPr>
          <a:xfrm>
            <a:off x="913319" y="3067759"/>
            <a:ext cx="21515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800" b="1" dirty="0">
                <a:solidFill>
                  <a:srgbClr val="FFFFFF"/>
                </a:solidFill>
                <a:latin typeface="Unbounded Bold" pitchFamily="34" charset="0"/>
                <a:ea typeface="Unbounded Bold" pitchFamily="34" charset="-122"/>
                <a:cs typeface="Unbounded Bold" pitchFamily="34" charset="-120"/>
              </a:rPr>
              <a:t>1</a:t>
            </a:r>
            <a:endParaRPr lang="en-US" sz="1800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6806B93C-87C0-46C6-9642-649755D02816}"/>
              </a:ext>
            </a:extLst>
          </p:cNvPr>
          <p:cNvSpPr txBox="1"/>
          <p:nvPr/>
        </p:nvSpPr>
        <p:spPr>
          <a:xfrm>
            <a:off x="3086727" y="3086662"/>
            <a:ext cx="22859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800" b="1" dirty="0">
                <a:solidFill>
                  <a:srgbClr val="FFFFFF"/>
                </a:solidFill>
                <a:latin typeface="Unbounded Bold" pitchFamily="34" charset="0"/>
                <a:ea typeface="Unbounded Bold" pitchFamily="34" charset="-122"/>
                <a:cs typeface="Unbounded Bold" pitchFamily="34" charset="-120"/>
              </a:rPr>
              <a:t>2</a:t>
            </a:r>
            <a:endParaRPr lang="en-US" sz="1800" dirty="0"/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0287EB2A-EA9D-4DDD-B5F4-CF9A24DC132B}"/>
              </a:ext>
            </a:extLst>
          </p:cNvPr>
          <p:cNvSpPr txBox="1"/>
          <p:nvPr/>
        </p:nvSpPr>
        <p:spPr>
          <a:xfrm>
            <a:off x="10436617" y="3043664"/>
            <a:ext cx="85048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800" b="1" dirty="0">
                <a:solidFill>
                  <a:srgbClr val="FFFFFF"/>
                </a:solidFill>
                <a:latin typeface="Unbounded Bold" pitchFamily="34" charset="0"/>
                <a:ea typeface="Unbounded Bold" pitchFamily="34" charset="-122"/>
                <a:cs typeface="Unbounded Bold" pitchFamily="34" charset="-120"/>
              </a:rPr>
              <a:t>5</a:t>
            </a:r>
            <a:endParaRPr lang="en-US" sz="1800" dirty="0"/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4B6E1C54-535D-4FC6-BAF2-4B1103862FC2}"/>
              </a:ext>
            </a:extLst>
          </p:cNvPr>
          <p:cNvSpPr txBox="1"/>
          <p:nvPr/>
        </p:nvSpPr>
        <p:spPr>
          <a:xfrm>
            <a:off x="5544020" y="3059668"/>
            <a:ext cx="25549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800" b="1" dirty="0">
                <a:solidFill>
                  <a:srgbClr val="FFFFFF"/>
                </a:solidFill>
                <a:latin typeface="Unbounded Bold" pitchFamily="34" charset="0"/>
                <a:ea typeface="Unbounded Bold" pitchFamily="34" charset="-122"/>
                <a:cs typeface="Unbounded Bold" pitchFamily="34" charset="-120"/>
              </a:rPr>
              <a:t>3</a:t>
            </a:r>
            <a:endParaRPr lang="en-US" sz="1800" dirty="0"/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387D0075-7BD0-449A-BBA2-0D37518F40B7}"/>
              </a:ext>
            </a:extLst>
          </p:cNvPr>
          <p:cNvSpPr txBox="1"/>
          <p:nvPr/>
        </p:nvSpPr>
        <p:spPr>
          <a:xfrm>
            <a:off x="8128876" y="3067759"/>
            <a:ext cx="24877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800" b="1" dirty="0">
                <a:solidFill>
                  <a:srgbClr val="FFFFFF"/>
                </a:solidFill>
                <a:latin typeface="Unbounded Bold" pitchFamily="34" charset="0"/>
                <a:ea typeface="Unbounded Bold" pitchFamily="34" charset="-122"/>
                <a:cs typeface="Unbounded Bold" pitchFamily="34" charset="-120"/>
              </a:rPr>
              <a:t>4</a:t>
            </a:r>
            <a:endParaRPr lang="en-US" sz="1800" dirty="0"/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35FBBF8D-A1C4-4960-B222-B1E5B0A8C669}"/>
              </a:ext>
            </a:extLst>
          </p:cNvPr>
          <p:cNvSpPr txBox="1"/>
          <p:nvPr/>
        </p:nvSpPr>
        <p:spPr>
          <a:xfrm>
            <a:off x="98643" y="5695650"/>
            <a:ext cx="12010433" cy="60696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4000"/>
              </a:lnSpc>
            </a:pPr>
            <a:r>
              <a:rPr lang="en-US" sz="1400" dirty="0">
                <a:solidFill>
                  <a:srgbClr val="333F70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Реализация </a:t>
            </a:r>
            <a:r>
              <a:rPr lang="en-US" sz="1400" dirty="0" err="1">
                <a:solidFill>
                  <a:srgbClr val="333F70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предложений</a:t>
            </a:r>
            <a:r>
              <a:rPr lang="en-US" sz="1400" dirty="0">
                <a:solidFill>
                  <a:srgbClr val="333F70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 </a:t>
            </a:r>
            <a:r>
              <a:rPr lang="en-US" sz="1400" dirty="0" err="1">
                <a:solidFill>
                  <a:srgbClr val="333F70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позволит</a:t>
            </a:r>
            <a:r>
              <a:rPr lang="en-US" sz="1400" dirty="0">
                <a:solidFill>
                  <a:srgbClr val="333F70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 </a:t>
            </a:r>
            <a:r>
              <a:rPr lang="en-US" sz="1400" dirty="0" err="1">
                <a:solidFill>
                  <a:srgbClr val="333F70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повысить</a:t>
            </a:r>
            <a:r>
              <a:rPr lang="en-US" sz="1400" dirty="0">
                <a:solidFill>
                  <a:srgbClr val="333F70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 </a:t>
            </a:r>
            <a:r>
              <a:rPr lang="en-US" sz="1400" dirty="0" err="1">
                <a:solidFill>
                  <a:srgbClr val="333F70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полноту</a:t>
            </a:r>
            <a:r>
              <a:rPr lang="en-US" sz="1400" dirty="0">
                <a:solidFill>
                  <a:srgbClr val="333F70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 </a:t>
            </a:r>
            <a:r>
              <a:rPr lang="en-US" sz="1400" dirty="0" err="1">
                <a:solidFill>
                  <a:srgbClr val="333F70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использования</a:t>
            </a:r>
            <a:r>
              <a:rPr lang="en-US" sz="1400" dirty="0">
                <a:solidFill>
                  <a:srgbClr val="333F70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 </a:t>
            </a:r>
            <a:r>
              <a:rPr lang="en-US" sz="1400" dirty="0" err="1">
                <a:solidFill>
                  <a:srgbClr val="333F70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трудового</a:t>
            </a:r>
            <a:r>
              <a:rPr lang="en-US" sz="1400" dirty="0">
                <a:solidFill>
                  <a:srgbClr val="333F70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 </a:t>
            </a:r>
            <a:r>
              <a:rPr lang="en-US" sz="1400" dirty="0" err="1">
                <a:solidFill>
                  <a:srgbClr val="333F70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потенциала</a:t>
            </a:r>
            <a:r>
              <a:rPr lang="en-US" sz="1400" dirty="0">
                <a:solidFill>
                  <a:srgbClr val="333F70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, </a:t>
            </a:r>
            <a:r>
              <a:rPr lang="en-US" sz="1400" dirty="0" err="1">
                <a:solidFill>
                  <a:srgbClr val="333F70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снизить</a:t>
            </a:r>
            <a:r>
              <a:rPr lang="en-US" sz="1400" dirty="0">
                <a:solidFill>
                  <a:srgbClr val="333F70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 </a:t>
            </a:r>
            <a:r>
              <a:rPr lang="en-US" sz="1400" dirty="0" err="1">
                <a:solidFill>
                  <a:srgbClr val="333F70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кадровые</a:t>
            </a:r>
            <a:r>
              <a:rPr lang="en-US" sz="1400" dirty="0">
                <a:solidFill>
                  <a:srgbClr val="333F70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 и </a:t>
            </a:r>
            <a:r>
              <a:rPr lang="en-US" sz="1400" dirty="0" err="1">
                <a:solidFill>
                  <a:srgbClr val="333F70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производственные</a:t>
            </a:r>
            <a:r>
              <a:rPr lang="en-US" sz="1400" dirty="0">
                <a:solidFill>
                  <a:srgbClr val="333F70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 </a:t>
            </a:r>
            <a:r>
              <a:rPr lang="en-US" sz="1400" dirty="0" err="1">
                <a:solidFill>
                  <a:srgbClr val="333F70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риски</a:t>
            </a:r>
            <a:r>
              <a:rPr lang="en-US" sz="1400" dirty="0">
                <a:solidFill>
                  <a:srgbClr val="333F70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, </a:t>
            </a:r>
            <a:r>
              <a:rPr lang="en-US" sz="1400" dirty="0" err="1">
                <a:solidFill>
                  <a:srgbClr val="333F70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улучшить</a:t>
            </a:r>
            <a:r>
              <a:rPr lang="en-US" sz="1400" dirty="0">
                <a:solidFill>
                  <a:srgbClr val="333F70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 </a:t>
            </a:r>
            <a:r>
              <a:rPr lang="en-US" sz="1400" dirty="0" err="1">
                <a:solidFill>
                  <a:srgbClr val="333F70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надёжность</a:t>
            </a:r>
            <a:r>
              <a:rPr lang="en-US" sz="1400" dirty="0">
                <a:solidFill>
                  <a:srgbClr val="333F70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 </a:t>
            </a:r>
            <a:r>
              <a:rPr lang="en-US" sz="1400" dirty="0" err="1">
                <a:solidFill>
                  <a:srgbClr val="333F70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электроснабжения</a:t>
            </a:r>
            <a:r>
              <a:rPr lang="en-US" sz="1400" dirty="0">
                <a:solidFill>
                  <a:srgbClr val="333F70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 и </a:t>
            </a:r>
            <a:r>
              <a:rPr lang="en-US" sz="1400" dirty="0" err="1">
                <a:solidFill>
                  <a:srgbClr val="333F70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укрепить</a:t>
            </a:r>
            <a:r>
              <a:rPr lang="en-US" sz="1400" dirty="0">
                <a:solidFill>
                  <a:srgbClr val="333F70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 </a:t>
            </a:r>
            <a:r>
              <a:rPr lang="en-US" sz="1400" dirty="0" err="1">
                <a:solidFill>
                  <a:srgbClr val="333F70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конкурентные</a:t>
            </a:r>
            <a:r>
              <a:rPr lang="en-US" sz="1400" dirty="0">
                <a:solidFill>
                  <a:srgbClr val="333F70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 </a:t>
            </a:r>
            <a:r>
              <a:rPr lang="en-US" sz="1400" dirty="0" err="1">
                <a:solidFill>
                  <a:srgbClr val="333F70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позиции</a:t>
            </a:r>
            <a:r>
              <a:rPr lang="en-US" sz="1400" dirty="0">
                <a:solidFill>
                  <a:srgbClr val="333F70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 </a:t>
            </a:r>
            <a:r>
              <a:rPr lang="en-US" sz="1400" dirty="0" err="1">
                <a:solidFill>
                  <a:srgbClr val="333F70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предприятия</a:t>
            </a:r>
            <a:r>
              <a:rPr lang="en-US" sz="1400" dirty="0">
                <a:solidFill>
                  <a:srgbClr val="333F70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.</a:t>
            </a:r>
            <a:endParaRPr lang="en-US" sz="1400" dirty="0"/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94E9D151-387D-42B8-ACC1-CD7D0F708DDE}"/>
              </a:ext>
            </a:extLst>
          </p:cNvPr>
          <p:cNvSpPr txBox="1"/>
          <p:nvPr/>
        </p:nvSpPr>
        <p:spPr>
          <a:xfrm>
            <a:off x="2430996" y="2620740"/>
            <a:ext cx="648048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4000"/>
              </a:lnSpc>
            </a:pPr>
            <a:r>
              <a:rPr lang="ru-RU" sz="1800" b="1" dirty="0">
                <a:solidFill>
                  <a:srgbClr val="333F70"/>
                </a:solidFill>
                <a:latin typeface="Unbounded Bold" pitchFamily="34" charset="0"/>
                <a:ea typeface="Unbounded Bold" pitchFamily="34" charset="-122"/>
                <a:cs typeface="Unbounded Bold" pitchFamily="34" charset="-120"/>
              </a:rPr>
              <a:t>Предлагаемые рекомендации</a:t>
            </a:r>
            <a:endParaRPr lang="en-US" sz="1800" dirty="0"/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4EFCEABB-A187-4A80-90E0-7C7B1B68BDF7}"/>
              </a:ext>
            </a:extLst>
          </p:cNvPr>
          <p:cNvSpPr txBox="1"/>
          <p:nvPr/>
        </p:nvSpPr>
        <p:spPr>
          <a:xfrm>
            <a:off x="11751348" y="81369"/>
            <a:ext cx="357728" cy="369332"/>
          </a:xfrm>
          <a:prstGeom prst="rect">
            <a:avLst/>
          </a:prstGeom>
          <a:solidFill>
            <a:srgbClr val="0070C0"/>
          </a:solidFill>
        </p:spPr>
        <p:txBody>
          <a:bodyPr wrap="square">
            <a:spAutoFit/>
          </a:bodyPr>
          <a:lstStyle/>
          <a:p>
            <a:pPr algn="ctr"/>
            <a:r>
              <a:rPr lang="en-US" sz="1800" b="1" dirty="0">
                <a:solidFill>
                  <a:srgbClr val="FFFFFF"/>
                </a:solidFill>
                <a:latin typeface="Unbounded Bold" pitchFamily="34" charset="0"/>
                <a:ea typeface="Unbounded Bold" pitchFamily="34" charset="-122"/>
                <a:cs typeface="Unbounded Bold" pitchFamily="34" charset="-120"/>
              </a:rPr>
              <a:t>8</a:t>
            </a: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372927404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661493" y="182465"/>
            <a:ext cx="11457683" cy="46513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ct val="104000"/>
              </a:lnSpc>
            </a:pPr>
            <a:r>
              <a:rPr lang="en-US" sz="2867" b="1" dirty="0">
                <a:solidFill>
                  <a:srgbClr val="333F70"/>
                </a:solidFill>
                <a:latin typeface="Unbounded Bold" pitchFamily="34" charset="0"/>
                <a:ea typeface="Unbounded Bold" pitchFamily="34" charset="-122"/>
                <a:cs typeface="Unbounded Bold" pitchFamily="34" charset="-120"/>
              </a:rPr>
              <a:t>Предлагаемые мероприятия (сводный план)</a:t>
            </a:r>
            <a:endParaRPr lang="en-US" sz="2867" dirty="0">
              <a:solidFill>
                <a:prstClr val="black"/>
              </a:solidFill>
            </a:endParaRPr>
          </a:p>
        </p:txBody>
      </p:sp>
      <p:pic>
        <p:nvPicPr>
          <p:cNvPr id="3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1493" y="1479054"/>
            <a:ext cx="559991" cy="699988"/>
          </a:xfrm>
          <a:prstGeom prst="rect">
            <a:avLst/>
          </a:prstGeom>
        </p:spPr>
      </p:pic>
      <p:sp>
        <p:nvSpPr>
          <p:cNvPr id="4" name="Text 1"/>
          <p:cNvSpPr/>
          <p:nvPr/>
        </p:nvSpPr>
        <p:spPr>
          <a:xfrm>
            <a:off x="1450381" y="1479054"/>
            <a:ext cx="1756668" cy="872133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ctr">
              <a:lnSpc>
                <a:spcPct val="104000"/>
              </a:lnSpc>
            </a:pPr>
            <a:r>
              <a:rPr lang="en-US" b="1" dirty="0">
                <a:solidFill>
                  <a:srgbClr val="333F70"/>
                </a:solidFill>
                <a:latin typeface="Unbounded Bold" pitchFamily="34" charset="0"/>
                <a:ea typeface="Unbounded Bold" pitchFamily="34" charset="-122"/>
                <a:cs typeface="Unbounded Bold" pitchFamily="34" charset="-120"/>
              </a:rPr>
              <a:t>Кадровое планирование</a:t>
            </a: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" name="Text 2"/>
          <p:cNvSpPr/>
          <p:nvPr/>
        </p:nvSpPr>
        <p:spPr>
          <a:xfrm>
            <a:off x="1450381" y="2404533"/>
            <a:ext cx="1756668" cy="265747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just">
              <a:lnSpc>
                <a:spcPct val="132000"/>
              </a:lnSpc>
            </a:pPr>
            <a:r>
              <a:rPr lang="en-US" sz="1100" dirty="0">
                <a:solidFill>
                  <a:srgbClr val="333F70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Формирование резервов на ключевые позиции, сотрудничество с учебными учреждениями, стажировки и наставничество.</a:t>
            </a:r>
            <a:endParaRPr lang="en-US" sz="1100" dirty="0">
              <a:solidFill>
                <a:prstClr val="black"/>
              </a:solidFill>
            </a:endParaRPr>
          </a:p>
        </p:txBody>
      </p:sp>
      <p:pic>
        <p:nvPicPr>
          <p:cNvPr id="6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35946" y="1479054"/>
            <a:ext cx="559991" cy="699988"/>
          </a:xfrm>
          <a:prstGeom prst="rect">
            <a:avLst/>
          </a:prstGeom>
        </p:spPr>
      </p:pic>
      <p:sp>
        <p:nvSpPr>
          <p:cNvPr id="7" name="Text 3"/>
          <p:cNvSpPr/>
          <p:nvPr/>
        </p:nvSpPr>
        <p:spPr>
          <a:xfrm>
            <a:off x="4224834" y="1479054"/>
            <a:ext cx="1756668" cy="872133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ctr">
              <a:lnSpc>
                <a:spcPct val="104000"/>
              </a:lnSpc>
            </a:pPr>
            <a:r>
              <a:rPr lang="en-US" b="1" dirty="0">
                <a:solidFill>
                  <a:srgbClr val="333F70"/>
                </a:solidFill>
                <a:latin typeface="Unbounded Bold" pitchFamily="34" charset="0"/>
                <a:ea typeface="Unbounded Bold" pitchFamily="34" charset="-122"/>
                <a:cs typeface="Unbounded Bold" pitchFamily="34" charset="-120"/>
              </a:rPr>
              <a:t>Совершенствование мотивации</a:t>
            </a: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8" name="Text 4"/>
          <p:cNvSpPr/>
          <p:nvPr/>
        </p:nvSpPr>
        <p:spPr>
          <a:xfrm>
            <a:off x="4160961" y="2414224"/>
            <a:ext cx="1756668" cy="1669316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 lnSpcReduction="10000"/>
          </a:bodyPr>
          <a:lstStyle/>
          <a:p>
            <a:pPr algn="just">
              <a:lnSpc>
                <a:spcPct val="132000"/>
              </a:lnSpc>
            </a:pPr>
            <a:r>
              <a:rPr lang="en-US" sz="1100" dirty="0">
                <a:solidFill>
                  <a:srgbClr val="333F70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Привязать премии к показателям надёжности, снижению аварийности и индивидуальным результатам; </a:t>
            </a:r>
            <a:r>
              <a:rPr lang="en-US" sz="1100" dirty="0" err="1">
                <a:solidFill>
                  <a:srgbClr val="333F70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внедрить</a:t>
            </a:r>
            <a:r>
              <a:rPr lang="en-US" sz="1100" dirty="0">
                <a:solidFill>
                  <a:srgbClr val="333F70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 нематериальные стимулы.</a:t>
            </a:r>
            <a:endParaRPr lang="en-US" sz="1100" dirty="0">
              <a:solidFill>
                <a:prstClr val="black"/>
              </a:solidFill>
            </a:endParaRPr>
          </a:p>
        </p:txBody>
      </p:sp>
      <p:pic>
        <p:nvPicPr>
          <p:cNvPr id="9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10399" y="1479054"/>
            <a:ext cx="559991" cy="699988"/>
          </a:xfrm>
          <a:prstGeom prst="rect">
            <a:avLst/>
          </a:prstGeom>
        </p:spPr>
      </p:pic>
      <p:sp>
        <p:nvSpPr>
          <p:cNvPr id="10" name="Text 5"/>
          <p:cNvSpPr/>
          <p:nvPr/>
        </p:nvSpPr>
        <p:spPr>
          <a:xfrm>
            <a:off x="6999289" y="1479054"/>
            <a:ext cx="1756668" cy="1162844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ctr">
              <a:lnSpc>
                <a:spcPct val="104000"/>
              </a:lnSpc>
            </a:pPr>
            <a:r>
              <a:rPr lang="en-US" b="1" dirty="0">
                <a:solidFill>
                  <a:srgbClr val="333F70"/>
                </a:solidFill>
                <a:latin typeface="Unbounded Bold" pitchFamily="34" charset="0"/>
                <a:ea typeface="Unbounded Bold" pitchFamily="34" charset="-122"/>
                <a:cs typeface="Unbounded Bold" pitchFamily="34" charset="-120"/>
              </a:rPr>
              <a:t>Оптимизация организации труда</a:t>
            </a: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1" name="Text 6"/>
          <p:cNvSpPr/>
          <p:nvPr/>
        </p:nvSpPr>
        <p:spPr>
          <a:xfrm>
            <a:off x="6928517" y="2351187"/>
            <a:ext cx="1756668" cy="206692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just">
              <a:lnSpc>
                <a:spcPct val="132000"/>
              </a:lnSpc>
            </a:pPr>
            <a:r>
              <a:rPr lang="en-US" sz="1100" dirty="0">
                <a:solidFill>
                  <a:srgbClr val="333F70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Пересмотреть должностные инструкции, перераспределить нагрузку, автоматизировать учётные процессы.</a:t>
            </a:r>
            <a:endParaRPr lang="en-US" sz="1100" dirty="0">
              <a:solidFill>
                <a:prstClr val="black"/>
              </a:solidFill>
            </a:endParaRPr>
          </a:p>
        </p:txBody>
      </p:sp>
      <p:pic>
        <p:nvPicPr>
          <p:cNvPr id="12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984854" y="1479054"/>
            <a:ext cx="559991" cy="699988"/>
          </a:xfrm>
          <a:prstGeom prst="rect">
            <a:avLst/>
          </a:prstGeom>
        </p:spPr>
      </p:pic>
      <p:sp>
        <p:nvSpPr>
          <p:cNvPr id="13" name="Text 7"/>
          <p:cNvSpPr/>
          <p:nvPr/>
        </p:nvSpPr>
        <p:spPr>
          <a:xfrm>
            <a:off x="9773742" y="1479054"/>
            <a:ext cx="1756767" cy="581421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ctr">
              <a:lnSpc>
                <a:spcPct val="104000"/>
              </a:lnSpc>
            </a:pPr>
            <a:r>
              <a:rPr lang="en-US" b="1" dirty="0">
                <a:solidFill>
                  <a:srgbClr val="333F70"/>
                </a:solidFill>
                <a:latin typeface="Unbounded Bold" pitchFamily="34" charset="0"/>
                <a:ea typeface="Unbounded Bold" pitchFamily="34" charset="-122"/>
                <a:cs typeface="Unbounded Bold" pitchFamily="34" charset="-120"/>
              </a:rPr>
              <a:t>Оценка и развитие</a:t>
            </a: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4" name="Text 8"/>
          <p:cNvSpPr/>
          <p:nvPr/>
        </p:nvSpPr>
        <p:spPr>
          <a:xfrm>
            <a:off x="9773742" y="2170311"/>
            <a:ext cx="1756767" cy="1913229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 lnSpcReduction="10000"/>
          </a:bodyPr>
          <a:lstStyle/>
          <a:p>
            <a:pPr algn="just">
              <a:lnSpc>
                <a:spcPct val="132000"/>
              </a:lnSpc>
            </a:pPr>
            <a:r>
              <a:rPr lang="en-US" sz="1100" dirty="0">
                <a:solidFill>
                  <a:srgbClr val="333F70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Внедрить комплексную систему оценки по результатам, компетенциям и потенциалу; использовать результаты при продвижениях и обучении.</a:t>
            </a:r>
            <a:endParaRPr lang="en-US" sz="1100" dirty="0">
              <a:solidFill>
                <a:prstClr val="black"/>
              </a:solidFill>
            </a:endParaRPr>
          </a:p>
        </p:txBody>
      </p:sp>
      <p:sp>
        <p:nvSpPr>
          <p:cNvPr id="15" name="Text 9"/>
          <p:cNvSpPr/>
          <p:nvPr/>
        </p:nvSpPr>
        <p:spPr>
          <a:xfrm>
            <a:off x="661493" y="5619751"/>
            <a:ext cx="10869017" cy="590551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>
              <a:lnSpc>
                <a:spcPct val="132000"/>
              </a:lnSpc>
            </a:pPr>
            <a:endParaRPr lang="en-US" sz="1400" dirty="0">
              <a:solidFill>
                <a:prstClr val="black"/>
              </a:solidFill>
            </a:endParaRPr>
          </a:p>
        </p:txBody>
      </p:sp>
      <p:graphicFrame>
        <p:nvGraphicFramePr>
          <p:cNvPr id="16" name="Таблица 15">
            <a:extLst>
              <a:ext uri="{FF2B5EF4-FFF2-40B4-BE49-F238E27FC236}">
                <a16:creationId xmlns:a16="http://schemas.microsoft.com/office/drawing/2014/main" id="{0AE2BD13-3934-45A6-B1CF-2B99F9B9773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72997120"/>
              </p:ext>
            </p:extLst>
          </p:nvPr>
        </p:nvGraphicFramePr>
        <p:xfrm>
          <a:off x="157569" y="4083540"/>
          <a:ext cx="6028938" cy="266065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508050">
                  <a:extLst>
                    <a:ext uri="{9D8B030D-6E8A-4147-A177-3AD203B41FA5}">
                      <a16:colId xmlns:a16="http://schemas.microsoft.com/office/drawing/2014/main" val="1780599500"/>
                    </a:ext>
                  </a:extLst>
                </a:gridCol>
                <a:gridCol w="1795182">
                  <a:extLst>
                    <a:ext uri="{9D8B030D-6E8A-4147-A177-3AD203B41FA5}">
                      <a16:colId xmlns:a16="http://schemas.microsoft.com/office/drawing/2014/main" val="1743706667"/>
                    </a:ext>
                  </a:extLst>
                </a:gridCol>
                <a:gridCol w="1725706">
                  <a:extLst>
                    <a:ext uri="{9D8B030D-6E8A-4147-A177-3AD203B41FA5}">
                      <a16:colId xmlns:a16="http://schemas.microsoft.com/office/drawing/2014/main" val="1654896230"/>
                    </a:ext>
                  </a:extLst>
                </a:gridCol>
              </a:tblGrid>
              <a:tr h="4887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>
                          <a:effectLst/>
                        </a:rPr>
                        <a:t>Показатель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6200" marR="76200" marT="76200" marB="7620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>
                          <a:effectLst/>
                        </a:rPr>
                        <a:t>2025 (факт)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6200" marR="76200" marT="76200" marB="7620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>
                          <a:effectLst/>
                        </a:rPr>
                        <a:t>2026 (после мероприятий)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6200" marR="76200" marT="76200" marB="76200" anchor="ctr"/>
                </a:tc>
                <a:extLst>
                  <a:ext uri="{0D108BD9-81ED-4DB2-BD59-A6C34878D82A}">
                    <a16:rowId xmlns:a16="http://schemas.microsoft.com/office/drawing/2014/main" val="1245332868"/>
                  </a:ext>
                </a:extLst>
              </a:tr>
              <a:tr h="31452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>
                          <a:effectLst/>
                        </a:rPr>
                        <a:t>Среднесписочная численность, чел.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6200" marR="76200" marT="76200" marB="7620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>
                          <a:effectLst/>
                        </a:rPr>
                        <a:t>1</a:t>
                      </a:r>
                      <a:r>
                        <a:rPr lang="en-US" sz="1100" dirty="0">
                          <a:effectLst/>
                        </a:rPr>
                        <a:t>8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6200" marR="76200" marT="76200" marB="7620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>
                          <a:effectLst/>
                        </a:rPr>
                        <a:t>19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6200" marR="76200" marT="76200" marB="76200" anchor="ctr"/>
                </a:tc>
                <a:extLst>
                  <a:ext uri="{0D108BD9-81ED-4DB2-BD59-A6C34878D82A}">
                    <a16:rowId xmlns:a16="http://schemas.microsoft.com/office/drawing/2014/main" val="2138761120"/>
                  </a:ext>
                </a:extLst>
              </a:tr>
              <a:tr h="48874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>
                          <a:effectLst/>
                        </a:rPr>
                        <a:t>Уволено по собственному желанию, чел.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6200" marR="76200" marT="76200" marB="7620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>
                          <a:effectLst/>
                        </a:rPr>
                        <a:t>1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6200" marR="76200" marT="76200" marB="7620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>
                          <a:effectLst/>
                        </a:rPr>
                        <a:t>0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6200" marR="76200" marT="76200" marB="76200" anchor="ctr"/>
                </a:tc>
                <a:extLst>
                  <a:ext uri="{0D108BD9-81ED-4DB2-BD59-A6C34878D82A}">
                    <a16:rowId xmlns:a16="http://schemas.microsoft.com/office/drawing/2014/main" val="1352895642"/>
                  </a:ext>
                </a:extLst>
              </a:tr>
              <a:tr h="31452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>
                          <a:effectLst/>
                        </a:rPr>
                        <a:t>Коэффициент текучести, %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6200" marR="76200" marT="76200" marB="7620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>
                          <a:effectLst/>
                        </a:rPr>
                        <a:t>5,3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6200" marR="76200" marT="76200" marB="7620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>
                          <a:effectLst/>
                        </a:rPr>
                        <a:t>0,0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6200" marR="76200" marT="76200" marB="76200" anchor="ctr"/>
                </a:tc>
                <a:extLst>
                  <a:ext uri="{0D108BD9-81ED-4DB2-BD59-A6C34878D82A}">
                    <a16:rowId xmlns:a16="http://schemas.microsoft.com/office/drawing/2014/main" val="2325782647"/>
                  </a:ext>
                </a:extLst>
              </a:tr>
              <a:tr h="48874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>
                          <a:effectLst/>
                        </a:rPr>
                        <a:t>Затраты на подбор и обучение 1 работника, тыс. руб.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6200" marR="76200" marT="76200" marB="7620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>
                          <a:effectLst/>
                        </a:rPr>
                        <a:t>150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6200" marR="76200" marT="76200" marB="7620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>
                          <a:effectLst/>
                        </a:rPr>
                        <a:t>150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6200" marR="76200" marT="76200" marB="76200" anchor="ctr"/>
                </a:tc>
                <a:extLst>
                  <a:ext uri="{0D108BD9-81ED-4DB2-BD59-A6C34878D82A}">
                    <a16:rowId xmlns:a16="http://schemas.microsoft.com/office/drawing/2014/main" val="356756378"/>
                  </a:ext>
                </a:extLst>
              </a:tr>
              <a:tr h="48874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>
                          <a:effectLst/>
                        </a:rPr>
                        <a:t>Общие затраты на подбор и обучение, тыс. руб.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6200" marR="76200" marT="76200" marB="7620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>
                          <a:effectLst/>
                        </a:rPr>
                        <a:t>150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6200" marR="76200" marT="76200" marB="7620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>
                          <a:effectLst/>
                        </a:rPr>
                        <a:t>0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6200" marR="76200" marT="76200" marB="76200" anchor="ctr"/>
                </a:tc>
                <a:extLst>
                  <a:ext uri="{0D108BD9-81ED-4DB2-BD59-A6C34878D82A}">
                    <a16:rowId xmlns:a16="http://schemas.microsoft.com/office/drawing/2014/main" val="3345867365"/>
                  </a:ext>
                </a:extLst>
              </a:tr>
            </a:tbl>
          </a:graphicData>
        </a:graphic>
      </p:graphicFrame>
      <p:graphicFrame>
        <p:nvGraphicFramePr>
          <p:cNvPr id="17" name="Таблица 16">
            <a:extLst>
              <a:ext uri="{FF2B5EF4-FFF2-40B4-BE49-F238E27FC236}">
                <a16:creationId xmlns:a16="http://schemas.microsoft.com/office/drawing/2014/main" id="{B44C84CF-07B5-4027-8B32-E56F1861288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4325724"/>
              </p:ext>
            </p:extLst>
          </p:nvPr>
        </p:nvGraphicFramePr>
        <p:xfrm>
          <a:off x="6270126" y="4083540"/>
          <a:ext cx="5764305" cy="264671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557939">
                  <a:extLst>
                    <a:ext uri="{9D8B030D-6E8A-4147-A177-3AD203B41FA5}">
                      <a16:colId xmlns:a16="http://schemas.microsoft.com/office/drawing/2014/main" val="61563538"/>
                    </a:ext>
                  </a:extLst>
                </a:gridCol>
                <a:gridCol w="1620371">
                  <a:extLst>
                    <a:ext uri="{9D8B030D-6E8A-4147-A177-3AD203B41FA5}">
                      <a16:colId xmlns:a16="http://schemas.microsoft.com/office/drawing/2014/main" val="4209660292"/>
                    </a:ext>
                  </a:extLst>
                </a:gridCol>
                <a:gridCol w="1585995">
                  <a:extLst>
                    <a:ext uri="{9D8B030D-6E8A-4147-A177-3AD203B41FA5}">
                      <a16:colId xmlns:a16="http://schemas.microsoft.com/office/drawing/2014/main" val="232052553"/>
                    </a:ext>
                  </a:extLst>
                </a:gridCol>
              </a:tblGrid>
              <a:tr h="2877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>
                          <a:effectLst/>
                        </a:rPr>
                        <a:t>Показатель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6200" marR="76200" marT="76200" marB="7620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>
                          <a:effectLst/>
                        </a:rPr>
                        <a:t>2025 (факт)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6200" marR="76200" marT="76200" marB="7620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>
                          <a:effectLst/>
                        </a:rPr>
                        <a:t>2027 (прогноз)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6200" marR="76200" marT="76200" marB="76200" anchor="ctr"/>
                </a:tc>
                <a:extLst>
                  <a:ext uri="{0D108BD9-81ED-4DB2-BD59-A6C34878D82A}">
                    <a16:rowId xmlns:a16="http://schemas.microsoft.com/office/drawing/2014/main" val="3311182794"/>
                  </a:ext>
                </a:extLst>
              </a:tr>
              <a:tr h="39781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>
                          <a:effectLst/>
                        </a:rPr>
                        <a:t>Среднесписочная численность, чел.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6200" marR="76200" marT="76200" marB="7620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>
                          <a:effectLst/>
                        </a:rPr>
                        <a:t>18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6200" marR="76200" marT="76200" marB="7620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>
                          <a:effectLst/>
                        </a:rPr>
                        <a:t>19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6200" marR="76200" marT="76200" marB="76200" anchor="ctr"/>
                </a:tc>
                <a:extLst>
                  <a:ext uri="{0D108BD9-81ED-4DB2-BD59-A6C34878D82A}">
                    <a16:rowId xmlns:a16="http://schemas.microsoft.com/office/drawing/2014/main" val="3548444257"/>
                  </a:ext>
                </a:extLst>
              </a:tr>
              <a:tr h="44709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>
                          <a:effectLst/>
                        </a:rPr>
                        <a:t>Объём переданной электроэнергии, млн кВт·ч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6200" marR="76200" marT="76200" marB="7620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>
                          <a:effectLst/>
                        </a:rPr>
                        <a:t>50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6200" marR="76200" marT="76200" marB="7620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>
                          <a:effectLst/>
                        </a:rPr>
                        <a:t>53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6200" marR="76200" marT="76200" marB="76200" anchor="ctr"/>
                </a:tc>
                <a:extLst>
                  <a:ext uri="{0D108BD9-81ED-4DB2-BD59-A6C34878D82A}">
                    <a16:rowId xmlns:a16="http://schemas.microsoft.com/office/drawing/2014/main" val="3897053977"/>
                  </a:ext>
                </a:extLst>
              </a:tr>
              <a:tr h="44709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>
                          <a:effectLst/>
                        </a:rPr>
                        <a:t>Выручка от передачи электроэнергии, млн руб.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6200" marR="76200" marT="76200" marB="7620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>
                          <a:effectLst/>
                        </a:rPr>
                        <a:t>60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6200" marR="76200" marT="76200" marB="7620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>
                          <a:effectLst/>
                        </a:rPr>
                        <a:t>64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6200" marR="76200" marT="76200" marB="76200" anchor="ctr"/>
                </a:tc>
                <a:extLst>
                  <a:ext uri="{0D108BD9-81ED-4DB2-BD59-A6C34878D82A}">
                    <a16:rowId xmlns:a16="http://schemas.microsoft.com/office/drawing/2014/main" val="1003437780"/>
                  </a:ext>
                </a:extLst>
              </a:tr>
              <a:tr h="44709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>
                          <a:effectLst/>
                        </a:rPr>
                        <a:t>Выработка на 1 работника, млн кВт·ч/чел.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6200" marR="76200" marT="76200" marB="7620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>
                          <a:effectLst/>
                        </a:rPr>
                        <a:t>2,78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6200" marR="76200" marT="76200" marB="7620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>
                          <a:effectLst/>
                        </a:rPr>
                        <a:t>2,79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6200" marR="76200" marT="76200" marB="76200" anchor="ctr"/>
                </a:tc>
                <a:extLst>
                  <a:ext uri="{0D108BD9-81ED-4DB2-BD59-A6C34878D82A}">
                    <a16:rowId xmlns:a16="http://schemas.microsoft.com/office/drawing/2014/main" val="357831098"/>
                  </a:ext>
                </a:extLst>
              </a:tr>
              <a:tr h="41533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>
                          <a:effectLst/>
                        </a:rPr>
                        <a:t>Выручка на 1 работника, млн руб./чел.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6200" marR="76200" marT="76200" marB="7620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>
                          <a:effectLst/>
                        </a:rPr>
                        <a:t>3,33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6200" marR="76200" marT="76200" marB="7620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>
                          <a:effectLst/>
                        </a:rPr>
                        <a:t>3,37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6200" marR="76200" marT="76200" marB="76200" anchor="ctr"/>
                </a:tc>
                <a:extLst>
                  <a:ext uri="{0D108BD9-81ED-4DB2-BD59-A6C34878D82A}">
                    <a16:rowId xmlns:a16="http://schemas.microsoft.com/office/drawing/2014/main" val="202371511"/>
                  </a:ext>
                </a:extLst>
              </a:tr>
            </a:tbl>
          </a:graphicData>
        </a:graphic>
      </p:graphicFrame>
      <p:sp>
        <p:nvSpPr>
          <p:cNvPr id="19" name="TextBox 18">
            <a:extLst>
              <a:ext uri="{FF2B5EF4-FFF2-40B4-BE49-F238E27FC236}">
                <a16:creationId xmlns:a16="http://schemas.microsoft.com/office/drawing/2014/main" id="{09D74AF6-3370-4097-AA47-5A18AFA48AE2}"/>
              </a:ext>
            </a:extLst>
          </p:cNvPr>
          <p:cNvSpPr txBox="1"/>
          <p:nvPr/>
        </p:nvSpPr>
        <p:spPr>
          <a:xfrm>
            <a:off x="11648070" y="127747"/>
            <a:ext cx="386361" cy="369332"/>
          </a:xfrm>
          <a:prstGeom prst="rect">
            <a:avLst/>
          </a:prstGeom>
          <a:solidFill>
            <a:srgbClr val="0070C0"/>
          </a:solidFill>
        </p:spPr>
        <p:txBody>
          <a:bodyPr wrap="square">
            <a:spAutoFit/>
          </a:bodyPr>
          <a:lstStyle/>
          <a:p>
            <a:pPr algn="ctr"/>
            <a:r>
              <a:rPr lang="en-US" sz="1800" b="1" dirty="0">
                <a:solidFill>
                  <a:srgbClr val="FFFFFF"/>
                </a:solidFill>
                <a:latin typeface="Unbounded Bold" pitchFamily="34" charset="0"/>
                <a:ea typeface="Unbounded Bold" pitchFamily="34" charset="-122"/>
                <a:cs typeface="Unbounded Bold" pitchFamily="34" charset="-120"/>
              </a:rPr>
              <a:t>9</a:t>
            </a: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2858783730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883</TotalTime>
  <Words>1217</Words>
  <Application>Microsoft Office PowerPoint</Application>
  <PresentationFormat>Широкоэкранный</PresentationFormat>
  <Paragraphs>263</Paragraphs>
  <Slides>9</Slides>
  <Notes>9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6" baseType="lpstr">
      <vt:lpstr>Arial</vt:lpstr>
      <vt:lpstr>Calibri</vt:lpstr>
      <vt:lpstr>Calibri Light</vt:lpstr>
      <vt:lpstr>Open Sans</vt:lpstr>
      <vt:lpstr>Times New Roman</vt:lpstr>
      <vt:lpstr>Unbounded Bold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Алексей Кайда</dc:creator>
  <cp:lastModifiedBy>Алексей Кайда</cp:lastModifiedBy>
  <cp:revision>22</cp:revision>
  <dcterms:created xsi:type="dcterms:W3CDTF">2026-06-16T23:06:38Z</dcterms:created>
  <dcterms:modified xsi:type="dcterms:W3CDTF">2026-06-17T21:17:42Z</dcterms:modified>
</cp:coreProperties>
</file>