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636" y="-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4" Type="http://schemas.microsoft.com/office/2011/relationships/chartColorStyle" Target="colors4.xml"/><Relationship Id="rId3" Type="http://schemas.microsoft.com/office/2011/relationships/chartStyle" Target="style4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32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40" dirty="0"/>
              <a:t>Активы предприятия, тыс. руб.</a:t>
            </a:r>
            <a:endParaRPr lang="ru-RU" sz="144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Лист1!$I$14</c:f>
              <c:strCache>
                <c:ptCount val="1"/>
                <c:pt idx="0">
                  <c:v>Внеоборотные активы</c:v>
                </c:pt>
              </c:strCache>
            </c:strRef>
          </c:tx>
          <c:spPr>
            <a:solidFill>
              <a:srgbClr val="4472C4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1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Лист1!$J$13:$L$13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Лист1!$J$14:$L$14</c:f>
              <c:numCache>
                <c:formatCode>General</c:formatCode>
                <c:ptCount val="3"/>
                <c:pt idx="0">
                  <c:v>2363788</c:v>
                </c:pt>
                <c:pt idx="1">
                  <c:v>2361208</c:v>
                </c:pt>
                <c:pt idx="2">
                  <c:v>2464363</c:v>
                </c:pt>
              </c:numCache>
            </c:numRef>
          </c:val>
        </c:ser>
        <c:ser>
          <c:idx val="1"/>
          <c:order val="1"/>
          <c:tx>
            <c:strRef>
              <c:f>Лист1!$I$15</c:f>
              <c:strCache>
                <c:ptCount val="1"/>
                <c:pt idx="0">
                  <c:v>Оборотные, всего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1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Лист1!$J$13:$L$13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Лист1!$J$15:$L$15</c:f>
              <c:numCache>
                <c:formatCode>General</c:formatCode>
                <c:ptCount val="3"/>
                <c:pt idx="0">
                  <c:v>110390</c:v>
                </c:pt>
                <c:pt idx="1">
                  <c:v>140385</c:v>
                </c:pt>
                <c:pt idx="2">
                  <c:v>192447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71769664"/>
        <c:axId val="371772288"/>
      </c:barChart>
      <c:catAx>
        <c:axId val="37176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371772288"/>
        <c:crosses val="autoZero"/>
        <c:auto val="1"/>
        <c:lblAlgn val="ctr"/>
        <c:lblOffset val="100"/>
        <c:noMultiLvlLbl val="0"/>
      </c:catAx>
      <c:valAx>
        <c:axId val="37177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37176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0cf37c0-9274-44a4-b9bc-825263f936fa}"/>
      </c:ext>
    </c:extLst>
  </c:chart>
  <c:spPr>
    <a:noFill/>
    <a:ln>
      <a:noFill/>
    </a:ln>
    <a:effectLst/>
  </c:spPr>
  <c:txPr>
    <a:bodyPr/>
    <a:lstStyle/>
    <a:p>
      <a:pPr>
        <a:defRPr lang="ru-RU" sz="11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Обязательства и собственный</a:t>
            </a:r>
            <a:r>
              <a:rPr lang="ru-RU" baseline="0" dirty="0"/>
              <a:t> капитал, </a:t>
            </a:r>
            <a:r>
              <a:rPr lang="ru-RU" baseline="0" dirty="0" err="1"/>
              <a:t>тыс.руб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Лист1!$J$48</c:f>
              <c:strCache>
                <c:ptCount val="1"/>
                <c:pt idx="0">
                  <c:v>Собственный капитал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Лист1!$K$47:$M$47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Лист1!$K$48:$M$48</c:f>
              <c:numCache>
                <c:formatCode>General</c:formatCode>
                <c:ptCount val="3"/>
                <c:pt idx="0">
                  <c:v>1787929</c:v>
                </c:pt>
                <c:pt idx="1">
                  <c:v>1882994</c:v>
                </c:pt>
                <c:pt idx="2">
                  <c:v>2095517</c:v>
                </c:pt>
              </c:numCache>
            </c:numRef>
          </c:val>
        </c:ser>
        <c:ser>
          <c:idx val="1"/>
          <c:order val="1"/>
          <c:tx>
            <c:strRef>
              <c:f>Лист1!$J$49</c:f>
              <c:strCache>
                <c:ptCount val="1"/>
                <c:pt idx="0">
                  <c:v>Долгосрочные обязательства, всего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Лист1!$K$47:$M$47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Лист1!$K$49:$M$49</c:f>
              <c:numCache>
                <c:formatCode>General</c:formatCode>
                <c:ptCount val="3"/>
                <c:pt idx="0">
                  <c:v>444776</c:v>
                </c:pt>
                <c:pt idx="1">
                  <c:v>388031</c:v>
                </c:pt>
                <c:pt idx="2">
                  <c:v>346989</c:v>
                </c:pt>
              </c:numCache>
            </c:numRef>
          </c:val>
        </c:ser>
        <c:ser>
          <c:idx val="2"/>
          <c:order val="2"/>
          <c:tx>
            <c:strRef>
              <c:f>Лист1!$J$50</c:f>
              <c:strCache>
                <c:ptCount val="1"/>
                <c:pt idx="0">
                  <c:v>Краткосрочные обязательства, всего</c:v>
                </c:pt>
              </c:strCache>
            </c:strRef>
          </c:tx>
          <c:spPr>
            <a:solidFill>
              <a:srgbClr val="70AD47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Лист1!$K$47:$M$47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Лист1!$K$50:$M$50</c:f>
              <c:numCache>
                <c:formatCode>General</c:formatCode>
                <c:ptCount val="3"/>
                <c:pt idx="0">
                  <c:v>241473</c:v>
                </c:pt>
                <c:pt idx="1">
                  <c:v>230568</c:v>
                </c:pt>
                <c:pt idx="2">
                  <c:v>214304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60363864"/>
        <c:axId val="460365504"/>
      </c:barChart>
      <c:catAx>
        <c:axId val="460363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60365504"/>
        <c:crosses val="autoZero"/>
        <c:auto val="1"/>
        <c:lblAlgn val="ctr"/>
        <c:lblOffset val="100"/>
        <c:noMultiLvlLbl val="0"/>
      </c:catAx>
      <c:valAx>
        <c:axId val="460365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60363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5ec7590-c2be-4a2e-9320-0f02cc939299}"/>
      </c:ext>
    </c:extLst>
  </c:chart>
  <c:spPr>
    <a:noFill/>
    <a:ln>
      <a:noFill/>
    </a:ln>
    <a:effectLst/>
  </c:spPr>
  <c:txPr>
    <a:bodyPr/>
    <a:lstStyle/>
    <a:p>
      <a:pPr>
        <a:defRPr lang="ru-RU"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44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Чистая прибыль (убыток), </a:t>
            </a:r>
            <a:r>
              <a:rPr lang="ru-RU" dirty="0" err="1"/>
              <a:t>тыс.руб</a:t>
            </a:r>
            <a:r>
              <a:rPr lang="ru-RU" dirty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Лист1!$K$95</c:f>
              <c:strCache>
                <c:ptCount val="1"/>
                <c:pt idx="0">
                  <c:v>Чистая прибыль (убыток)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Лист1!$L$94:$N$94</c:f>
              <c:strCache>
                <c:ptCount val="3"/>
                <c:pt idx="0">
                  <c:v>2023 г.</c:v>
                </c:pt>
                <c:pt idx="1">
                  <c:v>2024 г.</c:v>
                </c:pt>
                <c:pt idx="2">
                  <c:v>2025 г.</c:v>
                </c:pt>
              </c:strCache>
            </c:strRef>
          </c:cat>
          <c:val>
            <c:numRef>
              <c:f>Лист1!$L$95:$N$95</c:f>
              <c:numCache>
                <c:formatCode>General</c:formatCode>
                <c:ptCount val="3"/>
                <c:pt idx="0">
                  <c:v>180761</c:v>
                </c:pt>
                <c:pt idx="1">
                  <c:v>131065</c:v>
                </c:pt>
                <c:pt idx="2">
                  <c:v>212523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92242448"/>
        <c:axId val="492246384"/>
      </c:barChart>
      <c:catAx>
        <c:axId val="492242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92246384"/>
        <c:crosses val="autoZero"/>
        <c:auto val="1"/>
        <c:lblAlgn val="ctr"/>
        <c:lblOffset val="100"/>
        <c:noMultiLvlLbl val="0"/>
      </c:catAx>
      <c:valAx>
        <c:axId val="49224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92242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071c418-3c18-4150-ba8c-b667c0e2450a}"/>
      </c:ext>
    </c:extLst>
  </c:chart>
  <c:spPr>
    <a:noFill/>
    <a:ln>
      <a:noFill/>
    </a:ln>
    <a:effectLst/>
  </c:spPr>
  <c:txPr>
    <a:bodyPr/>
    <a:lstStyle/>
    <a:p>
      <a:pPr>
        <a:defRPr lang="ru-RU"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Лист1!$N$12</c:f>
              <c:strCache>
                <c:ptCount val="1"/>
                <c:pt idx="0">
                  <c:v>Оптимистичный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Лист1!$M$13:$M$17</c:f>
              <c:strCache>
                <c:ptCount val="5"/>
                <c:pt idx="0">
                  <c:v>Прирост прибыли от изменений (до вычета затрат), тыс. руб.</c:v>
                </c:pt>
                <c:pt idx="1">
                  <c:v>Капитальные затраты (единовременные), тыс. руб.</c:v>
                </c:pt>
                <c:pt idx="2">
                  <c:v>Годовые операционные затраты, тыс. руб.</c:v>
                </c:pt>
                <c:pt idx="3">
                  <c:v>Чистый годовой прирост прибыли (после вычета операционных затрат), тыс. руб.</c:v>
                </c:pt>
                <c:pt idx="4">
                  <c:v>Простой срок окупаемости капитальных затрат, мес.</c:v>
                </c:pt>
              </c:strCache>
            </c:strRef>
          </c:cat>
          <c:val>
            <c:numRef>
              <c:f>Лист1!$N$13:$N$17</c:f>
              <c:numCache>
                <c:formatCode>#,##0</c:formatCode>
                <c:ptCount val="5"/>
                <c:pt idx="0">
                  <c:v>10179</c:v>
                </c:pt>
                <c:pt idx="1" c:formatCode="General">
                  <c:v>400</c:v>
                </c:pt>
                <c:pt idx="2" c:formatCode="General">
                  <c:v>172</c:v>
                </c:pt>
                <c:pt idx="3">
                  <c:v>10007</c:v>
                </c:pt>
                <c:pt idx="4" c:formatCode="General">
                  <c:v>0.48</c:v>
                </c:pt>
              </c:numCache>
            </c:numRef>
          </c:val>
        </c:ser>
        <c:ser>
          <c:idx val="1"/>
          <c:order val="1"/>
          <c:tx>
            <c:strRef>
              <c:f>Лист1!$O$12</c:f>
              <c:strCache>
                <c:ptCount val="1"/>
                <c:pt idx="0">
                  <c:v>Реалистичный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Лист1!$M$13:$M$17</c:f>
              <c:strCache>
                <c:ptCount val="5"/>
                <c:pt idx="0">
                  <c:v>Прирост прибыли от изменений (до вычета затрат), тыс. руб.</c:v>
                </c:pt>
                <c:pt idx="1">
                  <c:v>Капитальные затраты (единовременные), тыс. руб.</c:v>
                </c:pt>
                <c:pt idx="2">
                  <c:v>Годовые операционные затраты, тыс. руб.</c:v>
                </c:pt>
                <c:pt idx="3">
                  <c:v>Чистый годовой прирост прибыли (после вычета операционных затрат), тыс. руб.</c:v>
                </c:pt>
                <c:pt idx="4">
                  <c:v>Простой срок окупаемости капитальных затрат, мес.</c:v>
                </c:pt>
              </c:strCache>
            </c:strRef>
          </c:cat>
          <c:val>
            <c:numRef>
              <c:f>Лист1!$O$13:$O$17</c:f>
              <c:numCache>
                <c:formatCode>#,##0</c:formatCode>
                <c:ptCount val="5"/>
                <c:pt idx="0">
                  <c:v>4850</c:v>
                </c:pt>
                <c:pt idx="1" c:formatCode="General">
                  <c:v>400</c:v>
                </c:pt>
                <c:pt idx="2" c:formatCode="General">
                  <c:v>172</c:v>
                </c:pt>
                <c:pt idx="3">
                  <c:v>4678</c:v>
                </c:pt>
                <c:pt idx="4" c:formatCode="General">
                  <c:v>1.5</c:v>
                </c:pt>
              </c:numCache>
            </c:numRef>
          </c:val>
        </c:ser>
        <c:ser>
          <c:idx val="2"/>
          <c:order val="2"/>
          <c:tx>
            <c:strRef>
              <c:f>Лист1!$P$12</c:f>
              <c:strCache>
                <c:ptCount val="1"/>
                <c:pt idx="0">
                  <c:v>Негативный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Лист1!$M$13:$M$17</c:f>
              <c:strCache>
                <c:ptCount val="5"/>
                <c:pt idx="0">
                  <c:v>Прирост прибыли от изменений (до вычета затрат), тыс. руб.</c:v>
                </c:pt>
                <c:pt idx="1">
                  <c:v>Капитальные затраты (единовременные), тыс. руб.</c:v>
                </c:pt>
                <c:pt idx="2">
                  <c:v>Годовые операционные затраты, тыс. руб.</c:v>
                </c:pt>
                <c:pt idx="3">
                  <c:v>Чистый годовой прирост прибыли (после вычета операционных затрат), тыс. руб.</c:v>
                </c:pt>
                <c:pt idx="4">
                  <c:v>Простой срок окупаемости капитальных затрат, мес.</c:v>
                </c:pt>
              </c:strCache>
            </c:strRef>
          </c:cat>
          <c:val>
            <c:numRef>
              <c:f>Лист1!$P$13:$P$17</c:f>
              <c:numCache>
                <c:formatCode>General</c:formatCode>
                <c:ptCount val="5"/>
                <c:pt idx="0">
                  <c:v>500</c:v>
                </c:pt>
                <c:pt idx="1">
                  <c:v>400</c:v>
                </c:pt>
                <c:pt idx="2">
                  <c:v>172</c:v>
                </c:pt>
                <c:pt idx="3">
                  <c:v>328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38360544"/>
        <c:axId val="438361528"/>
      </c:barChart>
      <c:catAx>
        <c:axId val="438360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38361528"/>
        <c:crosses val="autoZero"/>
        <c:auto val="1"/>
        <c:lblAlgn val="ctr"/>
        <c:lblOffset val="100"/>
        <c:noMultiLvlLbl val="0"/>
      </c:catAx>
      <c:valAx>
        <c:axId val="438361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38360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18aca36f-02ab-472b-9855-0616bdfa86b0}"/>
      </c:ext>
    </c:extLst>
  </c:chart>
  <c:spPr>
    <a:noFill/>
    <a:ln>
      <a:noFill/>
    </a:ln>
    <a:effectLst/>
  </c:spPr>
  <c:txPr>
    <a:bodyPr/>
    <a:lstStyle/>
    <a:p>
      <a:pPr>
        <a:defRPr lang="ru-RU"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CEFB5-4CDE-42E7-9918-CD3D153367E0}" type="doc">
      <dgm:prSet loTypeId="urn:microsoft.com/office/officeart/2005/8/layout/radial3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004E1956-C790-41A5-952A-71C4C5D8F32B}">
      <dgm:prSet phldrT="[Текст]" custT="1"/>
      <dgm:spPr>
        <a:xfrm>
          <a:off x="2019302" y="1758864"/>
          <a:ext cx="1876419" cy="1441094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Производственная программа</a:t>
          </a:r>
        </a:p>
      </dgm:t>
    </dgm:pt>
    <dgm:pt modelId="{745DD782-984C-4B93-921C-D2A612881B29}" cxnId="{3640C728-6486-48FD-AF48-EBBC8A9865B2}" type="par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62DCEC-3134-4F71-A5C4-2807F66431A5}" cxnId="{3640C728-6486-48FD-AF48-EBBC8A9865B2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01F286-7D51-4BA9-B967-ACBCE6119200}">
      <dgm:prSet phldrT="[Текст]" custT="1"/>
      <dgm:spPr>
        <a:xfrm>
          <a:off x="199239" y="2075905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материально-технического снабжения</a:t>
          </a:r>
        </a:p>
      </dgm:t>
    </dgm:pt>
    <dgm:pt modelId="{0A10CA26-EE95-4C9F-9D73-52F28BD47267}" cxnId="{1E1F1BB9-D2B4-4511-B25B-D9E92CBECD39}" type="parTrans">
      <dgm:prSet/>
      <dgm:spPr>
        <a:xfrm rot="10800000">
          <a:off x="775239" y="2274055"/>
          <a:ext cx="1175639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7B9F21-43F6-4D06-B1E7-B74C7279283A}" cxnId="{1E1F1BB9-D2B4-4511-B25B-D9E92CBECD39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F08E0F-AA6F-4E40-A355-228484EB866F}">
      <dgm:prSet phldrT="[Текст]" custT="1"/>
      <dgm:spPr>
        <a:xfrm>
          <a:off x="415996" y="840830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труду и заработной плате</a:t>
          </a:r>
        </a:p>
      </dgm:t>
    </dgm:pt>
    <dgm:pt modelId="{1453F28B-3C68-4ECF-8793-42678CBC9C90}" cxnId="{2A2B0324-B839-4ECE-82AD-A6D91519A7F7}" type="parTrans">
      <dgm:prSet/>
      <dgm:spPr>
        <a:xfrm rot="12728646">
          <a:off x="885979" y="1406961"/>
          <a:ext cx="1383253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378CFA-D96E-4DAD-B91A-79FBFC4C0313}" cxnId="{2A2B0324-B839-4ECE-82AD-A6D91519A7F7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ACAE4-6F26-4922-9F33-81752BE5DEC1}">
      <dgm:prSet phldrT="[Текст]" custT="1"/>
      <dgm:spPr>
        <a:xfrm>
          <a:off x="1707152" y="441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сбыту продукции</a:t>
          </a:r>
        </a:p>
      </dgm:t>
    </dgm:pt>
    <dgm:pt modelId="{216D7238-9BD0-4A96-AA40-B80781DE98AA}" cxnId="{BE11D16C-347C-4322-BD29-9933B37F1B62}" type="parTrans">
      <dgm:prSet/>
      <dgm:spPr>
        <a:xfrm rot="15120000">
          <a:off x="1810662" y="848919"/>
          <a:ext cx="1367590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D4ACB2-1037-4432-97BE-0EEA84495A0C}" cxnId="{BE11D16C-347C-4322-BD29-9933B37F1B62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274997-8AAE-4AB9-98E7-027300E0D25B}">
      <dgm:prSet phldrT="[Текст]" custT="1"/>
      <dgm:spPr>
        <a:xfrm>
          <a:off x="3055871" y="441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себестоимости продукции</a:t>
          </a:r>
        </a:p>
      </dgm:t>
    </dgm:pt>
    <dgm:pt modelId="{0A895FD3-FF76-4C85-89EA-0730C75ACCDE}" cxnId="{B47E9AD8-6CDD-405C-BB9C-DF6B8ACBD464}" type="parTrans">
      <dgm:prSet/>
      <dgm:spPr>
        <a:xfrm rot="17280000">
          <a:off x="2736772" y="848919"/>
          <a:ext cx="1367590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24EF64-375C-4E51-A8D3-B542132DF15F}" cxnId="{B47E9AD8-6CDD-405C-BB9C-DF6B8ACBD464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72C9CC-0B0D-4BCD-B848-D3C085A5005E}">
      <dgm:prSet phldrT="[Текст]" custT="1"/>
      <dgm:spPr>
        <a:xfrm>
          <a:off x="4318459" y="840826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капитального строительства</a:t>
          </a:r>
        </a:p>
      </dgm:t>
    </dgm:pt>
    <dgm:pt modelId="{924B72C8-36D7-4750-AD76-0E86BCBCC6C3}" cxnId="{AF12A0DD-4B98-4526-B281-C70D941F871F}" type="parTrans">
      <dgm:prSet/>
      <dgm:spPr>
        <a:xfrm rot="19648602">
          <a:off x="3639398" y="1405070"/>
          <a:ext cx="1361849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84C291-7B81-47FF-90D2-C13A2570C848}" cxnId="{AF12A0DD-4B98-4526-B281-C70D941F871F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261EBD-9027-4FE3-99BB-FAE513F94082}">
      <dgm:prSet phldrT="[Текст]" custT="1"/>
      <dgm:spPr>
        <a:xfrm>
          <a:off x="4563784" y="2075905"/>
          <a:ext cx="1152000" cy="807012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Финансовый план</a:t>
          </a:r>
        </a:p>
      </dgm:t>
    </dgm:pt>
    <dgm:pt modelId="{88F45D2C-75BF-4E02-9C63-63AA421976B9}" cxnId="{5BFB6156-9741-4793-A112-FD7B56AF89C9}" type="parTrans">
      <dgm:prSet/>
      <dgm:spPr>
        <a:xfrm>
          <a:off x="3964145" y="2274055"/>
          <a:ext cx="1175639" cy="410711"/>
        </a:xfrm>
        <a:prstGeom prst="leftArrow">
          <a:avLst>
            <a:gd name="adj1" fmla="val 60000"/>
            <a:gd name="adj2" fmla="val 50000"/>
          </a:avLst>
        </a:prstGeom>
        <a:solidFill>
          <a:sysClr val="windowText" lastClr="000000">
            <a:tint val="60000"/>
            <a:hueOff val="0"/>
            <a:satOff val="0"/>
            <a:lumOff val="0"/>
            <a:alphaOff val="0"/>
          </a:sysClr>
        </a:solidFill>
        <a:ln>
          <a:noFill/>
        </a:ln>
        <a:effectLst/>
      </dgm:spPr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C045A6-B48B-4AD0-B0C2-6352545776DB}" cxnId="{5BFB6156-9741-4793-A112-FD7B56AF89C9}" type="sibTrans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CF8D3E-EF2F-4792-BCBC-543A0EF3411C}" type="pres">
      <dgm:prSet presAssocID="{6FDCEFB5-4CDE-42E7-9918-CD3D153367E0}" presName="composite" presStyleCnt="0">
        <dgm:presLayoutVars>
          <dgm:chMax val="1"/>
          <dgm:dir/>
          <dgm:resizeHandles val="exact"/>
        </dgm:presLayoutVars>
      </dgm:prSet>
      <dgm:spPr/>
    </dgm:pt>
    <dgm:pt modelId="{54DBE72D-ECB0-47B1-8565-F545CC093C23}" type="pres">
      <dgm:prSet presAssocID="{6FDCEFB5-4CDE-42E7-9918-CD3D153367E0}" presName="radial" presStyleCnt="0">
        <dgm:presLayoutVars>
          <dgm:animLvl val="ctr"/>
        </dgm:presLayoutVars>
      </dgm:prSet>
      <dgm:spPr/>
    </dgm:pt>
    <dgm:pt modelId="{10842254-AC13-44A9-AB76-1E652640BF01}" type="pres">
      <dgm:prSet presAssocID="{004E1956-C790-41A5-952A-71C4C5D8F32B}" presName="centerShape" presStyleLbl="vennNode1" presStyleIdx="0" presStyleCnt="7"/>
      <dgm:spPr>
        <a:prstGeom prst="ellipse">
          <a:avLst/>
        </a:prstGeom>
      </dgm:spPr>
    </dgm:pt>
    <dgm:pt modelId="{CA2831BD-C0D7-491A-A4EF-90AE5D1087FA}" type="pres">
      <dgm:prSet presAssocID="{5701F286-7D51-4BA9-B967-ACBCE6119200}" presName="node" presStyleLbl="vennNode1" presStyleIdx="1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BE2E4AD1-22CF-411A-987C-CA12CB082DB7}" type="pres">
      <dgm:prSet presAssocID="{30F08E0F-AA6F-4E40-A355-228484EB866F}" presName="node" presStyleLbl="vennNode1" presStyleIdx="2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A30466B8-13A0-4DAC-957F-DB0C4D833439}" type="pres">
      <dgm:prSet presAssocID="{F98ACAE4-6F26-4922-9F33-81752BE5DEC1}" presName="node" presStyleLbl="vennNode1" presStyleIdx="3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ED190625-B15E-4D8F-BBE8-C1906C5B3187}" type="pres">
      <dgm:prSet presAssocID="{1D274997-8AAE-4AB9-98E7-027300E0D25B}" presName="node" presStyleLbl="vennNode1" presStyleIdx="4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DC27ABD8-0FA0-472F-B8EF-1B64DD1BE7C8}" type="pres">
      <dgm:prSet presAssocID="{B172C9CC-0B0D-4BCD-B848-D3C085A5005E}" presName="node" presStyleLbl="vennNode1" presStyleIdx="5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608B8055-F732-428A-A15F-55A28C790336}" type="pres">
      <dgm:prSet presAssocID="{81261EBD-9027-4FE3-99BB-FAE513F94082}" presName="node" presStyleLbl="vennNode1" presStyleIdx="6" presStyleCnt="7" custScaleX="145225" custScaleY="48408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</dgm:ptLst>
  <dgm:cxnLst>
    <dgm:cxn modelId="{933B3207-7188-48AC-B380-E523DD6C42F7}" type="presOf" srcId="{F98ACAE4-6F26-4922-9F33-81752BE5DEC1}" destId="{A30466B8-13A0-4DAC-957F-DB0C4D833439}" srcOrd="0" destOrd="0" presId="urn:microsoft.com/office/officeart/2005/8/layout/radial3"/>
    <dgm:cxn modelId="{2A2B0324-B839-4ECE-82AD-A6D91519A7F7}" srcId="{004E1956-C790-41A5-952A-71C4C5D8F32B}" destId="{30F08E0F-AA6F-4E40-A355-228484EB866F}" srcOrd="1" destOrd="0" parTransId="{1453F28B-3C68-4ECF-8793-42678CBC9C90}" sibTransId="{DC378CFA-D96E-4DAD-B91A-79FBFC4C0313}"/>
    <dgm:cxn modelId="{3640C728-6486-48FD-AF48-EBBC8A9865B2}" srcId="{6FDCEFB5-4CDE-42E7-9918-CD3D153367E0}" destId="{004E1956-C790-41A5-952A-71C4C5D8F32B}" srcOrd="0" destOrd="0" parTransId="{745DD782-984C-4B93-921C-D2A612881B29}" sibTransId="{1862DCEC-3134-4F71-A5C4-2807F66431A5}"/>
    <dgm:cxn modelId="{2C7FFB36-2622-417C-A1C4-335E58DCA7D8}" type="presOf" srcId="{30F08E0F-AA6F-4E40-A355-228484EB866F}" destId="{BE2E4AD1-22CF-411A-987C-CA12CB082DB7}" srcOrd="0" destOrd="0" presId="urn:microsoft.com/office/officeart/2005/8/layout/radial3"/>
    <dgm:cxn modelId="{BE11D16C-347C-4322-BD29-9933B37F1B62}" srcId="{004E1956-C790-41A5-952A-71C4C5D8F32B}" destId="{F98ACAE4-6F26-4922-9F33-81752BE5DEC1}" srcOrd="2" destOrd="0" parTransId="{216D7238-9BD0-4A96-AA40-B80781DE98AA}" sibTransId="{68D4ACB2-1037-4432-97BE-0EEA84495A0C}"/>
    <dgm:cxn modelId="{7E7A0A6F-C46F-412E-B8C3-865D9F48AC04}" type="presOf" srcId="{B172C9CC-0B0D-4BCD-B848-D3C085A5005E}" destId="{DC27ABD8-0FA0-472F-B8EF-1B64DD1BE7C8}" srcOrd="0" destOrd="0" presId="urn:microsoft.com/office/officeart/2005/8/layout/radial3"/>
    <dgm:cxn modelId="{5BFB6156-9741-4793-A112-FD7B56AF89C9}" srcId="{004E1956-C790-41A5-952A-71C4C5D8F32B}" destId="{81261EBD-9027-4FE3-99BB-FAE513F94082}" srcOrd="5" destOrd="0" parTransId="{88F45D2C-75BF-4E02-9C63-63AA421976B9}" sibTransId="{41C045A6-B48B-4AD0-B0C2-6352545776DB}"/>
    <dgm:cxn modelId="{E4342399-0C24-447C-8B13-5568E60EA58A}" type="presOf" srcId="{6FDCEFB5-4CDE-42E7-9918-CD3D153367E0}" destId="{24CF8D3E-EF2F-4792-BCBC-543A0EF3411C}" srcOrd="0" destOrd="0" presId="urn:microsoft.com/office/officeart/2005/8/layout/radial3"/>
    <dgm:cxn modelId="{894ECBB0-0B76-46D0-B693-E4C66B8DBC57}" type="presOf" srcId="{004E1956-C790-41A5-952A-71C4C5D8F32B}" destId="{10842254-AC13-44A9-AB76-1E652640BF01}" srcOrd="0" destOrd="0" presId="urn:microsoft.com/office/officeart/2005/8/layout/radial3"/>
    <dgm:cxn modelId="{1E1F1BB9-D2B4-4511-B25B-D9E92CBECD39}" srcId="{004E1956-C790-41A5-952A-71C4C5D8F32B}" destId="{5701F286-7D51-4BA9-B967-ACBCE6119200}" srcOrd="0" destOrd="0" parTransId="{0A10CA26-EE95-4C9F-9D73-52F28BD47267}" sibTransId="{ED7B9F21-43F6-4D06-B1E7-B74C7279283A}"/>
    <dgm:cxn modelId="{B9ABAEC1-82AF-4199-B5F6-880E4C65EC5D}" type="presOf" srcId="{1D274997-8AAE-4AB9-98E7-027300E0D25B}" destId="{ED190625-B15E-4D8F-BBE8-C1906C5B3187}" srcOrd="0" destOrd="0" presId="urn:microsoft.com/office/officeart/2005/8/layout/radial3"/>
    <dgm:cxn modelId="{B47E9AD8-6CDD-405C-BB9C-DF6B8ACBD464}" srcId="{004E1956-C790-41A5-952A-71C4C5D8F32B}" destId="{1D274997-8AAE-4AB9-98E7-027300E0D25B}" srcOrd="3" destOrd="0" parTransId="{0A895FD3-FF76-4C85-89EA-0730C75ACCDE}" sibTransId="{8624EF64-375C-4E51-A8D3-B542132DF15F}"/>
    <dgm:cxn modelId="{AF12A0DD-4B98-4526-B281-C70D941F871F}" srcId="{004E1956-C790-41A5-952A-71C4C5D8F32B}" destId="{B172C9CC-0B0D-4BCD-B848-D3C085A5005E}" srcOrd="4" destOrd="0" parTransId="{924B72C8-36D7-4750-AD76-0E86BCBCC6C3}" sibTransId="{8684C291-7B81-47FF-90D2-C13A2570C848}"/>
    <dgm:cxn modelId="{407F6DE2-93E1-40E3-A30A-446C570E690B}" type="presOf" srcId="{5701F286-7D51-4BA9-B967-ACBCE6119200}" destId="{CA2831BD-C0D7-491A-A4EF-90AE5D1087FA}" srcOrd="0" destOrd="0" presId="urn:microsoft.com/office/officeart/2005/8/layout/radial3"/>
    <dgm:cxn modelId="{1337F5F5-D228-467D-BC28-74AE7D147256}" type="presOf" srcId="{81261EBD-9027-4FE3-99BB-FAE513F94082}" destId="{608B8055-F732-428A-A15F-55A28C790336}" srcOrd="0" destOrd="0" presId="urn:microsoft.com/office/officeart/2005/8/layout/radial3"/>
    <dgm:cxn modelId="{B152D164-4A10-4FA7-84B8-7C4A044D55A0}" type="presParOf" srcId="{24CF8D3E-EF2F-4792-BCBC-543A0EF3411C}" destId="{54DBE72D-ECB0-47B1-8565-F545CC093C23}" srcOrd="0" destOrd="0" presId="urn:microsoft.com/office/officeart/2005/8/layout/radial3"/>
    <dgm:cxn modelId="{6F5DB2CF-8497-4703-AD83-0BC1838E9F9C}" type="presParOf" srcId="{54DBE72D-ECB0-47B1-8565-F545CC093C23}" destId="{10842254-AC13-44A9-AB76-1E652640BF01}" srcOrd="0" destOrd="0" presId="urn:microsoft.com/office/officeart/2005/8/layout/radial3"/>
    <dgm:cxn modelId="{9F929F2B-2712-421A-8F5D-9B1D27E26412}" type="presParOf" srcId="{54DBE72D-ECB0-47B1-8565-F545CC093C23}" destId="{CA2831BD-C0D7-491A-A4EF-90AE5D1087FA}" srcOrd="1" destOrd="0" presId="urn:microsoft.com/office/officeart/2005/8/layout/radial3"/>
    <dgm:cxn modelId="{7CA02750-AA41-414F-B184-E8E2E1488B66}" type="presParOf" srcId="{54DBE72D-ECB0-47B1-8565-F545CC093C23}" destId="{BE2E4AD1-22CF-411A-987C-CA12CB082DB7}" srcOrd="2" destOrd="0" presId="urn:microsoft.com/office/officeart/2005/8/layout/radial3"/>
    <dgm:cxn modelId="{2BAC6469-52DF-4AFA-8A0B-CBB27BCD688D}" type="presParOf" srcId="{54DBE72D-ECB0-47B1-8565-F545CC093C23}" destId="{A30466B8-13A0-4DAC-957F-DB0C4D833439}" srcOrd="3" destOrd="0" presId="urn:microsoft.com/office/officeart/2005/8/layout/radial3"/>
    <dgm:cxn modelId="{9265D1BE-4576-4E3D-A68B-7D6F62CABBE9}" type="presParOf" srcId="{54DBE72D-ECB0-47B1-8565-F545CC093C23}" destId="{ED190625-B15E-4D8F-BBE8-C1906C5B3187}" srcOrd="4" destOrd="0" presId="urn:microsoft.com/office/officeart/2005/8/layout/radial3"/>
    <dgm:cxn modelId="{73D9A859-8B71-4C09-9267-F2CD43963F4A}" type="presParOf" srcId="{54DBE72D-ECB0-47B1-8565-F545CC093C23}" destId="{DC27ABD8-0FA0-472F-B8EF-1B64DD1BE7C8}" srcOrd="5" destOrd="0" presId="urn:microsoft.com/office/officeart/2005/8/layout/radial3"/>
    <dgm:cxn modelId="{4D3004B3-ABA3-4D19-A9A9-3DB72769DF22}" type="presParOf" srcId="{54DBE72D-ECB0-47B1-8565-F545CC093C23}" destId="{608B8055-F732-428A-A15F-55A28C790336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20CE18-B606-4E92-B267-C41881D311D3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C44FE2D-0CCD-4A9A-8C20-CF97627A7D39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Система планов</a:t>
          </a:r>
        </a:p>
      </dgm:t>
    </dgm:pt>
    <dgm:pt modelId="{2DACAC6C-F013-46B5-A5FF-7722403FB347}" cxnId="{D8E11209-ADC7-4549-8F74-E378C5B3FC6A}" type="par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CBF97C-D8D9-4887-A132-111B925811DA}" cxnId="{D8E11209-ADC7-4549-8F74-E378C5B3FC6A}" type="sib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66F23-CDB9-4F5B-8BF3-E5433DEEFBCF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Стратегический план</a:t>
          </a:r>
        </a:p>
      </dgm:t>
    </dgm:pt>
    <dgm:pt modelId="{6B2B0666-3B8E-4DA3-AA8E-3629A2387F52}" cxnId="{93369AEB-C89F-4534-9945-6807206501A2}" type="par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1159EB-AA72-45FD-AAE7-A35A38C08D2C}" cxnId="{93369AEB-C89F-4534-9945-6807206501A2}" type="sib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A02AB3-91DE-47ED-8EF1-95CEEDDD3F1E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Планы по структурным единицам</a:t>
          </a:r>
        </a:p>
      </dgm:t>
    </dgm:pt>
    <dgm:pt modelId="{60671770-4E0A-4B25-871F-7663DC4AC3FC}" cxnId="{DB242414-47B2-44FB-81D8-63A04E0EC41F}" type="par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93618D-ADB8-4748-A098-E06347B4C980}" cxnId="{DB242414-47B2-44FB-81D8-63A04E0EC41F}" type="sibTrans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41DBF5-7846-4F10-826D-F813B8F483FB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Бизнес-планы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EC1478-4294-47BA-AB99-AB36818F2DB5}" cxnId="{A3BF0A5C-5F7A-4F3E-82E3-B1CDB438C6E7}" type="parTrans">
      <dgm:prSet/>
      <dgm:spPr/>
      <dgm:t>
        <a:bodyPr/>
        <a:lstStyle/>
        <a:p>
          <a:endParaRPr lang="ru-RU"/>
        </a:p>
      </dgm:t>
    </dgm:pt>
    <dgm:pt modelId="{E8E13DE1-2599-4FA4-B234-AD9D25D2DE1A}" cxnId="{A3BF0A5C-5F7A-4F3E-82E3-B1CDB438C6E7}" type="sibTrans">
      <dgm:prSet/>
      <dgm:spPr/>
      <dgm:t>
        <a:bodyPr/>
        <a:lstStyle/>
        <a:p>
          <a:endParaRPr lang="ru-RU"/>
        </a:p>
      </dgm:t>
    </dgm:pt>
    <dgm:pt modelId="{CFC3293A-5E8A-4176-85B0-DAD494F3A2C8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Инвестиционные планы</a:t>
          </a:r>
        </a:p>
      </dgm:t>
    </dgm:pt>
    <dgm:pt modelId="{9FD0B876-82A1-4BF3-AB69-CE1686D80EF0}" cxnId="{D5810487-E5D1-4F93-AA56-8245A77E4F11}" type="parTrans">
      <dgm:prSet/>
      <dgm:spPr/>
      <dgm:t>
        <a:bodyPr/>
        <a:lstStyle/>
        <a:p>
          <a:endParaRPr lang="ru-RU"/>
        </a:p>
      </dgm:t>
    </dgm:pt>
    <dgm:pt modelId="{1D130B83-BFFD-47F9-BDFC-B21867536CA0}" cxnId="{D5810487-E5D1-4F93-AA56-8245A77E4F11}" type="sibTrans">
      <dgm:prSet/>
      <dgm:spPr/>
      <dgm:t>
        <a:bodyPr/>
        <a:lstStyle/>
        <a:p>
          <a:endParaRPr lang="ru-RU"/>
        </a:p>
      </dgm:t>
    </dgm:pt>
    <dgm:pt modelId="{DD70C453-BA5D-4347-BFE5-4A28588BE83B}" type="pres">
      <dgm:prSet presAssocID="{B420CE18-B606-4E92-B267-C41881D311D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9B05F3E-11EF-4B8C-A230-A7BBA4733B7F}" type="pres">
      <dgm:prSet presAssocID="{2C44FE2D-0CCD-4A9A-8C20-CF97627A7D39}" presName="hierRoot1" presStyleCnt="0">
        <dgm:presLayoutVars>
          <dgm:hierBranch val="init"/>
        </dgm:presLayoutVars>
      </dgm:prSet>
      <dgm:spPr/>
    </dgm:pt>
    <dgm:pt modelId="{F689C705-78DA-4F3A-B9D3-9FF0E9A75CB5}" type="pres">
      <dgm:prSet presAssocID="{2C44FE2D-0CCD-4A9A-8C20-CF97627A7D39}" presName="rootComposite1" presStyleCnt="0"/>
      <dgm:spPr/>
    </dgm:pt>
    <dgm:pt modelId="{1AE27B8C-8823-468E-B2C5-DFD467E2FCB7}" type="pres">
      <dgm:prSet presAssocID="{2C44FE2D-0CCD-4A9A-8C20-CF97627A7D39}" presName="rootText1" presStyleLbl="node0" presStyleIdx="0" presStyleCnt="1">
        <dgm:presLayoutVars>
          <dgm:chPref val="3"/>
        </dgm:presLayoutVars>
      </dgm:prSet>
      <dgm:spPr/>
    </dgm:pt>
    <dgm:pt modelId="{3E64A6F6-241E-41AF-9C53-85A96A016895}" type="pres">
      <dgm:prSet presAssocID="{2C44FE2D-0CCD-4A9A-8C20-CF97627A7D39}" presName="rootConnector1" presStyleLbl="node1" presStyleIdx="0" presStyleCnt="0"/>
      <dgm:spPr/>
    </dgm:pt>
    <dgm:pt modelId="{948A983E-0668-4970-BA91-16B1948BC40C}" type="pres">
      <dgm:prSet presAssocID="{2C44FE2D-0CCD-4A9A-8C20-CF97627A7D39}" presName="hierChild2" presStyleCnt="0"/>
      <dgm:spPr/>
    </dgm:pt>
    <dgm:pt modelId="{A187F35E-DE82-477E-BA2D-25D36B9D74FF}" type="pres">
      <dgm:prSet presAssocID="{9FD0B876-82A1-4BF3-AB69-CE1686D80EF0}" presName="Name64" presStyleLbl="parChTrans1D2" presStyleIdx="0" presStyleCnt="4"/>
      <dgm:spPr/>
    </dgm:pt>
    <dgm:pt modelId="{BE991A78-73CF-40C5-AF6E-A491CEE7B2B6}" type="pres">
      <dgm:prSet presAssocID="{CFC3293A-5E8A-4176-85B0-DAD494F3A2C8}" presName="hierRoot2" presStyleCnt="0">
        <dgm:presLayoutVars>
          <dgm:hierBranch val="init"/>
        </dgm:presLayoutVars>
      </dgm:prSet>
      <dgm:spPr/>
    </dgm:pt>
    <dgm:pt modelId="{2E325B27-DA64-4738-8F40-A34B0E6DFE65}" type="pres">
      <dgm:prSet presAssocID="{CFC3293A-5E8A-4176-85B0-DAD494F3A2C8}" presName="rootComposite" presStyleCnt="0"/>
      <dgm:spPr/>
    </dgm:pt>
    <dgm:pt modelId="{081374E7-B2FD-4F16-81A5-EC68AE69A3C4}" type="pres">
      <dgm:prSet presAssocID="{CFC3293A-5E8A-4176-85B0-DAD494F3A2C8}" presName="rootText" presStyleLbl="node2" presStyleIdx="0" presStyleCnt="4">
        <dgm:presLayoutVars>
          <dgm:chPref val="3"/>
        </dgm:presLayoutVars>
      </dgm:prSet>
      <dgm:spPr/>
    </dgm:pt>
    <dgm:pt modelId="{56CDBB0E-8C26-458F-9192-E0087997DFE8}" type="pres">
      <dgm:prSet presAssocID="{CFC3293A-5E8A-4176-85B0-DAD494F3A2C8}" presName="rootConnector" presStyleLbl="node2" presStyleIdx="0" presStyleCnt="4"/>
      <dgm:spPr/>
    </dgm:pt>
    <dgm:pt modelId="{26BBC880-DA9D-44E9-9BC2-EF1160949652}" type="pres">
      <dgm:prSet presAssocID="{CFC3293A-5E8A-4176-85B0-DAD494F3A2C8}" presName="hierChild4" presStyleCnt="0"/>
      <dgm:spPr/>
    </dgm:pt>
    <dgm:pt modelId="{1760CFE8-78EE-4814-AE0F-51E75C7B40FE}" type="pres">
      <dgm:prSet presAssocID="{CFC3293A-5E8A-4176-85B0-DAD494F3A2C8}" presName="hierChild5" presStyleCnt="0"/>
      <dgm:spPr/>
    </dgm:pt>
    <dgm:pt modelId="{635EAFE7-9D4E-40F4-AA83-CA20C84D600B}" type="pres">
      <dgm:prSet presAssocID="{6B2B0666-3B8E-4DA3-AA8E-3629A2387F52}" presName="Name64" presStyleLbl="parChTrans1D2" presStyleIdx="1" presStyleCnt="4"/>
      <dgm:spPr/>
    </dgm:pt>
    <dgm:pt modelId="{3A0D535C-FA50-4A68-A501-5BE717BCA60C}" type="pres">
      <dgm:prSet presAssocID="{D3D66F23-CDB9-4F5B-8BF3-E5433DEEFBCF}" presName="hierRoot2" presStyleCnt="0">
        <dgm:presLayoutVars>
          <dgm:hierBranch val="init"/>
        </dgm:presLayoutVars>
      </dgm:prSet>
      <dgm:spPr/>
    </dgm:pt>
    <dgm:pt modelId="{67696215-D444-447E-85BC-F25E99241673}" type="pres">
      <dgm:prSet presAssocID="{D3D66F23-CDB9-4F5B-8BF3-E5433DEEFBCF}" presName="rootComposite" presStyleCnt="0"/>
      <dgm:spPr/>
    </dgm:pt>
    <dgm:pt modelId="{E797087C-40C8-4725-8EEE-0E765A1DFA4A}" type="pres">
      <dgm:prSet presAssocID="{D3D66F23-CDB9-4F5B-8BF3-E5433DEEFBCF}" presName="rootText" presStyleLbl="node2" presStyleIdx="1" presStyleCnt="4">
        <dgm:presLayoutVars>
          <dgm:chPref val="3"/>
        </dgm:presLayoutVars>
      </dgm:prSet>
      <dgm:spPr/>
    </dgm:pt>
    <dgm:pt modelId="{6A30FDB5-BF5F-4DA8-B5B4-C9F4EF5D87B2}" type="pres">
      <dgm:prSet presAssocID="{D3D66F23-CDB9-4F5B-8BF3-E5433DEEFBCF}" presName="rootConnector" presStyleLbl="node2" presStyleIdx="1" presStyleCnt="4"/>
      <dgm:spPr/>
    </dgm:pt>
    <dgm:pt modelId="{DD2C0367-9BEC-4689-AD6C-1F1A1815E5F4}" type="pres">
      <dgm:prSet presAssocID="{D3D66F23-CDB9-4F5B-8BF3-E5433DEEFBCF}" presName="hierChild4" presStyleCnt="0"/>
      <dgm:spPr/>
    </dgm:pt>
    <dgm:pt modelId="{C01AE62D-074C-4913-A1B9-E59B406205D6}" type="pres">
      <dgm:prSet presAssocID="{D3D66F23-CDB9-4F5B-8BF3-E5433DEEFBCF}" presName="hierChild5" presStyleCnt="0"/>
      <dgm:spPr/>
    </dgm:pt>
    <dgm:pt modelId="{E942B9EB-B96F-45F2-847D-F453C162A85F}" type="pres">
      <dgm:prSet presAssocID="{2EEC1478-4294-47BA-AB99-AB36818F2DB5}" presName="Name64" presStyleLbl="parChTrans1D2" presStyleIdx="2" presStyleCnt="4"/>
      <dgm:spPr/>
    </dgm:pt>
    <dgm:pt modelId="{EF0170D1-D835-4B96-BFA8-E0968ADBD8E8}" type="pres">
      <dgm:prSet presAssocID="{6641DBF5-7846-4F10-826D-F813B8F483FB}" presName="hierRoot2" presStyleCnt="0">
        <dgm:presLayoutVars>
          <dgm:hierBranch val="init"/>
        </dgm:presLayoutVars>
      </dgm:prSet>
      <dgm:spPr/>
    </dgm:pt>
    <dgm:pt modelId="{1DFB7241-A304-4E3E-8179-68D6EE32DE6A}" type="pres">
      <dgm:prSet presAssocID="{6641DBF5-7846-4F10-826D-F813B8F483FB}" presName="rootComposite" presStyleCnt="0"/>
      <dgm:spPr/>
    </dgm:pt>
    <dgm:pt modelId="{B51D0EA9-05A4-4E03-B379-0873A1DEC204}" type="pres">
      <dgm:prSet presAssocID="{6641DBF5-7846-4F10-826D-F813B8F483FB}" presName="rootText" presStyleLbl="node2" presStyleIdx="2" presStyleCnt="4">
        <dgm:presLayoutVars>
          <dgm:chPref val="3"/>
        </dgm:presLayoutVars>
      </dgm:prSet>
      <dgm:spPr/>
    </dgm:pt>
    <dgm:pt modelId="{8AEB3DA5-8A51-4A17-91C8-7B4E707E9B58}" type="pres">
      <dgm:prSet presAssocID="{6641DBF5-7846-4F10-826D-F813B8F483FB}" presName="rootConnector" presStyleLbl="node2" presStyleIdx="2" presStyleCnt="4"/>
      <dgm:spPr/>
    </dgm:pt>
    <dgm:pt modelId="{BF43BFEA-0EA0-44B3-A996-1B43EA79014D}" type="pres">
      <dgm:prSet presAssocID="{6641DBF5-7846-4F10-826D-F813B8F483FB}" presName="hierChild4" presStyleCnt="0"/>
      <dgm:spPr/>
    </dgm:pt>
    <dgm:pt modelId="{83C33A94-52D3-40FC-906B-AEB0E1E40690}" type="pres">
      <dgm:prSet presAssocID="{6641DBF5-7846-4F10-826D-F813B8F483FB}" presName="hierChild5" presStyleCnt="0"/>
      <dgm:spPr/>
    </dgm:pt>
    <dgm:pt modelId="{A13A67B3-31B8-411C-BCEE-D9B323DAF1BD}" type="pres">
      <dgm:prSet presAssocID="{60671770-4E0A-4B25-871F-7663DC4AC3FC}" presName="Name64" presStyleLbl="parChTrans1D2" presStyleIdx="3" presStyleCnt="4"/>
      <dgm:spPr/>
    </dgm:pt>
    <dgm:pt modelId="{B38A82F8-7D7F-4888-925A-06988B709A57}" type="pres">
      <dgm:prSet presAssocID="{2EA02AB3-91DE-47ED-8EF1-95CEEDDD3F1E}" presName="hierRoot2" presStyleCnt="0">
        <dgm:presLayoutVars>
          <dgm:hierBranch val="init"/>
        </dgm:presLayoutVars>
      </dgm:prSet>
      <dgm:spPr/>
    </dgm:pt>
    <dgm:pt modelId="{700983B2-1801-47AE-A0F6-3E45FF8A01C4}" type="pres">
      <dgm:prSet presAssocID="{2EA02AB3-91DE-47ED-8EF1-95CEEDDD3F1E}" presName="rootComposite" presStyleCnt="0"/>
      <dgm:spPr/>
    </dgm:pt>
    <dgm:pt modelId="{4082CE1F-EC0A-48E2-8988-CD766C39FE48}" type="pres">
      <dgm:prSet presAssocID="{2EA02AB3-91DE-47ED-8EF1-95CEEDDD3F1E}" presName="rootText" presStyleLbl="node2" presStyleIdx="3" presStyleCnt="4">
        <dgm:presLayoutVars>
          <dgm:chPref val="3"/>
        </dgm:presLayoutVars>
      </dgm:prSet>
      <dgm:spPr/>
    </dgm:pt>
    <dgm:pt modelId="{9CCC15F7-1138-444F-929C-E99B822ED2D1}" type="pres">
      <dgm:prSet presAssocID="{2EA02AB3-91DE-47ED-8EF1-95CEEDDD3F1E}" presName="rootConnector" presStyleLbl="node2" presStyleIdx="3" presStyleCnt="4"/>
      <dgm:spPr/>
    </dgm:pt>
    <dgm:pt modelId="{DF03522E-1125-4078-88DB-1498034E1EB2}" type="pres">
      <dgm:prSet presAssocID="{2EA02AB3-91DE-47ED-8EF1-95CEEDDD3F1E}" presName="hierChild4" presStyleCnt="0"/>
      <dgm:spPr/>
    </dgm:pt>
    <dgm:pt modelId="{F55E491D-AAC5-474C-A81F-E9451D7DDE41}" type="pres">
      <dgm:prSet presAssocID="{2EA02AB3-91DE-47ED-8EF1-95CEEDDD3F1E}" presName="hierChild5" presStyleCnt="0"/>
      <dgm:spPr/>
    </dgm:pt>
    <dgm:pt modelId="{1A6AE773-D28B-4DAA-B06C-D2F73AB429BC}" type="pres">
      <dgm:prSet presAssocID="{2C44FE2D-0CCD-4A9A-8C20-CF97627A7D39}" presName="hierChild3" presStyleCnt="0"/>
      <dgm:spPr/>
    </dgm:pt>
  </dgm:ptLst>
  <dgm:cxnLst>
    <dgm:cxn modelId="{D8E11209-ADC7-4549-8F74-E378C5B3FC6A}" srcId="{B420CE18-B606-4E92-B267-C41881D311D3}" destId="{2C44FE2D-0CCD-4A9A-8C20-CF97627A7D39}" srcOrd="0" destOrd="0" parTransId="{2DACAC6C-F013-46B5-A5FF-7722403FB347}" sibTransId="{37CBF97C-D8D9-4887-A132-111B925811DA}"/>
    <dgm:cxn modelId="{AD134F09-B267-4D23-A44A-1C3DA5D2B037}" type="presOf" srcId="{9FD0B876-82A1-4BF3-AB69-CE1686D80EF0}" destId="{A187F35E-DE82-477E-BA2D-25D36B9D74FF}" srcOrd="0" destOrd="0" presId="urn:microsoft.com/office/officeart/2009/3/layout/HorizontalOrganizationChart"/>
    <dgm:cxn modelId="{DB242414-47B2-44FB-81D8-63A04E0EC41F}" srcId="{2C44FE2D-0CCD-4A9A-8C20-CF97627A7D39}" destId="{2EA02AB3-91DE-47ED-8EF1-95CEEDDD3F1E}" srcOrd="3" destOrd="0" parTransId="{60671770-4E0A-4B25-871F-7663DC4AC3FC}" sibTransId="{4993618D-ADB8-4748-A098-E06347B4C980}"/>
    <dgm:cxn modelId="{A78EBE15-EB1C-4D01-9274-455103166235}" type="presOf" srcId="{D3D66F23-CDB9-4F5B-8BF3-E5433DEEFBCF}" destId="{E797087C-40C8-4725-8EEE-0E765A1DFA4A}" srcOrd="0" destOrd="0" presId="urn:microsoft.com/office/officeart/2009/3/layout/HorizontalOrganizationChart"/>
    <dgm:cxn modelId="{57471C20-94FA-4840-8E94-F41EE433B12A}" type="presOf" srcId="{D3D66F23-CDB9-4F5B-8BF3-E5433DEEFBCF}" destId="{6A30FDB5-BF5F-4DA8-B5B4-C9F4EF5D87B2}" srcOrd="1" destOrd="0" presId="urn:microsoft.com/office/officeart/2009/3/layout/HorizontalOrganizationChart"/>
    <dgm:cxn modelId="{D5A8EF3E-F4A3-4D21-AF62-07151C62A4F6}" type="presOf" srcId="{2EEC1478-4294-47BA-AB99-AB36818F2DB5}" destId="{E942B9EB-B96F-45F2-847D-F453C162A85F}" srcOrd="0" destOrd="0" presId="urn:microsoft.com/office/officeart/2009/3/layout/HorizontalOrganizationChart"/>
    <dgm:cxn modelId="{A3BF0A5C-5F7A-4F3E-82E3-B1CDB438C6E7}" srcId="{2C44FE2D-0CCD-4A9A-8C20-CF97627A7D39}" destId="{6641DBF5-7846-4F10-826D-F813B8F483FB}" srcOrd="2" destOrd="0" parTransId="{2EEC1478-4294-47BA-AB99-AB36818F2DB5}" sibTransId="{E8E13DE1-2599-4FA4-B234-AD9D25D2DE1A}"/>
    <dgm:cxn modelId="{BABE8749-D100-4296-9B1F-5F58F7E6EE0B}" type="presOf" srcId="{2EA02AB3-91DE-47ED-8EF1-95CEEDDD3F1E}" destId="{9CCC15F7-1138-444F-929C-E99B822ED2D1}" srcOrd="1" destOrd="0" presId="urn:microsoft.com/office/officeart/2009/3/layout/HorizontalOrganizationChart"/>
    <dgm:cxn modelId="{4689D56F-9260-4F1F-AEBD-418B2C310071}" type="presOf" srcId="{CFC3293A-5E8A-4176-85B0-DAD494F3A2C8}" destId="{081374E7-B2FD-4F16-81A5-EC68AE69A3C4}" srcOrd="0" destOrd="0" presId="urn:microsoft.com/office/officeart/2009/3/layout/HorizontalOrganizationChart"/>
    <dgm:cxn modelId="{D5810487-E5D1-4F93-AA56-8245A77E4F11}" srcId="{2C44FE2D-0CCD-4A9A-8C20-CF97627A7D39}" destId="{CFC3293A-5E8A-4176-85B0-DAD494F3A2C8}" srcOrd="0" destOrd="0" parTransId="{9FD0B876-82A1-4BF3-AB69-CE1686D80EF0}" sibTransId="{1D130B83-BFFD-47F9-BDFC-B21867536CA0}"/>
    <dgm:cxn modelId="{0BAC0895-9CAF-42F1-AC8C-BC520496913B}" type="presOf" srcId="{2EA02AB3-91DE-47ED-8EF1-95CEEDDD3F1E}" destId="{4082CE1F-EC0A-48E2-8988-CD766C39FE48}" srcOrd="0" destOrd="0" presId="urn:microsoft.com/office/officeart/2009/3/layout/HorizontalOrganizationChart"/>
    <dgm:cxn modelId="{DD375698-6263-4857-B23F-4B149C891624}" type="presOf" srcId="{60671770-4E0A-4B25-871F-7663DC4AC3FC}" destId="{A13A67B3-31B8-411C-BCEE-D9B323DAF1BD}" srcOrd="0" destOrd="0" presId="urn:microsoft.com/office/officeart/2009/3/layout/HorizontalOrganizationChart"/>
    <dgm:cxn modelId="{FBFAE8A5-79F4-4900-B471-04221C3F1333}" type="presOf" srcId="{6B2B0666-3B8E-4DA3-AA8E-3629A2387F52}" destId="{635EAFE7-9D4E-40F4-AA83-CA20C84D600B}" srcOrd="0" destOrd="0" presId="urn:microsoft.com/office/officeart/2009/3/layout/HorizontalOrganizationChart"/>
    <dgm:cxn modelId="{509CACB3-2A15-46C8-8790-779CD281C62F}" type="presOf" srcId="{2C44FE2D-0CCD-4A9A-8C20-CF97627A7D39}" destId="{1AE27B8C-8823-468E-B2C5-DFD467E2FCB7}" srcOrd="0" destOrd="0" presId="urn:microsoft.com/office/officeart/2009/3/layout/HorizontalOrganizationChart"/>
    <dgm:cxn modelId="{3A0C91DB-4D00-45CF-BBA3-D57D684BE5AF}" type="presOf" srcId="{2C44FE2D-0CCD-4A9A-8C20-CF97627A7D39}" destId="{3E64A6F6-241E-41AF-9C53-85A96A016895}" srcOrd="1" destOrd="0" presId="urn:microsoft.com/office/officeart/2009/3/layout/HorizontalOrganizationChart"/>
    <dgm:cxn modelId="{4AEF4FDE-ACD9-4DAF-ADBB-4652AD060DD7}" type="presOf" srcId="{B420CE18-B606-4E92-B267-C41881D311D3}" destId="{DD70C453-BA5D-4347-BFE5-4A28588BE83B}" srcOrd="0" destOrd="0" presId="urn:microsoft.com/office/officeart/2009/3/layout/HorizontalOrganizationChart"/>
    <dgm:cxn modelId="{791F35EA-9F48-4034-B09E-BAE520772537}" type="presOf" srcId="{6641DBF5-7846-4F10-826D-F813B8F483FB}" destId="{8AEB3DA5-8A51-4A17-91C8-7B4E707E9B58}" srcOrd="1" destOrd="0" presId="urn:microsoft.com/office/officeart/2009/3/layout/HorizontalOrganizationChart"/>
    <dgm:cxn modelId="{93369AEB-C89F-4534-9945-6807206501A2}" srcId="{2C44FE2D-0CCD-4A9A-8C20-CF97627A7D39}" destId="{D3D66F23-CDB9-4F5B-8BF3-E5433DEEFBCF}" srcOrd="1" destOrd="0" parTransId="{6B2B0666-3B8E-4DA3-AA8E-3629A2387F52}" sibTransId="{271159EB-AA72-45FD-AAE7-A35A38C08D2C}"/>
    <dgm:cxn modelId="{09B7CEFA-19DB-43C2-9CDB-8D16EC0D66A9}" type="presOf" srcId="{6641DBF5-7846-4F10-826D-F813B8F483FB}" destId="{B51D0EA9-05A4-4E03-B379-0873A1DEC204}" srcOrd="0" destOrd="0" presId="urn:microsoft.com/office/officeart/2009/3/layout/HorizontalOrganizationChart"/>
    <dgm:cxn modelId="{81E934FF-0272-43F3-809D-82333F5AD506}" type="presOf" srcId="{CFC3293A-5E8A-4176-85B0-DAD494F3A2C8}" destId="{56CDBB0E-8C26-458F-9192-E0087997DFE8}" srcOrd="1" destOrd="0" presId="urn:microsoft.com/office/officeart/2009/3/layout/HorizontalOrganizationChart"/>
    <dgm:cxn modelId="{581F5B20-8E62-465E-9924-A4543AA4BE68}" type="presParOf" srcId="{DD70C453-BA5D-4347-BFE5-4A28588BE83B}" destId="{09B05F3E-11EF-4B8C-A230-A7BBA4733B7F}" srcOrd="0" destOrd="0" presId="urn:microsoft.com/office/officeart/2009/3/layout/HorizontalOrganizationChart"/>
    <dgm:cxn modelId="{5D8596D7-658F-4DA5-8C71-D6113477C4E8}" type="presParOf" srcId="{09B05F3E-11EF-4B8C-A230-A7BBA4733B7F}" destId="{F689C705-78DA-4F3A-B9D3-9FF0E9A75CB5}" srcOrd="0" destOrd="0" presId="urn:microsoft.com/office/officeart/2009/3/layout/HorizontalOrganizationChart"/>
    <dgm:cxn modelId="{77E907C9-7DF5-4E3F-B2CB-CCC42578C0B9}" type="presParOf" srcId="{F689C705-78DA-4F3A-B9D3-9FF0E9A75CB5}" destId="{1AE27B8C-8823-468E-B2C5-DFD467E2FCB7}" srcOrd="0" destOrd="0" presId="urn:microsoft.com/office/officeart/2009/3/layout/HorizontalOrganizationChart"/>
    <dgm:cxn modelId="{3DB26D59-437C-46A6-968B-91B948611E46}" type="presParOf" srcId="{F689C705-78DA-4F3A-B9D3-9FF0E9A75CB5}" destId="{3E64A6F6-241E-41AF-9C53-85A96A016895}" srcOrd="1" destOrd="0" presId="urn:microsoft.com/office/officeart/2009/3/layout/HorizontalOrganizationChart"/>
    <dgm:cxn modelId="{F4D4B8A6-714D-40C3-A705-CD511A021054}" type="presParOf" srcId="{09B05F3E-11EF-4B8C-A230-A7BBA4733B7F}" destId="{948A983E-0668-4970-BA91-16B1948BC40C}" srcOrd="1" destOrd="0" presId="urn:microsoft.com/office/officeart/2009/3/layout/HorizontalOrganizationChart"/>
    <dgm:cxn modelId="{093B7F49-7864-4076-937C-35263560345A}" type="presParOf" srcId="{948A983E-0668-4970-BA91-16B1948BC40C}" destId="{A187F35E-DE82-477E-BA2D-25D36B9D74FF}" srcOrd="0" destOrd="0" presId="urn:microsoft.com/office/officeart/2009/3/layout/HorizontalOrganizationChart"/>
    <dgm:cxn modelId="{64144B6B-EC99-46F6-9224-F06A88D57AA1}" type="presParOf" srcId="{948A983E-0668-4970-BA91-16B1948BC40C}" destId="{BE991A78-73CF-40C5-AF6E-A491CEE7B2B6}" srcOrd="1" destOrd="0" presId="urn:microsoft.com/office/officeart/2009/3/layout/HorizontalOrganizationChart"/>
    <dgm:cxn modelId="{02AB6827-5B82-4085-9A1C-8FCBE5E229F6}" type="presParOf" srcId="{BE991A78-73CF-40C5-AF6E-A491CEE7B2B6}" destId="{2E325B27-DA64-4738-8F40-A34B0E6DFE65}" srcOrd="0" destOrd="0" presId="urn:microsoft.com/office/officeart/2009/3/layout/HorizontalOrganizationChart"/>
    <dgm:cxn modelId="{D52CB2EE-49C9-4959-AA63-8D4398BED852}" type="presParOf" srcId="{2E325B27-DA64-4738-8F40-A34B0E6DFE65}" destId="{081374E7-B2FD-4F16-81A5-EC68AE69A3C4}" srcOrd="0" destOrd="0" presId="urn:microsoft.com/office/officeart/2009/3/layout/HorizontalOrganizationChart"/>
    <dgm:cxn modelId="{52F82F8B-096F-4817-A9FA-8DC3246CBB92}" type="presParOf" srcId="{2E325B27-DA64-4738-8F40-A34B0E6DFE65}" destId="{56CDBB0E-8C26-458F-9192-E0087997DFE8}" srcOrd="1" destOrd="0" presId="urn:microsoft.com/office/officeart/2009/3/layout/HorizontalOrganizationChart"/>
    <dgm:cxn modelId="{E928EE0E-78AD-490F-A143-1608253638FB}" type="presParOf" srcId="{BE991A78-73CF-40C5-AF6E-A491CEE7B2B6}" destId="{26BBC880-DA9D-44E9-9BC2-EF1160949652}" srcOrd="1" destOrd="0" presId="urn:microsoft.com/office/officeart/2009/3/layout/HorizontalOrganizationChart"/>
    <dgm:cxn modelId="{7E4A2CBE-0913-487B-A7DB-C5044C52F611}" type="presParOf" srcId="{BE991A78-73CF-40C5-AF6E-A491CEE7B2B6}" destId="{1760CFE8-78EE-4814-AE0F-51E75C7B40FE}" srcOrd="2" destOrd="0" presId="urn:microsoft.com/office/officeart/2009/3/layout/HorizontalOrganizationChart"/>
    <dgm:cxn modelId="{DE828BF6-A80D-485E-9FE4-1720E6AE6B4A}" type="presParOf" srcId="{948A983E-0668-4970-BA91-16B1948BC40C}" destId="{635EAFE7-9D4E-40F4-AA83-CA20C84D600B}" srcOrd="2" destOrd="0" presId="urn:microsoft.com/office/officeart/2009/3/layout/HorizontalOrganizationChart"/>
    <dgm:cxn modelId="{3D28797B-5CC3-4C57-8A4B-FE900C5D1189}" type="presParOf" srcId="{948A983E-0668-4970-BA91-16B1948BC40C}" destId="{3A0D535C-FA50-4A68-A501-5BE717BCA60C}" srcOrd="3" destOrd="0" presId="urn:microsoft.com/office/officeart/2009/3/layout/HorizontalOrganizationChart"/>
    <dgm:cxn modelId="{8D8976FD-96B3-4F5C-8EC8-01DA0214A4CC}" type="presParOf" srcId="{3A0D535C-FA50-4A68-A501-5BE717BCA60C}" destId="{67696215-D444-447E-85BC-F25E99241673}" srcOrd="0" destOrd="0" presId="urn:microsoft.com/office/officeart/2009/3/layout/HorizontalOrganizationChart"/>
    <dgm:cxn modelId="{C9F24FD8-CFF0-4A86-A0ED-D31A0E1A8678}" type="presParOf" srcId="{67696215-D444-447E-85BC-F25E99241673}" destId="{E797087C-40C8-4725-8EEE-0E765A1DFA4A}" srcOrd="0" destOrd="0" presId="urn:microsoft.com/office/officeart/2009/3/layout/HorizontalOrganizationChart"/>
    <dgm:cxn modelId="{98DDDDCB-CC76-4A41-B07B-CC90106ECD51}" type="presParOf" srcId="{67696215-D444-447E-85BC-F25E99241673}" destId="{6A30FDB5-BF5F-4DA8-B5B4-C9F4EF5D87B2}" srcOrd="1" destOrd="0" presId="urn:microsoft.com/office/officeart/2009/3/layout/HorizontalOrganizationChart"/>
    <dgm:cxn modelId="{3B06C2B9-E4AF-439B-BCB8-F65490A87FDA}" type="presParOf" srcId="{3A0D535C-FA50-4A68-A501-5BE717BCA60C}" destId="{DD2C0367-9BEC-4689-AD6C-1F1A1815E5F4}" srcOrd="1" destOrd="0" presId="urn:microsoft.com/office/officeart/2009/3/layout/HorizontalOrganizationChart"/>
    <dgm:cxn modelId="{B6B84ACE-0CC4-4795-AD2D-1734C1F61D4F}" type="presParOf" srcId="{3A0D535C-FA50-4A68-A501-5BE717BCA60C}" destId="{C01AE62D-074C-4913-A1B9-E59B406205D6}" srcOrd="2" destOrd="0" presId="urn:microsoft.com/office/officeart/2009/3/layout/HorizontalOrganizationChart"/>
    <dgm:cxn modelId="{2834552E-7534-4F44-B82A-6E33FFB5499E}" type="presParOf" srcId="{948A983E-0668-4970-BA91-16B1948BC40C}" destId="{E942B9EB-B96F-45F2-847D-F453C162A85F}" srcOrd="4" destOrd="0" presId="urn:microsoft.com/office/officeart/2009/3/layout/HorizontalOrganizationChart"/>
    <dgm:cxn modelId="{8ABD7BCE-7A33-480D-B567-4FC75123EFDA}" type="presParOf" srcId="{948A983E-0668-4970-BA91-16B1948BC40C}" destId="{EF0170D1-D835-4B96-BFA8-E0968ADBD8E8}" srcOrd="5" destOrd="0" presId="urn:microsoft.com/office/officeart/2009/3/layout/HorizontalOrganizationChart"/>
    <dgm:cxn modelId="{AD842387-497B-481F-942A-0E4FB808047A}" type="presParOf" srcId="{EF0170D1-D835-4B96-BFA8-E0968ADBD8E8}" destId="{1DFB7241-A304-4E3E-8179-68D6EE32DE6A}" srcOrd="0" destOrd="0" presId="urn:microsoft.com/office/officeart/2009/3/layout/HorizontalOrganizationChart"/>
    <dgm:cxn modelId="{238C1835-AB47-4EE0-8FC4-2494842B89E5}" type="presParOf" srcId="{1DFB7241-A304-4E3E-8179-68D6EE32DE6A}" destId="{B51D0EA9-05A4-4E03-B379-0873A1DEC204}" srcOrd="0" destOrd="0" presId="urn:microsoft.com/office/officeart/2009/3/layout/HorizontalOrganizationChart"/>
    <dgm:cxn modelId="{ED0BBD45-6131-46D2-AFF9-9CA3B2128BDD}" type="presParOf" srcId="{1DFB7241-A304-4E3E-8179-68D6EE32DE6A}" destId="{8AEB3DA5-8A51-4A17-91C8-7B4E707E9B58}" srcOrd="1" destOrd="0" presId="urn:microsoft.com/office/officeart/2009/3/layout/HorizontalOrganizationChart"/>
    <dgm:cxn modelId="{262A4B29-D5B1-4000-9FD9-9A5ED573D9FB}" type="presParOf" srcId="{EF0170D1-D835-4B96-BFA8-E0968ADBD8E8}" destId="{BF43BFEA-0EA0-44B3-A996-1B43EA79014D}" srcOrd="1" destOrd="0" presId="urn:microsoft.com/office/officeart/2009/3/layout/HorizontalOrganizationChart"/>
    <dgm:cxn modelId="{10E8B5EA-7077-483B-BBF6-73ECA711FE67}" type="presParOf" srcId="{EF0170D1-D835-4B96-BFA8-E0968ADBD8E8}" destId="{83C33A94-52D3-40FC-906B-AEB0E1E40690}" srcOrd="2" destOrd="0" presId="urn:microsoft.com/office/officeart/2009/3/layout/HorizontalOrganizationChart"/>
    <dgm:cxn modelId="{03C320C9-ED5A-4EAE-9CE2-DD50D8BC79B2}" type="presParOf" srcId="{948A983E-0668-4970-BA91-16B1948BC40C}" destId="{A13A67B3-31B8-411C-BCEE-D9B323DAF1BD}" srcOrd="6" destOrd="0" presId="urn:microsoft.com/office/officeart/2009/3/layout/HorizontalOrganizationChart"/>
    <dgm:cxn modelId="{0647FF6C-9DEA-4D47-B43D-E7A047011480}" type="presParOf" srcId="{948A983E-0668-4970-BA91-16B1948BC40C}" destId="{B38A82F8-7D7F-4888-925A-06988B709A57}" srcOrd="7" destOrd="0" presId="urn:microsoft.com/office/officeart/2009/3/layout/HorizontalOrganizationChart"/>
    <dgm:cxn modelId="{11F1C394-41A5-4D86-B06A-3A43FF2BDE72}" type="presParOf" srcId="{B38A82F8-7D7F-4888-925A-06988B709A57}" destId="{700983B2-1801-47AE-A0F6-3E45FF8A01C4}" srcOrd="0" destOrd="0" presId="urn:microsoft.com/office/officeart/2009/3/layout/HorizontalOrganizationChart"/>
    <dgm:cxn modelId="{6B45195D-647A-4C41-B92D-E792DAE03302}" type="presParOf" srcId="{700983B2-1801-47AE-A0F6-3E45FF8A01C4}" destId="{4082CE1F-EC0A-48E2-8988-CD766C39FE48}" srcOrd="0" destOrd="0" presId="urn:microsoft.com/office/officeart/2009/3/layout/HorizontalOrganizationChart"/>
    <dgm:cxn modelId="{9D2BFBD7-2817-4AEC-98FD-56448D5C4660}" type="presParOf" srcId="{700983B2-1801-47AE-A0F6-3E45FF8A01C4}" destId="{9CCC15F7-1138-444F-929C-E99B822ED2D1}" srcOrd="1" destOrd="0" presId="urn:microsoft.com/office/officeart/2009/3/layout/HorizontalOrganizationChart"/>
    <dgm:cxn modelId="{928CAC91-4DC8-40BD-9690-67089FF58959}" type="presParOf" srcId="{B38A82F8-7D7F-4888-925A-06988B709A57}" destId="{DF03522E-1125-4078-88DB-1498034E1EB2}" srcOrd="1" destOrd="0" presId="urn:microsoft.com/office/officeart/2009/3/layout/HorizontalOrganizationChart"/>
    <dgm:cxn modelId="{BB73E1F7-A877-4802-BDF4-8FA00C7ED57D}" type="presParOf" srcId="{B38A82F8-7D7F-4888-925A-06988B709A57}" destId="{F55E491D-AAC5-474C-A81F-E9451D7DDE41}" srcOrd="2" destOrd="0" presId="urn:microsoft.com/office/officeart/2009/3/layout/HorizontalOrganizationChart"/>
    <dgm:cxn modelId="{1CA73E18-DEA6-4AEE-ACB9-55D535FC9FCF}" type="presParOf" srcId="{09B05F3E-11EF-4B8C-A230-A7BBA4733B7F}" destId="{1A6AE773-D28B-4DAA-B06C-D2F73AB429B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5308010" cy="5308010"/>
        <a:chOff x="0" y="0"/>
        <a:chExt cx="5308010" cy="5308010"/>
      </a:xfrm>
    </dsp:grpSpPr>
    <dsp:sp modelId="{10842254-AC13-44A9-AB76-1E652640BF01}">
      <dsp:nvSpPr>
        <dsp:cNvPr id="3" name="Овал 2"/>
        <dsp:cNvSpPr/>
      </dsp:nvSpPr>
      <dsp:spPr bwMode="white">
        <a:xfrm>
          <a:off x="3710194" y="1179558"/>
          <a:ext cx="2948894" cy="294889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Производственная программа</a:t>
          </a:r>
        </a:p>
      </dsp:txBody>
      <dsp:txXfrm>
        <a:off x="3710194" y="1179558"/>
        <a:ext cx="2948894" cy="2948894"/>
      </dsp:txXfrm>
    </dsp:sp>
    <dsp:sp modelId="{CA2831BD-C0D7-491A-A4EF-90AE5D1087FA}">
      <dsp:nvSpPr>
        <dsp:cNvPr id="4" name="Скругленный прямоугольник 3"/>
        <dsp:cNvSpPr/>
      </dsp:nvSpPr>
      <dsp:spPr bwMode="white">
        <a:xfrm>
          <a:off x="4447417" y="0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материально-технического снабжения</a:t>
          </a:r>
        </a:p>
      </dsp:txBody>
      <dsp:txXfrm>
        <a:off x="4447417" y="0"/>
        <a:ext cx="1474447" cy="1474447"/>
      </dsp:txXfrm>
    </dsp:sp>
    <dsp:sp modelId="{BE2E4AD1-22CF-411A-987C-CA12CB082DB7}">
      <dsp:nvSpPr>
        <dsp:cNvPr id="5" name="Скругленный прямоугольник 4"/>
        <dsp:cNvSpPr/>
      </dsp:nvSpPr>
      <dsp:spPr bwMode="white">
        <a:xfrm>
          <a:off x="6107399" y="958391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труду и заработной плате</a:t>
          </a:r>
        </a:p>
      </dsp:txBody>
      <dsp:txXfrm>
        <a:off x="6107399" y="958391"/>
        <a:ext cx="1474447" cy="1474447"/>
      </dsp:txXfrm>
    </dsp:sp>
    <dsp:sp modelId="{A30466B8-13A0-4DAC-957F-DB0C4D833439}">
      <dsp:nvSpPr>
        <dsp:cNvPr id="6" name="Скругленный прямоугольник 5"/>
        <dsp:cNvSpPr/>
      </dsp:nvSpPr>
      <dsp:spPr bwMode="white">
        <a:xfrm>
          <a:off x="6107399" y="2875172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сбыту продукции</a:t>
          </a:r>
        </a:p>
      </dsp:txBody>
      <dsp:txXfrm>
        <a:off x="6107399" y="2875172"/>
        <a:ext cx="1474447" cy="1474447"/>
      </dsp:txXfrm>
    </dsp:sp>
    <dsp:sp modelId="{ED190625-B15E-4D8F-BBE8-C1906C5B3187}">
      <dsp:nvSpPr>
        <dsp:cNvPr id="7" name="Скругленный прямоугольник 6"/>
        <dsp:cNvSpPr/>
      </dsp:nvSpPr>
      <dsp:spPr bwMode="white">
        <a:xfrm>
          <a:off x="4447417" y="3833563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по себестоимости продукции</a:t>
          </a:r>
        </a:p>
      </dsp:txBody>
      <dsp:txXfrm>
        <a:off x="4447417" y="3833563"/>
        <a:ext cx="1474447" cy="1474447"/>
      </dsp:txXfrm>
    </dsp:sp>
    <dsp:sp modelId="{DC27ABD8-0FA0-472F-B8EF-1B64DD1BE7C8}">
      <dsp:nvSpPr>
        <dsp:cNvPr id="8" name="Скругленный прямоугольник 7"/>
        <dsp:cNvSpPr/>
      </dsp:nvSpPr>
      <dsp:spPr bwMode="white">
        <a:xfrm>
          <a:off x="2787436" y="2875172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План капитального строительства</a:t>
          </a:r>
        </a:p>
      </dsp:txBody>
      <dsp:txXfrm>
        <a:off x="2787436" y="2875172"/>
        <a:ext cx="1474447" cy="1474447"/>
      </dsp:txXfrm>
    </dsp:sp>
    <dsp:sp modelId="{608B8055-F732-428A-A15F-55A28C790336}">
      <dsp:nvSpPr>
        <dsp:cNvPr id="9" name="Скругленный прямоугольник 8"/>
        <dsp:cNvSpPr/>
      </dsp:nvSpPr>
      <dsp:spPr bwMode="white">
        <a:xfrm>
          <a:off x="2787436" y="958391"/>
          <a:ext cx="1474447" cy="1474447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dk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Финансовый план</a:t>
          </a:r>
        </a:p>
      </dsp:txBody>
      <dsp:txXfrm>
        <a:off x="2787436" y="958391"/>
        <a:ext cx="1474447" cy="14744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5828640" cy="4500190"/>
        <a:chOff x="0" y="0"/>
        <a:chExt cx="5828640" cy="4500190"/>
      </a:xfrm>
    </dsp:grpSpPr>
    <dsp:sp modelId="{A187F35E-DE82-477E-BA2D-25D36B9D74FF}">
      <dsp:nvSpPr>
        <dsp:cNvPr id="5" name="Полилиния 4"/>
        <dsp:cNvSpPr/>
      </dsp:nvSpPr>
      <dsp:spPr bwMode="white">
        <a:xfrm>
          <a:off x="2649382" y="541244"/>
          <a:ext cx="529876" cy="1708851"/>
        </a:xfrm>
        <a:custGeom>
          <a:avLst/>
          <a:gdLst/>
          <a:ahLst/>
          <a:cxnLst/>
          <a:pathLst>
            <a:path w="834" h="2691">
              <a:moveTo>
                <a:pt x="0" y="2691"/>
              </a:moveTo>
              <a:lnTo>
                <a:pt x="574" y="2691"/>
              </a:lnTo>
              <a:lnTo>
                <a:pt x="574" y="0"/>
              </a:lnTo>
              <a:lnTo>
                <a:pt x="834" y="0"/>
              </a:lnTo>
            </a:path>
          </a:pathLst>
        </a:custGeom>
      </dsp:spPr>
      <dsp:style>
        <a:lnRef idx="2">
          <a:schemeClr val="dk1">
            <a:shade val="60000"/>
          </a:schemeClr>
        </a:lnRef>
        <a:fillRef idx="0">
          <a:schemeClr val="dk1"/>
        </a:fillRef>
        <a:effectRef idx="0">
          <a:scrgbClr r="0" g="0" b="0"/>
        </a:effectRef>
        <a:fontRef idx="minor"/>
      </dsp:style>
      <dsp:txXfrm>
        <a:off x="2649382" y="541244"/>
        <a:ext cx="529876" cy="1708851"/>
      </dsp:txXfrm>
    </dsp:sp>
    <dsp:sp modelId="{635EAFE7-9D4E-40F4-AA83-CA20C84D600B}">
      <dsp:nvSpPr>
        <dsp:cNvPr id="8" name="Полилиния 7"/>
        <dsp:cNvSpPr/>
      </dsp:nvSpPr>
      <dsp:spPr bwMode="white">
        <a:xfrm>
          <a:off x="2649382" y="1680478"/>
          <a:ext cx="529876" cy="569617"/>
        </a:xfrm>
        <a:custGeom>
          <a:avLst/>
          <a:gdLst/>
          <a:ahLst/>
          <a:cxnLst/>
          <a:pathLst>
            <a:path w="834" h="897">
              <a:moveTo>
                <a:pt x="0" y="897"/>
              </a:moveTo>
              <a:lnTo>
                <a:pt x="574" y="897"/>
              </a:lnTo>
              <a:lnTo>
                <a:pt x="574" y="0"/>
              </a:lnTo>
              <a:lnTo>
                <a:pt x="834" y="0"/>
              </a:lnTo>
            </a:path>
          </a:pathLst>
        </a:custGeom>
      </dsp:spPr>
      <dsp:style>
        <a:lnRef idx="2">
          <a:schemeClr val="dk1">
            <a:shade val="60000"/>
          </a:schemeClr>
        </a:lnRef>
        <a:fillRef idx="0">
          <a:schemeClr val="dk1"/>
        </a:fillRef>
        <a:effectRef idx="0">
          <a:scrgbClr r="0" g="0" b="0"/>
        </a:effectRef>
        <a:fontRef idx="minor"/>
      </dsp:style>
      <dsp:txXfrm>
        <a:off x="2649382" y="1680478"/>
        <a:ext cx="529876" cy="569617"/>
      </dsp:txXfrm>
    </dsp:sp>
    <dsp:sp modelId="{E942B9EB-B96F-45F2-847D-F453C162A85F}">
      <dsp:nvSpPr>
        <dsp:cNvPr id="11" name="Полилиния 10"/>
        <dsp:cNvSpPr/>
      </dsp:nvSpPr>
      <dsp:spPr bwMode="white">
        <a:xfrm>
          <a:off x="2649382" y="2250095"/>
          <a:ext cx="529876" cy="569617"/>
        </a:xfrm>
        <a:custGeom>
          <a:avLst/>
          <a:gdLst/>
          <a:ahLst/>
          <a:cxnLst/>
          <a:pathLst>
            <a:path w="834" h="897">
              <a:moveTo>
                <a:pt x="0" y="0"/>
              </a:moveTo>
              <a:lnTo>
                <a:pt x="574" y="0"/>
              </a:lnTo>
              <a:lnTo>
                <a:pt x="574" y="897"/>
              </a:lnTo>
              <a:lnTo>
                <a:pt x="834" y="897"/>
              </a:lnTo>
            </a:path>
          </a:pathLst>
        </a:custGeom>
      </dsp:spPr>
      <dsp:style>
        <a:lnRef idx="2">
          <a:schemeClr val="dk1">
            <a:shade val="60000"/>
          </a:schemeClr>
        </a:lnRef>
        <a:fillRef idx="0">
          <a:schemeClr val="dk1"/>
        </a:fillRef>
        <a:effectRef idx="0">
          <a:scrgbClr r="0" g="0" b="0"/>
        </a:effectRef>
        <a:fontRef idx="minor"/>
      </dsp:style>
      <dsp:txXfrm>
        <a:off x="2649382" y="2250095"/>
        <a:ext cx="529876" cy="569617"/>
      </dsp:txXfrm>
    </dsp:sp>
    <dsp:sp modelId="{A13A67B3-31B8-411C-BCEE-D9B323DAF1BD}">
      <dsp:nvSpPr>
        <dsp:cNvPr id="14" name="Полилиния 13"/>
        <dsp:cNvSpPr/>
      </dsp:nvSpPr>
      <dsp:spPr bwMode="white">
        <a:xfrm>
          <a:off x="2649382" y="2250095"/>
          <a:ext cx="529876" cy="1708851"/>
        </a:xfrm>
        <a:custGeom>
          <a:avLst/>
          <a:gdLst/>
          <a:ahLst/>
          <a:cxnLst/>
          <a:pathLst>
            <a:path w="834" h="2691">
              <a:moveTo>
                <a:pt x="0" y="0"/>
              </a:moveTo>
              <a:lnTo>
                <a:pt x="574" y="0"/>
              </a:lnTo>
              <a:lnTo>
                <a:pt x="574" y="2691"/>
              </a:lnTo>
              <a:lnTo>
                <a:pt x="834" y="2691"/>
              </a:lnTo>
            </a:path>
          </a:pathLst>
        </a:custGeom>
      </dsp:spPr>
      <dsp:style>
        <a:lnRef idx="2">
          <a:schemeClr val="dk1">
            <a:shade val="60000"/>
          </a:schemeClr>
        </a:lnRef>
        <a:fillRef idx="0">
          <a:schemeClr val="dk1"/>
        </a:fillRef>
        <a:effectRef idx="0">
          <a:scrgbClr r="0" g="0" b="0"/>
        </a:effectRef>
        <a:fontRef idx="minor"/>
      </dsp:style>
      <dsp:txXfrm>
        <a:off x="2649382" y="2250095"/>
        <a:ext cx="529876" cy="1708851"/>
      </dsp:txXfrm>
    </dsp:sp>
    <dsp:sp modelId="{1AE27B8C-8823-468E-B2C5-DFD467E2FCB7}">
      <dsp:nvSpPr>
        <dsp:cNvPr id="3" name="Прямоугольник 2"/>
        <dsp:cNvSpPr/>
      </dsp:nvSpPr>
      <dsp:spPr bwMode="white">
        <a:xfrm>
          <a:off x="0" y="1846064"/>
          <a:ext cx="2649382" cy="808061"/>
        </a:xfrm>
        <a:prstGeom prst="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1430" tIns="11430" rIns="11430" bIns="1143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Система планов</a:t>
          </a:r>
          <a:endParaRPr>
            <a:solidFill>
              <a:schemeClr val="dk1"/>
            </a:solidFill>
          </a:endParaRPr>
        </a:p>
      </dsp:txBody>
      <dsp:txXfrm>
        <a:off x="0" y="1846064"/>
        <a:ext cx="2649382" cy="808061"/>
      </dsp:txXfrm>
    </dsp:sp>
    <dsp:sp modelId="{081374E7-B2FD-4F16-81A5-EC68AE69A3C4}">
      <dsp:nvSpPr>
        <dsp:cNvPr id="6" name="Прямоугольник 5"/>
        <dsp:cNvSpPr/>
      </dsp:nvSpPr>
      <dsp:spPr bwMode="white">
        <a:xfrm>
          <a:off x="3179258" y="137213"/>
          <a:ext cx="2649382" cy="808061"/>
        </a:xfrm>
        <a:prstGeom prst="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8890" tIns="8890" rIns="8890" bIns="889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Инвестиционные планы</a:t>
          </a:r>
          <a:endParaRPr>
            <a:solidFill>
              <a:schemeClr val="dk1"/>
            </a:solidFill>
          </a:endParaRPr>
        </a:p>
      </dsp:txBody>
      <dsp:txXfrm>
        <a:off x="3179258" y="137213"/>
        <a:ext cx="2649382" cy="808061"/>
      </dsp:txXfrm>
    </dsp:sp>
    <dsp:sp modelId="{E797087C-40C8-4725-8EEE-0E765A1DFA4A}">
      <dsp:nvSpPr>
        <dsp:cNvPr id="9" name="Прямоугольник 8"/>
        <dsp:cNvSpPr/>
      </dsp:nvSpPr>
      <dsp:spPr bwMode="white">
        <a:xfrm>
          <a:off x="3179258" y="1276447"/>
          <a:ext cx="2649382" cy="808061"/>
        </a:xfrm>
        <a:prstGeom prst="rect">
          <a:avLst/>
        </a:prstGeom>
        <a:solidFill>
          <a:schemeClr val="bg2">
            <a:lumMod val="90000"/>
          </a:schemeClr>
        </a:solidFill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8890" tIns="8890" rIns="8890" bIns="889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Стратегический план</a:t>
          </a:r>
          <a:endParaRPr>
            <a:solidFill>
              <a:schemeClr val="dk1"/>
            </a:solidFill>
          </a:endParaRPr>
        </a:p>
      </dsp:txBody>
      <dsp:txXfrm>
        <a:off x="3179258" y="1276447"/>
        <a:ext cx="2649382" cy="808061"/>
      </dsp:txXfrm>
    </dsp:sp>
    <dsp:sp modelId="{B51D0EA9-05A4-4E03-B379-0873A1DEC204}">
      <dsp:nvSpPr>
        <dsp:cNvPr id="12" name="Прямоугольник 11"/>
        <dsp:cNvSpPr/>
      </dsp:nvSpPr>
      <dsp:spPr bwMode="white">
        <a:xfrm>
          <a:off x="3179258" y="2415681"/>
          <a:ext cx="2649382" cy="808061"/>
        </a:xfrm>
        <a:prstGeom prst="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8890" tIns="8890" rIns="8890" bIns="889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Бизнес-планы</a:t>
          </a:r>
          <a:endParaRPr lang="ru-RU" sz="1400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9258" y="2415681"/>
        <a:ext cx="2649382" cy="808061"/>
      </dsp:txXfrm>
    </dsp:sp>
    <dsp:sp modelId="{4082CE1F-EC0A-48E2-8988-CD766C39FE48}">
      <dsp:nvSpPr>
        <dsp:cNvPr id="15" name="Прямоугольник 14"/>
        <dsp:cNvSpPr/>
      </dsp:nvSpPr>
      <dsp:spPr bwMode="white">
        <a:xfrm>
          <a:off x="3179258" y="3554916"/>
          <a:ext cx="2649382" cy="808061"/>
        </a:xfrm>
        <a:prstGeom prst="rect">
          <a:avLst/>
        </a:prstGeom>
      </dsp:spPr>
      <dsp:style>
        <a:lnRef idx="2">
          <a:schemeClr val="dk1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8890" tIns="8890" rIns="8890" bIns="889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Планы по структурным единицам</a:t>
          </a:r>
          <a:endParaRPr>
            <a:solidFill>
              <a:schemeClr val="dk1"/>
            </a:solidFill>
          </a:endParaRPr>
        </a:p>
      </dsp:txBody>
      <dsp:txXfrm>
        <a:off x="3179258" y="3554916"/>
        <a:ext cx="2649382" cy="808061"/>
      </dsp:txXfrm>
    </dsp:sp>
    <dsp:sp modelId="{3E64A6F6-241E-41AF-9C53-85A96A016895}">
      <dsp:nvSpPr>
        <dsp:cNvPr id="4" name="Прямоугольник 3" hidden="1"/>
        <dsp:cNvSpPr/>
      </dsp:nvSpPr>
      <dsp:spPr>
        <a:xfrm>
          <a:off x="0" y="1846064"/>
          <a:ext cx="529876" cy="808061"/>
        </a:xfrm>
        <a:prstGeom prst="rect">
          <a:avLst/>
        </a:prstGeom>
      </dsp:spPr>
      <dsp:txXfrm>
        <a:off x="0" y="1846064"/>
        <a:ext cx="529876" cy="808061"/>
      </dsp:txXfrm>
    </dsp:sp>
    <dsp:sp modelId="{56CDBB0E-8C26-458F-9192-E0087997DFE8}">
      <dsp:nvSpPr>
        <dsp:cNvPr id="7" name="Прямоугольник 6" hidden="1"/>
        <dsp:cNvSpPr/>
      </dsp:nvSpPr>
      <dsp:spPr>
        <a:xfrm>
          <a:off x="3179258" y="137213"/>
          <a:ext cx="529876" cy="808061"/>
        </a:xfrm>
        <a:prstGeom prst="rect">
          <a:avLst/>
        </a:prstGeom>
      </dsp:spPr>
      <dsp:txXfrm>
        <a:off x="3179258" y="137213"/>
        <a:ext cx="529876" cy="808061"/>
      </dsp:txXfrm>
    </dsp:sp>
    <dsp:sp modelId="{6A30FDB5-BF5F-4DA8-B5B4-C9F4EF5D87B2}">
      <dsp:nvSpPr>
        <dsp:cNvPr id="10" name="Прямоугольник 9" hidden="1"/>
        <dsp:cNvSpPr/>
      </dsp:nvSpPr>
      <dsp:spPr>
        <a:xfrm>
          <a:off x="3179258" y="1276447"/>
          <a:ext cx="529876" cy="808061"/>
        </a:xfrm>
        <a:prstGeom prst="rect">
          <a:avLst/>
        </a:prstGeom>
      </dsp:spPr>
      <dsp:txXfrm>
        <a:off x="3179258" y="1276447"/>
        <a:ext cx="529876" cy="808061"/>
      </dsp:txXfrm>
    </dsp:sp>
    <dsp:sp modelId="{8AEB3DA5-8A51-4A17-91C8-7B4E707E9B58}">
      <dsp:nvSpPr>
        <dsp:cNvPr id="13" name="Прямоугольник 12" hidden="1"/>
        <dsp:cNvSpPr/>
      </dsp:nvSpPr>
      <dsp:spPr>
        <a:xfrm>
          <a:off x="3179258" y="2415681"/>
          <a:ext cx="529876" cy="808061"/>
        </a:xfrm>
        <a:prstGeom prst="rect">
          <a:avLst/>
        </a:prstGeom>
      </dsp:spPr>
      <dsp:txXfrm>
        <a:off x="3179258" y="2415681"/>
        <a:ext cx="529876" cy="808061"/>
      </dsp:txXfrm>
    </dsp:sp>
    <dsp:sp modelId="{9CCC15F7-1138-444F-929C-E99B822ED2D1}">
      <dsp:nvSpPr>
        <dsp:cNvPr id="16" name="Прямоугольник 15" hidden="1"/>
        <dsp:cNvSpPr/>
      </dsp:nvSpPr>
      <dsp:spPr>
        <a:xfrm>
          <a:off x="3179258" y="3554916"/>
          <a:ext cx="529876" cy="808061"/>
        </a:xfrm>
        <a:prstGeom prst="rect">
          <a:avLst/>
        </a:prstGeom>
      </dsp:spPr>
      <dsp:txXfrm>
        <a:off x="3179258" y="3554916"/>
        <a:ext cx="529876" cy="808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E9E95-BA68-49C7-8576-925C2CD0EC2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16B1E-4D63-40C8-9ECD-99A7AE4749E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2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2035353" y="1620496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производственной программы и повышения ее эффективности на предприятии»</a:t>
            </a:r>
            <a:endParaRPr lang="ru-RU" sz="2000" dirty="0"/>
          </a:p>
        </p:txBody>
      </p:sp>
      <p:sp>
        <p:nvSpPr>
          <p:cNvPr id="5" name="Текст 5"/>
          <p:cNvSpPr txBox="1"/>
          <p:nvPr/>
        </p:nvSpPr>
        <p:spPr>
          <a:xfrm>
            <a:off x="4128164" y="4368712"/>
            <a:ext cx="4185623" cy="805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6" name="Объект 6"/>
          <p:cNvSpPr txBox="1"/>
          <p:nvPr/>
        </p:nvSpPr>
        <p:spPr>
          <a:xfrm>
            <a:off x="2035353" y="3808602"/>
            <a:ext cx="4185623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д.э.н., доцент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sp>
        <p:nvSpPr>
          <p:cNvPr id="7" name="Объект 8"/>
          <p:cNvSpPr txBox="1"/>
          <p:nvPr/>
        </p:nvSpPr>
        <p:spPr>
          <a:xfrm>
            <a:off x="6446404" y="3808602"/>
            <a:ext cx="4185617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Алоян Керим Амидович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БЭ-2022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042" y="963647"/>
          <a:ext cx="11539210" cy="576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5580"/>
                <a:gridCol w="857363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практических рекомендаций по анализу и повышению эффективности производственной программы торгового предприятия на основе системы количественных и качественных показателей.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производственно-хозяйственная деятельность торгового предприятия, реализующего плановые задания по номенклатуре и объёмам.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 и организационные отношения, возникающие в процессе формирования, выполнения и оценки эффективности производственной программы ООО «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-Холдинг», а также методы и инструменты её оптимизации.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40080">
                <a:tc rowSpan="3"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	определить и обосновать теоретические основы производственного планирования на предприятии;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	провести анализ производственной программы ООО «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	выявить пути повышения эффективности производственной программы в ООО «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2726" y="93122"/>
            <a:ext cx="885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выпускной квалификационной работы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157188" y="1549990"/>
          <a:ext cx="10369282" cy="5308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2726" y="93122"/>
            <a:ext cx="9680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производственной программы предприятия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302726" y="2133740"/>
          <a:ext cx="5828640" cy="4500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2726" y="657950"/>
            <a:ext cx="8240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программа как элемент стратегического планирования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363479" y="3830770"/>
            <a:ext cx="1343608" cy="746449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80483" y="1671389"/>
          <a:ext cx="11460064" cy="310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43044"/>
                <a:gridCol w="1558212"/>
                <a:gridCol w="1278294"/>
                <a:gridCol w="2034074"/>
                <a:gridCol w="2072136"/>
                <a:gridCol w="1637152"/>
                <a:gridCol w="1637152"/>
              </a:tblGrid>
              <a:tr h="518160">
                <a:tc gridSpan="7"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Валовая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60">
                <a:tc gridSpan="5"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Товарная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Незавершенное производство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Продукция сделанная для себя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60">
                <a:tc gridSpan="4"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Реализованная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Остаток товарной продукции на складе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60">
                <a:tc gridSpan="3"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Условно-чистая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Материальные затраты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60">
                <a:tc gridSpan="2"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продукция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Амортизация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2726" y="93122"/>
            <a:ext cx="76039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повышения эффективности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производственной программы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2726" y="1170340"/>
            <a:ext cx="7247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стоимостных показателей произведённой продукции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0483" y="5458408"/>
            <a:ext cx="2520000" cy="8770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показатели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60504" y="5458408"/>
            <a:ext cx="2520000" cy="8770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расходования ресурсов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40525" y="5458408"/>
            <a:ext cx="2520000" cy="8770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показатели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320547" y="5458408"/>
            <a:ext cx="2520000" cy="8770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эффективности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0482" y="4881528"/>
            <a:ext cx="86702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инструментов оценки эффективности производственной программы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24350" y="1205949"/>
          <a:ext cx="58769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5727062" y="1205950"/>
          <a:ext cx="596265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3949149"/>
          <a:ext cx="58197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2726" y="93122"/>
            <a:ext cx="8713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ООО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Шамса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-Холдинг»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726" y="605784"/>
            <a:ext cx="5508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финансовой и бухгалтерской отчетности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2726" y="1261380"/>
          <a:ext cx="11305341" cy="5185569"/>
        </p:xfrm>
        <a:graphic>
          <a:graphicData uri="http://schemas.openxmlformats.org/drawingml/2006/table">
            <a:tbl>
              <a:tblPr firstRow="1" firstCol="1" bandRow="1"/>
              <a:tblGrid>
                <a:gridCol w="5235532"/>
                <a:gridCol w="6069809"/>
              </a:tblGrid>
              <a:tr h="429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Сильные стороны (S)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Слабые стороны (W)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Свежесть и отсутствие консервантов – конкурентное преимущество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Короткий срок хранения и высокие риски списаний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Производство прямо в магазине – минимальная логистика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Зависимость от внутрисменных колебаний спроса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Широкий ассортимент (рыба, мясо, выпечка, салаты)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Ограниченная автоматизация (ручной труд при нарезке, фасовке)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локальной рыбы – региональная дифференциация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 загрузка мощностей (≈60% по оценке)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Лояльность покупателей к бренду «Шамса»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Недостаточное продвижение продукции собственного производства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Возможности (O)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Угрозы (T)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спроса на здоровое питание и готовую еду «на вынос»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Усиление конкуренции со стороны других сетей (собственная кулинария)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Расширение ассортимента диетических,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безглютеновых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позиций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Колебания цен на сырьё (рыба, мука, мясо)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Онлайн-заказы с доставкой готовой продукции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Жёсткие санитарные нормы и риск проверок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недозагруженных мощностей для выпуска новых позиций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Снижение реальных доходов населения и переключение на более дешёвый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фастфуд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0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Корпоративные заказы (обеды,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кейтеринг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Сезонность спроса на отдельные категории (шашлык – лето, салаты – праздники)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2726" y="93122"/>
            <a:ext cx="92049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производственной программы предприятия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26" y="605784"/>
            <a:ext cx="6432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характеристика с помощью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SWOT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3483" y="1277383"/>
          <a:ext cx="11407090" cy="4911660"/>
        </p:xfrm>
        <a:graphic>
          <a:graphicData uri="http://schemas.openxmlformats.org/drawingml/2006/table">
            <a:tbl>
              <a:tblPr firstRow="1" firstCol="1" bandRow="1"/>
              <a:tblGrid>
                <a:gridCol w="4313001"/>
                <a:gridCol w="1389325"/>
                <a:gridCol w="1555070"/>
                <a:gridCol w="1389325"/>
                <a:gridCol w="2760369"/>
              </a:tblGrid>
              <a:tr h="8165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Изменение 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(2025 к 2023)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Выручка от собственной продукции, тыс.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95 743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104 883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108 675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+12 932 (+13,5%)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Себестоимость собственной продукции, тыс.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73 337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85 739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90 138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+16 801 (+22,9%)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Прибыль от продаж, тыс.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22 406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19 144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18 537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–3 869 (–17,3%)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Рентабельность продаж,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–6,3 %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Фондоотдача, руб./руб.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2,81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2,69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–0,11 (–3,9%)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5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использования мощностей,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59,1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+7,0 %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3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Оборачиваемость запасов, раз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2726" y="93122"/>
            <a:ext cx="92049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производственной программы предприятия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26" y="605784"/>
            <a:ext cx="2768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Количественная оценка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рхитектура-DataLens-без-ETL-инструментов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20" y="1098897"/>
            <a:ext cx="11571888" cy="295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4719" y="4148489"/>
          <a:ext cx="11571889" cy="2495903"/>
        </p:xfrm>
        <a:graphic>
          <a:graphicData uri="http://schemas.openxmlformats.org/drawingml/2006/table">
            <a:tbl>
              <a:tblPr firstRow="1" firstCol="1" bandRow="1"/>
              <a:tblGrid>
                <a:gridCol w="3856058"/>
                <a:gridCol w="5967355"/>
                <a:gridCol w="1748476"/>
              </a:tblGrid>
              <a:tr h="3135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Статья затрат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работ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Стоимость,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3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Настройка интеграции кассовой системы с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Yandex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DataLens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коннектора для выгрузки данных через REST API, очистка и агрегация данных, настройка автоматического импорта (40 чел.-часов × 2500 руб.)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100 000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3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дашбордов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обучение моделей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интерактивных дашбордов для 5 магазинов, настройка вычисляемых полей, инструментов прогнозирования (80 чел.-часов × 2500 руб.)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Обучение персонала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2-дневный курс для 10 заведующих цехами и 2 управляющих (услуги тренера, раздаточные материалы)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Тестирование и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пусконаладка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Опытная эксплуатация в течение 2 недель, корректировка моделей, устранение ошибок (20 чел.-часов × 2500 руб.)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87"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капитальных затрат: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400 000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2726" y="93122"/>
            <a:ext cx="5313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мероприятия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2726" y="605784"/>
            <a:ext cx="8514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производственное планирование инструментов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Yandex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DataLens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0" y="1138335"/>
            <a:ext cx="4376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31601" y="1077935"/>
          <a:ext cx="11552020" cy="3057929"/>
        </p:xfrm>
        <a:graphic>
          <a:graphicData uri="http://schemas.openxmlformats.org/drawingml/2006/table">
            <a:tbl>
              <a:tblPr firstRow="1" firstCol="1" bandRow="1"/>
              <a:tblGrid>
                <a:gridCol w="2969283"/>
                <a:gridCol w="6837263"/>
                <a:gridCol w="1745474"/>
              </a:tblGrid>
              <a:tr h="3793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Статья затрат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работ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Стоимость, руб./год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Подписка на Yandex DataLens и ресурсы Yandex Cloud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Тариф 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Business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(до 10 активных пользователей, неограниченное число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дашбордов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+ хранение данных (до 100 ГБ бесплатно)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87 000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Обслуживание интеграции и техническая поддержка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Гарантийное обслуживание первый год бесплатно, далее договор на 20 часов поддержки (20 × 2500 руб.)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Обновление моделей и дообучение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Ежегодная ревизия качества прогнозов, корректировка параметров (10 чел.-часов × 2500 руб.)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25 000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квалификации сотрудников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4-часовой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вебинар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для новых сотрудников или повторное обучение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64"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операционных затрат: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172 000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4114800"/>
          <a:ext cx="1219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2726" y="93122"/>
            <a:ext cx="8819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реализации мероприятий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601" y="605784"/>
            <a:ext cx="9580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экономической эффективности от внедрения с учетом операционных расходов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53935" y="205273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5697</Words>
  <Application>WPS Presentation</Application>
  <PresentationFormat>Широкоэкранный</PresentationFormat>
  <Paragraphs>358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Times New Roman</vt:lpstr>
      <vt:lpstr>Calibri</vt:lpstr>
      <vt:lpstr>Calibri Light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Никита Епископо�</cp:lastModifiedBy>
  <cp:revision>18</cp:revision>
  <dcterms:created xsi:type="dcterms:W3CDTF">2026-05-29T04:39:00Z</dcterms:created>
  <dcterms:modified xsi:type="dcterms:W3CDTF">2026-06-17T00:06:56Z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3ABFCEC1C58944138B17BE3FE6C1683E_12</vt:lpwstr>
  </property>
  <property fmtid="{D5CDD505-2E9C-101B-9397-08002B2CF9AE}" pid="3" name="KSOProductBuildVer">
    <vt:lpwstr>1049-12.2.0.23196</vt:lpwstr>
  </property>
</Properties>
</file>