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72" r:id="rId3"/>
    <p:sldId id="257" r:id="rId4"/>
    <p:sldId id="259" r:id="rId5"/>
    <p:sldId id="274" r:id="rId6"/>
    <p:sldId id="260" r:id="rId7"/>
    <p:sldId id="273" r:id="rId8"/>
    <p:sldId id="262" r:id="rId9"/>
    <p:sldId id="275" r:id="rId10"/>
    <p:sldId id="261" r:id="rId11"/>
    <p:sldId id="264" r:id="rId12"/>
    <p:sldId id="276" r:id="rId13"/>
    <p:sldId id="277" r:id="rId14"/>
    <p:sldId id="278" r:id="rId15"/>
    <p:sldId id="279" r:id="rId16"/>
    <p:sldId id="268" r:id="rId17"/>
    <p:sldId id="269" r:id="rId18"/>
    <p:sldId id="270" r:id="rId19"/>
    <p:sldId id="271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34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41.ProgressovaPA.ROSSTAT.000\Desktop\&#1086;&#1073;&#1103;&#1079;&#1072;&#1090;&#1077;&#1083;&#1100;&#1089;&#1074;&#1072;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_____Microsoft_Office_Excel2.xlsx"/><Relationship Id="rId1" Type="http://schemas.openxmlformats.org/officeDocument/2006/relationships/themeOverride" Target="../theme/themeOverride2.xml"/><Relationship Id="rId4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package" Target="../embeddings/_____Microsoft_Office_Excel3.xlsx"/><Relationship Id="rId1" Type="http://schemas.openxmlformats.org/officeDocument/2006/relationships/themeOverride" Target="../theme/themeOverride3.xml"/><Relationship Id="rId4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2.3174971031286191E-2"/>
          <c:y val="0"/>
          <c:w val="0.79074159019233581"/>
          <c:h val="0.90377582608726659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долгосрочные обязательства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5.2670388707468659E-2"/>
                  <c:y val="-4.918320744774291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234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8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C15-45AF-9DA1-557E1FE4CA8A}"/>
                </c:ext>
              </c:extLst>
            </c:dLbl>
            <c:dLbl>
              <c:idx val="1"/>
              <c:layout>
                <c:manualLayout>
                  <c:x val="-5.6884019804066183E-2"/>
                  <c:y val="-4.918320744774291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307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8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C15-45AF-9DA1-557E1FE4CA8A}"/>
                </c:ext>
              </c:extLst>
            </c:dLbl>
            <c:dLbl>
              <c:idx val="2"/>
              <c:layout>
                <c:manualLayout>
                  <c:x val="-4.6349942062572341E-2"/>
                  <c:y val="-3.864394870894089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436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FC15-45AF-9DA1-557E1FE4CA8A}"/>
                </c:ext>
              </c:extLst>
            </c:dLbl>
            <c:dLbl>
              <c:idx val="3"/>
              <c:layout>
                <c:manualLayout>
                  <c:x val="-3.1602233224481156E-2"/>
                  <c:y val="2.810468997013874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285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2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C15-45AF-9DA1-557E1FE4CA8A}"/>
                </c:ext>
              </c:extLst>
            </c:dLbl>
            <c:dLbl>
              <c:idx val="4"/>
              <c:layout>
                <c:manualLayout>
                  <c:x val="-1.8961339934688733E-2"/>
                  <c:y val="3.161777621640614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349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5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FC15-45AF-9DA1-557E1FE4CA8A}"/>
                </c:ext>
              </c:extLst>
            </c:dLbl>
            <c:dLbl>
              <c:idx val="5"/>
              <c:layout>
                <c:manualLayout>
                  <c:x val="-5.89908353523649E-2"/>
                  <c:y val="-3.864394870894084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515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5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FC15-45AF-9DA1-557E1FE4CA8A}"/>
                </c:ext>
              </c:extLst>
            </c:dLbl>
            <c:dLbl>
              <c:idx val="6"/>
              <c:layout>
                <c:manualLayout>
                  <c:x val="-1.6854524386389989E-2"/>
                  <c:y val="-3.161777621640614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586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2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FC15-45AF-9DA1-557E1FE4CA8A}"/>
                </c:ext>
              </c:extLst>
            </c:dLbl>
            <c:dLbl>
              <c:idx val="7"/>
              <c:layout>
                <c:manualLayout>
                  <c:x val="-2.1068155482987551E-2"/>
                  <c:y val="-3.161777621640614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448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9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FC15-45AF-9DA1-557E1FE4CA8A}"/>
                </c:ext>
              </c:extLst>
            </c:dLbl>
            <c:dLbl>
              <c:idx val="8"/>
              <c:layout>
                <c:manualLayout>
                  <c:x val="-4.4243126514273673E-2"/>
                  <c:y val="3.513086246267350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241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6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FC15-45AF-9DA1-557E1FE4CA8A}"/>
                </c:ext>
              </c:extLst>
            </c:dLbl>
            <c:dLbl>
              <c:idx val="9"/>
              <c:layout>
                <c:manualLayout>
                  <c:x val="-3.5815864321078791E-2"/>
                  <c:y val="-2.810468997013874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618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8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FC15-45AF-9DA1-557E1FE4CA8A}"/>
                </c:ext>
              </c:extLst>
            </c:dLbl>
            <c:dLbl>
              <c:idx val="10"/>
              <c:layout>
                <c:manualLayout>
                  <c:x val="-1.8961339934688733E-2"/>
                  <c:y val="-3.513086246267350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481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FC15-45AF-9DA1-557E1FE4CA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234.8</c:v>
                </c:pt>
                <c:pt idx="1">
                  <c:v>307.8</c:v>
                </c:pt>
                <c:pt idx="2">
                  <c:v>436.1</c:v>
                </c:pt>
                <c:pt idx="3">
                  <c:v>285.2</c:v>
                </c:pt>
                <c:pt idx="4">
                  <c:v>349.5</c:v>
                </c:pt>
                <c:pt idx="5">
                  <c:v>515.5</c:v>
                </c:pt>
                <c:pt idx="6">
                  <c:v>586.20000000000005</c:v>
                </c:pt>
                <c:pt idx="7">
                  <c:v>448.9</c:v>
                </c:pt>
                <c:pt idx="8">
                  <c:v>241.6</c:v>
                </c:pt>
                <c:pt idx="9">
                  <c:v>618.79999999999995</c:v>
                </c:pt>
                <c:pt idx="10">
                  <c:v>481.1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569-44B7-B5D3-83E66FA5510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краткосрочные обязательства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4.0029495417676191E-2"/>
                  <c:y val="3.864394870894070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154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4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FC15-45AF-9DA1-557E1FE4CA8A}"/>
                </c:ext>
              </c:extLst>
            </c:dLbl>
            <c:dLbl>
              <c:idx val="1"/>
              <c:layout>
                <c:manualLayout>
                  <c:x val="-2.1068155482987485E-2"/>
                  <c:y val="4.918320744774291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307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7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FC15-45AF-9DA1-557E1FE4CA8A}"/>
                </c:ext>
              </c:extLst>
            </c:dLbl>
            <c:dLbl>
              <c:idx val="2"/>
              <c:layout>
                <c:manualLayout>
                  <c:x val="-2.0321185083277318E-2"/>
                  <c:y val="2.459170143412420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309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5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FC15-45AF-9DA1-557E1FE4CA8A}"/>
                </c:ext>
              </c:extLst>
            </c:dLbl>
            <c:dLbl>
              <c:idx val="3"/>
              <c:layout>
                <c:manualLayout>
                  <c:x val="-3.3709048772779991E-2"/>
                  <c:y val="-4.918320744774291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397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9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FC15-45AF-9DA1-557E1FE4CA8A}"/>
                </c:ext>
              </c:extLst>
            </c:dLbl>
            <c:dLbl>
              <c:idx val="4"/>
              <c:layout>
                <c:manualLayout>
                  <c:x val="-4.0029495417676232E-2"/>
                  <c:y val="-4.567012120147549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458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6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FC15-45AF-9DA1-557E1FE4CA8A}"/>
                </c:ext>
              </c:extLst>
            </c:dLbl>
            <c:dLbl>
              <c:idx val="5"/>
              <c:layout>
                <c:manualLayout>
                  <c:x val="-3.5815864321078694E-2"/>
                  <c:y val="4.91832074477429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418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6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>
                <c:manualLayout>
                  <c:x val="-6.1097650900663707E-2"/>
                  <c:y val="-3.513086246267350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640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5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FC15-45AF-9DA1-557E1FE4CA8A}"/>
                </c:ext>
              </c:extLst>
            </c:dLbl>
            <c:dLbl>
              <c:idx val="7"/>
              <c:layout>
                <c:manualLayout>
                  <c:x val="-4.4243126514273673E-2"/>
                  <c:y val="-3.864394870894084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682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8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FC15-45AF-9DA1-557E1FE4CA8A}"/>
                </c:ext>
              </c:extLst>
            </c:dLbl>
            <c:dLbl>
              <c:idx val="8"/>
              <c:layout>
                <c:manualLayout>
                  <c:x val="-1.6854524386390065E-2"/>
                  <c:y val="-2.810468997013874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655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5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FC15-45AF-9DA1-557E1FE4CA8A}"/>
                </c:ext>
              </c:extLst>
            </c:dLbl>
            <c:dLbl>
              <c:idx val="9"/>
              <c:layout>
                <c:manualLayout>
                  <c:x val="-3.7922679869377439E-2"/>
                  <c:y val="2.459160372387137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382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7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FC15-45AF-9DA1-557E1FE4CA8A}"/>
                </c:ext>
              </c:extLst>
            </c:dLbl>
            <c:dLbl>
              <c:idx val="10"/>
              <c:layout>
                <c:manualLayout>
                  <c:x val="-3.1602233224481205E-2"/>
                  <c:y val="3.864394870894084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459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2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5-FC15-45AF-9DA1-557E1FE4CA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</c:numCache>
            </c:num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154.4</c:v>
                </c:pt>
                <c:pt idx="1">
                  <c:v>307.7</c:v>
                </c:pt>
                <c:pt idx="2">
                  <c:v>309.5</c:v>
                </c:pt>
                <c:pt idx="3">
                  <c:v>397.9</c:v>
                </c:pt>
                <c:pt idx="4">
                  <c:v>458.6</c:v>
                </c:pt>
                <c:pt idx="5">
                  <c:v>418.6</c:v>
                </c:pt>
                <c:pt idx="6">
                  <c:v>640.5</c:v>
                </c:pt>
                <c:pt idx="7">
                  <c:v>682.8</c:v>
                </c:pt>
                <c:pt idx="8">
                  <c:v>655.5</c:v>
                </c:pt>
                <c:pt idx="9">
                  <c:v>382.7</c:v>
                </c:pt>
                <c:pt idx="10">
                  <c:v>459.2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569-44B7-B5D3-83E66FA5510D}"/>
            </c:ext>
          </c:extLst>
        </c:ser>
        <c:marker val="1"/>
        <c:axId val="100966784"/>
        <c:axId val="100968320"/>
      </c:lineChart>
      <c:catAx>
        <c:axId val="1009667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0968320"/>
        <c:crosses val="autoZero"/>
        <c:auto val="1"/>
        <c:lblAlgn val="ctr"/>
        <c:lblOffset val="100"/>
      </c:catAx>
      <c:valAx>
        <c:axId val="100968320"/>
        <c:scaling>
          <c:orientation val="minMax"/>
        </c:scaling>
        <c:delete val="1"/>
        <c:axPos val="l"/>
        <c:numFmt formatCode="General" sourceLinked="1"/>
        <c:tickLblPos val="nextTo"/>
        <c:crossAx val="1009667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637649880095938"/>
          <c:y val="0.37996135899679212"/>
          <c:w val="0.22664268585131894"/>
          <c:h val="0.25859580052493425"/>
        </c:manualLayout>
      </c:layout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spPr>
    <a:ln>
      <a:noFill/>
    </a:ln>
  </c:sp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2.083333333333335E-2"/>
          <c:y val="5.1587301587301577E-2"/>
          <c:w val="0.69219804625013626"/>
          <c:h val="0.91269841269841367"/>
        </c:manualLayout>
      </c:layout>
      <c:lineChart>
        <c:grouping val="standard"/>
        <c:ser>
          <c:idx val="0"/>
          <c:order val="0"/>
          <c:tx>
            <c:strRef>
              <c:f>Лист1!$C$1</c:f>
              <c:strCache>
                <c:ptCount val="1"/>
                <c:pt idx="0">
                  <c:v>Коэффициент автономии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4.1666666666666692E-2"/>
                  <c:y val="-5.952380952380950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0,18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-3.4722222222222224E-2"/>
                  <c:y val="-4.3650793650793732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0,14</a:t>
                    </a:r>
                  </a:p>
                </c:rich>
              </c:tx>
              <c:showVal val="1"/>
            </c:dLbl>
            <c:dLbl>
              <c:idx val="2"/>
              <c:layout>
                <c:manualLayout>
                  <c:x val="-3.2407407407407426E-2"/>
                  <c:y val="-5.158730158730151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0,16</a:t>
                    </a:r>
                  </a:p>
                </c:rich>
              </c:tx>
              <c:showVal val="1"/>
            </c:dLbl>
            <c:dLbl>
              <c:idx val="3"/>
              <c:layout>
                <c:manualLayout>
                  <c:x val="-3.2407407407407468E-2"/>
                  <c:y val="-4.761904761904762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0,21</a:t>
                    </a:r>
                  </a:p>
                </c:rich>
              </c:tx>
              <c:showVal val="1"/>
            </c:dLbl>
            <c:dLbl>
              <c:idx val="4"/>
              <c:layout>
                <c:manualLayout>
                  <c:x val="-3.2407407407407426E-2"/>
                  <c:y val="-3.5714285714285712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0,21</a:t>
                    </a:r>
                  </a:p>
                </c:rich>
              </c:tx>
              <c:showVal val="1"/>
            </c:dLbl>
            <c:dLbl>
              <c:idx val="5"/>
              <c:layout>
                <c:manualLayout>
                  <c:x val="-3.2407407407407426E-2"/>
                  <c:y val="-4.761904761904762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0,23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0.18000000000000002</c:v>
                </c:pt>
                <c:pt idx="1">
                  <c:v>0.14000000000000001</c:v>
                </c:pt>
                <c:pt idx="2">
                  <c:v>0.16</c:v>
                </c:pt>
                <c:pt idx="3">
                  <c:v>0.21000000000000002</c:v>
                </c:pt>
                <c:pt idx="4">
                  <c:v>0.21000000000000002</c:v>
                </c:pt>
                <c:pt idx="5">
                  <c:v>0.23</c:v>
                </c:pt>
              </c:numCache>
            </c:numRef>
          </c:val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Коэффициент текущей ликивдности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3.0092592592592598E-2"/>
                  <c:y val="-4.761904761904762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2,59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-2.5462962962962975E-2"/>
                  <c:y val="-3.5714285714285712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2,13</a:t>
                    </a:r>
                  </a:p>
                </c:rich>
              </c:tx>
              <c:showVal val="1"/>
            </c:dLbl>
            <c:dLbl>
              <c:idx val="2"/>
              <c:layout>
                <c:manualLayout>
                  <c:x val="-2.083333333333335E-2"/>
                  <c:y val="-2.3809523809523812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1,86</a:t>
                    </a:r>
                  </a:p>
                </c:rich>
              </c:tx>
              <c:showVal val="1"/>
            </c:dLbl>
            <c:dLbl>
              <c:idx val="3"/>
              <c:layout>
                <c:manualLayout>
                  <c:x val="-4.1666666666666713E-2"/>
                  <c:y val="3.174603174603174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1,6</a:t>
                    </a:r>
                  </a:p>
                </c:rich>
              </c:tx>
              <c:showVal val="1"/>
            </c:dLbl>
            <c:dLbl>
              <c:idx val="4"/>
              <c:layout>
                <c:manualLayout>
                  <c:x val="-4.1666666666666664E-2"/>
                  <c:y val="-3.96825396825396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2,77</a:t>
                    </a:r>
                  </a:p>
                </c:rich>
              </c:tx>
              <c:showVal val="1"/>
            </c:dLbl>
            <c:dLbl>
              <c:idx val="5"/>
              <c:layout>
                <c:manualLayout>
                  <c:x val="-3.9351851851851853E-2"/>
                  <c:y val="3.96825396825396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1,16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2.59</c:v>
                </c:pt>
                <c:pt idx="1">
                  <c:v>2.13</c:v>
                </c:pt>
                <c:pt idx="2">
                  <c:v>1.86</c:v>
                </c:pt>
                <c:pt idx="3">
                  <c:v>1.6</c:v>
                </c:pt>
                <c:pt idx="4">
                  <c:v>2.77</c:v>
                </c:pt>
                <c:pt idx="5">
                  <c:v>1.1599999999999997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Коэффициент обеспеченности собственными оборотными средствами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6.7129811898512692E-2"/>
                  <c:y val="7.9361954755655592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0,14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-2.7777777777777811E-2"/>
                  <c:y val="2.777777777777781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0,1</a:t>
                    </a:r>
                  </a:p>
                </c:rich>
              </c:tx>
              <c:showVal val="1"/>
            </c:dLbl>
            <c:dLbl>
              <c:idx val="2"/>
              <c:layout>
                <c:manualLayout>
                  <c:x val="-4.1666666666666664E-2"/>
                  <c:y val="3.174603174603174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0,11</a:t>
                    </a:r>
                  </a:p>
                </c:rich>
              </c:tx>
              <c:showVal val="1"/>
            </c:dLbl>
            <c:dLbl>
              <c:idx val="3"/>
              <c:layout>
                <c:manualLayout>
                  <c:x val="-3.7037219305920119E-2"/>
                  <c:y val="3.571397325334335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0,14</a:t>
                    </a:r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0,06</a:t>
                    </a:r>
                  </a:p>
                </c:rich>
              </c:tx>
              <c:showVal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/>
                      <a:t>-0,77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0.14000000000000001</c:v>
                </c:pt>
                <c:pt idx="1">
                  <c:v>0.1</c:v>
                </c:pt>
                <c:pt idx="2">
                  <c:v>0.11</c:v>
                </c:pt>
                <c:pt idx="3">
                  <c:v>0.14000000000000001</c:v>
                </c:pt>
                <c:pt idx="4">
                  <c:v>6.0000000000000005E-2</c:v>
                </c:pt>
                <c:pt idx="5">
                  <c:v>-0.77000000000000013</c:v>
                </c:pt>
              </c:numCache>
            </c:numRef>
          </c:val>
        </c:ser>
        <c:marker val="1"/>
        <c:axId val="125701504"/>
        <c:axId val="125719680"/>
      </c:lineChart>
      <c:catAx>
        <c:axId val="12570150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5719680"/>
        <c:crosses val="autoZero"/>
        <c:auto val="1"/>
        <c:lblAlgn val="ctr"/>
        <c:lblOffset val="100"/>
      </c:catAx>
      <c:valAx>
        <c:axId val="125719680"/>
        <c:scaling>
          <c:orientation val="minMax"/>
        </c:scaling>
        <c:delete val="1"/>
        <c:axPos val="l"/>
        <c:numFmt formatCode="General" sourceLinked="1"/>
        <c:tickLblPos val="nextTo"/>
        <c:crossAx val="1257015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744810354289696"/>
          <c:y val="0.1283487917060544"/>
          <c:w val="0.32519333368291337"/>
          <c:h val="0.67695971127654675"/>
        </c:manualLayout>
      </c:layout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spPr>
    <a:ln>
      <a:noFill/>
    </a:ln>
  </c:sp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выручка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7777777777777828E-2"/>
                  <c:y val="-3.571428571428579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A-E7EB-4F0A-B77C-0D4B57DB4322}"/>
                </c:ext>
              </c:extLst>
            </c:dLbl>
            <c:dLbl>
              <c:idx val="1"/>
              <c:layout>
                <c:manualLayout>
                  <c:x val="-3.9351851851851874E-2"/>
                  <c:y val="-4.761904761904771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B-E7EB-4F0A-B77C-0D4B57DB4322}"/>
                </c:ext>
              </c:extLst>
            </c:dLbl>
            <c:dLbl>
              <c:idx val="2"/>
              <c:layout>
                <c:manualLayout>
                  <c:x val="-2.7777777777777863E-2"/>
                  <c:y val="-5.555555555555561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C-E7EB-4F0A-B77C-0D4B57DB4322}"/>
                </c:ext>
              </c:extLst>
            </c:dLbl>
            <c:dLbl>
              <c:idx val="3"/>
              <c:layout>
                <c:manualLayout>
                  <c:x val="-5.0925925925925999E-2"/>
                  <c:y val="-3.571428571428579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D-E7EB-4F0A-B77C-0D4B57DB4322}"/>
                </c:ext>
              </c:extLst>
            </c:dLbl>
            <c:dLbl>
              <c:idx val="4"/>
              <c:layout>
                <c:manualLayout>
                  <c:x val="-3.4722222222222238E-2"/>
                  <c:y val="-4.365079365079363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E-E7EB-4F0A-B77C-0D4B57DB4322}"/>
                </c:ext>
              </c:extLst>
            </c:dLbl>
            <c:dLbl>
              <c:idx val="5"/>
              <c:layout>
                <c:manualLayout>
                  <c:x val="-3.2407407407407447E-2"/>
                  <c:y val="-5.555555555555550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F-E7EB-4F0A-B77C-0D4B57DB4322}"/>
                </c:ext>
              </c:extLst>
            </c:dLbl>
            <c:dLbl>
              <c:idx val="6"/>
              <c:layout>
                <c:manualLayout>
                  <c:x val="-2.5462962962962979E-2"/>
                  <c:y val="-4.365079365079369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0-E7EB-4F0A-B77C-0D4B57DB4322}"/>
                </c:ext>
              </c:extLst>
            </c:dLbl>
            <c:dLbl>
              <c:idx val="7"/>
              <c:layout>
                <c:manualLayout>
                  <c:x val="-4.6296296296296426E-2"/>
                  <c:y val="-3.57142857142857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1-E7EB-4F0A-B77C-0D4B57DB4322}"/>
                </c:ext>
              </c:extLst>
            </c:dLbl>
            <c:dLbl>
              <c:idx val="8"/>
              <c:layout>
                <c:manualLayout>
                  <c:x val="-2.3148148148148227E-2"/>
                  <c:y val="-3.174603174603174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2-E7EB-4F0A-B77C-0D4B57DB4322}"/>
                </c:ext>
              </c:extLst>
            </c:dLbl>
            <c:dLbl>
              <c:idx val="9"/>
              <c:layout>
                <c:manualLayout>
                  <c:x val="-6.944444444444451E-3"/>
                  <c:y val="-4.365079365079369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3-E7EB-4F0A-B77C-0D4B57DB4322}"/>
                </c:ext>
              </c:extLst>
            </c:dLbl>
            <c:dLbl>
              <c:idx val="10"/>
              <c:layout>
                <c:manualLayout>
                  <c:x val="-2.7777777777777828E-2"/>
                  <c:y val="-3.968253968253969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4-E7EB-4F0A-B77C-0D4B57DB432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30.5</c:v>
                </c:pt>
                <c:pt idx="1">
                  <c:v>28.6</c:v>
                </c:pt>
                <c:pt idx="2">
                  <c:v>43.2</c:v>
                </c:pt>
                <c:pt idx="3">
                  <c:v>56.5</c:v>
                </c:pt>
                <c:pt idx="4">
                  <c:v>88.4</c:v>
                </c:pt>
                <c:pt idx="5">
                  <c:v>104.1</c:v>
                </c:pt>
                <c:pt idx="6">
                  <c:v>117</c:v>
                </c:pt>
                <c:pt idx="7">
                  <c:v>128.9</c:v>
                </c:pt>
                <c:pt idx="8">
                  <c:v>104.3</c:v>
                </c:pt>
                <c:pt idx="9">
                  <c:v>66.5</c:v>
                </c:pt>
                <c:pt idx="10">
                  <c:v>58.3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7EB-4F0A-B77C-0D4B57DB432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чистая прибыль (убыток)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5462962962962989E-2"/>
                  <c:y val="-2.380952380952382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7EB-4F0A-B77C-0D4B57DB4322}"/>
                </c:ext>
              </c:extLst>
            </c:dLbl>
            <c:dLbl>
              <c:idx val="1"/>
              <c:layout>
                <c:manualLayout>
                  <c:x val="-2.3148148148148188E-2"/>
                  <c:y val="-3.174603174603188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E7EB-4F0A-B77C-0D4B57DB4322}"/>
                </c:ext>
              </c:extLst>
            </c:dLbl>
            <c:dLbl>
              <c:idx val="2"/>
              <c:layout>
                <c:manualLayout>
                  <c:x val="-2.7777777777777863E-2"/>
                  <c:y val="-3.571428571428571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E7EB-4F0A-B77C-0D4B57DB4322}"/>
                </c:ext>
              </c:extLst>
            </c:dLbl>
            <c:dLbl>
              <c:idx val="3"/>
              <c:layout>
                <c:manualLayout>
                  <c:x val="-3.9351851851851853E-2"/>
                  <c:y val="-3.571428571428571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E7EB-4F0A-B77C-0D4B57DB4322}"/>
                </c:ext>
              </c:extLst>
            </c:dLbl>
            <c:dLbl>
              <c:idx val="4"/>
              <c:layout>
                <c:manualLayout>
                  <c:x val="-3.0092592592592591E-2"/>
                  <c:y val="-4.365079365079369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E7EB-4F0A-B77C-0D4B57DB4322}"/>
                </c:ext>
              </c:extLst>
            </c:dLbl>
            <c:dLbl>
              <c:idx val="5"/>
              <c:layout>
                <c:manualLayout>
                  <c:x val="-2.7777777777777828E-2"/>
                  <c:y val="-3.968253968253969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E7EB-4F0A-B77C-0D4B57DB4322}"/>
                </c:ext>
              </c:extLst>
            </c:dLbl>
            <c:dLbl>
              <c:idx val="6"/>
              <c:layout>
                <c:manualLayout>
                  <c:x val="-2.5462962962962979E-2"/>
                  <c:y val="-3.571428571428571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E7EB-4F0A-B77C-0D4B57DB4322}"/>
                </c:ext>
              </c:extLst>
            </c:dLbl>
            <c:dLbl>
              <c:idx val="7"/>
              <c:layout>
                <c:manualLayout>
                  <c:x val="-1.6203703703703803E-2"/>
                  <c:y val="-3.174603174603174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E7EB-4F0A-B77C-0D4B57DB4322}"/>
                </c:ext>
              </c:extLst>
            </c:dLbl>
            <c:dLbl>
              <c:idx val="8"/>
              <c:layout>
                <c:manualLayout>
                  <c:x val="-1.3888888888888907E-2"/>
                  <c:y val="-3.571428571428571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E7EB-4F0A-B77C-0D4B57DB4322}"/>
                </c:ext>
              </c:extLst>
            </c:dLbl>
            <c:dLbl>
              <c:idx val="9"/>
              <c:layout>
                <c:manualLayout>
                  <c:x val="-3.2407407407407628E-2"/>
                  <c:y val="-5.555555555555568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E7EB-4F0A-B77C-0D4B57DB4322}"/>
                </c:ext>
              </c:extLst>
            </c:dLbl>
            <c:dLbl>
              <c:idx val="10"/>
              <c:layout>
                <c:manualLayout>
                  <c:x val="-4.1666666666666824E-2"/>
                  <c:y val="-5.555555555555550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E7EB-4F0A-B77C-0D4B57DB432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</c:numCache>
            </c:num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2.2999999999999998</c:v>
                </c:pt>
                <c:pt idx="1">
                  <c:v>1.5</c:v>
                </c:pt>
                <c:pt idx="2">
                  <c:v>-1.7000000000000004</c:v>
                </c:pt>
                <c:pt idx="3">
                  <c:v>-0.4</c:v>
                </c:pt>
                <c:pt idx="4">
                  <c:v>6.1</c:v>
                </c:pt>
                <c:pt idx="5">
                  <c:v>8.4</c:v>
                </c:pt>
                <c:pt idx="6">
                  <c:v>9.7000000000000011</c:v>
                </c:pt>
                <c:pt idx="7">
                  <c:v>5.4</c:v>
                </c:pt>
                <c:pt idx="8">
                  <c:v>0.2</c:v>
                </c:pt>
                <c:pt idx="9">
                  <c:v>-5.9</c:v>
                </c:pt>
                <c:pt idx="10">
                  <c:v>-5.2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7EB-4F0A-B77C-0D4B57DB432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себестоимость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4722222222222245E-2"/>
                  <c:y val="3.174603174603167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E7EB-4F0A-B77C-0D4B57DB4322}"/>
                </c:ext>
              </c:extLst>
            </c:dLbl>
            <c:dLbl>
              <c:idx val="1"/>
              <c:layout>
                <c:manualLayout>
                  <c:x val="-1.157407407407412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E7EB-4F0A-B77C-0D4B57DB4322}"/>
                </c:ext>
              </c:extLst>
            </c:dLbl>
            <c:dLbl>
              <c:idx val="2"/>
              <c:layout>
                <c:manualLayout>
                  <c:x val="-2.7777777777777863E-2"/>
                  <c:y val="1.190476190476184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E7EB-4F0A-B77C-0D4B57DB4322}"/>
                </c:ext>
              </c:extLst>
            </c:dLbl>
            <c:dLbl>
              <c:idx val="3"/>
              <c:layout>
                <c:manualLayout>
                  <c:x val="-3.4722222222222272E-2"/>
                  <c:y val="2.777777777777782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E7EB-4F0A-B77C-0D4B57DB4322}"/>
                </c:ext>
              </c:extLst>
            </c:dLbl>
            <c:dLbl>
              <c:idx val="4"/>
              <c:layout>
                <c:manualLayout>
                  <c:x val="-3.7037037037037056E-2"/>
                  <c:y val="3.968253968253969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E7EB-4F0A-B77C-0D4B57DB4322}"/>
                </c:ext>
              </c:extLst>
            </c:dLbl>
            <c:dLbl>
              <c:idx val="5"/>
              <c:layout>
                <c:manualLayout>
                  <c:x val="-3.9351851851851853E-2"/>
                  <c:y val="3.57142857142856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E7EB-4F0A-B77C-0D4B57DB4322}"/>
                </c:ext>
              </c:extLst>
            </c:dLbl>
            <c:dLbl>
              <c:idx val="6"/>
              <c:layout>
                <c:manualLayout>
                  <c:x val="-2.5462962962962979E-2"/>
                  <c:y val="2.777777777777782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5-E7EB-4F0A-B77C-0D4B57DB4322}"/>
                </c:ext>
              </c:extLst>
            </c:dLbl>
            <c:dLbl>
              <c:idx val="7"/>
              <c:layout>
                <c:manualLayout>
                  <c:x val="-4.1666666666666782E-2"/>
                  <c:y val="5.158730158730157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6-E7EB-4F0A-B77C-0D4B57DB4322}"/>
                </c:ext>
              </c:extLst>
            </c:dLbl>
            <c:dLbl>
              <c:idx val="8"/>
              <c:layout>
                <c:manualLayout>
                  <c:x val="-4.1666666666666685E-2"/>
                  <c:y val="4.761904761904764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7-E7EB-4F0A-B77C-0D4B57DB4322}"/>
                </c:ext>
              </c:extLst>
            </c:dLbl>
            <c:dLbl>
              <c:idx val="9"/>
              <c:layout>
                <c:manualLayout>
                  <c:x val="-2.5462962962963166E-2"/>
                  <c:y val="4.761904761904755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8-E7EB-4F0A-B77C-0D4B57DB4322}"/>
                </c:ext>
              </c:extLst>
            </c:dLbl>
            <c:dLbl>
              <c:idx val="10"/>
              <c:layout>
                <c:manualLayout>
                  <c:x val="-3.4722222222222238E-2"/>
                  <c:y val="3.968253968253969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9-E7EB-4F0A-B77C-0D4B57DB432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</c:numCache>
            </c:numRef>
          </c:cat>
          <c:val>
            <c:numRef>
              <c:f>Лист1!$D$2:$D$12</c:f>
              <c:numCache>
                <c:formatCode>General</c:formatCode>
                <c:ptCount val="11"/>
                <c:pt idx="0">
                  <c:v>23.1</c:v>
                </c:pt>
                <c:pt idx="1">
                  <c:v>20.3</c:v>
                </c:pt>
                <c:pt idx="2">
                  <c:v>25.8</c:v>
                </c:pt>
                <c:pt idx="3">
                  <c:v>32.300000000000004</c:v>
                </c:pt>
                <c:pt idx="4">
                  <c:v>52.6</c:v>
                </c:pt>
                <c:pt idx="5">
                  <c:v>59.7</c:v>
                </c:pt>
                <c:pt idx="6">
                  <c:v>95.5</c:v>
                </c:pt>
                <c:pt idx="7">
                  <c:v>111.9</c:v>
                </c:pt>
                <c:pt idx="8">
                  <c:v>95.3</c:v>
                </c:pt>
                <c:pt idx="9">
                  <c:v>66.7</c:v>
                </c:pt>
                <c:pt idx="10">
                  <c:v>55.4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7EB-4F0A-B77C-0D4B57DB4322}"/>
            </c:ext>
          </c:extLst>
        </c:ser>
        <c:marker val="1"/>
        <c:axId val="147844096"/>
        <c:axId val="147862272"/>
      </c:lineChart>
      <c:catAx>
        <c:axId val="14784409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47862272"/>
        <c:crosses val="autoZero"/>
        <c:auto val="1"/>
        <c:lblAlgn val="ctr"/>
        <c:lblOffset val="100"/>
      </c:catAx>
      <c:valAx>
        <c:axId val="147862272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47844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выручка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3148148148148157E-2"/>
                  <c:y val="-4.36507936507936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FEA-4541-ABB1-2D8BF703B071}"/>
                </c:ext>
              </c:extLst>
            </c:dLbl>
            <c:dLbl>
              <c:idx val="1"/>
              <c:layout>
                <c:manualLayout>
                  <c:x val="-3.0092592592592608E-2"/>
                  <c:y val="-4.761904761904762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FEA-4541-ABB1-2D8BF703B071}"/>
                </c:ext>
              </c:extLst>
            </c:dLbl>
            <c:dLbl>
              <c:idx val="2"/>
              <c:layout>
                <c:manualLayout>
                  <c:x val="-3.4722222222222224E-2"/>
                  <c:y val="-4.761904761904762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FEA-4541-ABB1-2D8BF703B071}"/>
                </c:ext>
              </c:extLst>
            </c:dLbl>
            <c:dLbl>
              <c:idx val="3"/>
              <c:layout>
                <c:manualLayout>
                  <c:x val="-4.1666666666666664E-2"/>
                  <c:y val="-4.36507936507936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FEA-4541-ABB1-2D8BF703B071}"/>
                </c:ext>
              </c:extLst>
            </c:dLbl>
            <c:dLbl>
              <c:idx val="4"/>
              <c:layout>
                <c:manualLayout>
                  <c:x val="-3.0092592592592591E-2"/>
                  <c:y val="-4.36507936507936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1FEA-4541-ABB1-2D8BF703B071}"/>
                </c:ext>
              </c:extLst>
            </c:dLbl>
            <c:dLbl>
              <c:idx val="5"/>
              <c:layout>
                <c:manualLayout>
                  <c:x val="-3.4722222222222224E-2"/>
                  <c:y val="-4.761904761904762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1FEA-4541-ABB1-2D8BF703B071}"/>
                </c:ext>
              </c:extLst>
            </c:dLbl>
            <c:dLbl>
              <c:idx val="6"/>
              <c:layout>
                <c:manualLayout>
                  <c:x val="-4.3981481481481483E-2"/>
                  <c:y val="-4.761904761904762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1FEA-4541-ABB1-2D8BF703B071}"/>
                </c:ext>
              </c:extLst>
            </c:dLbl>
            <c:dLbl>
              <c:idx val="7"/>
              <c:layout>
                <c:manualLayout>
                  <c:x val="-3.7037037037037056E-2"/>
                  <c:y val="-3.571428571428571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1FEA-4541-ABB1-2D8BF703B071}"/>
                </c:ext>
              </c:extLst>
            </c:dLbl>
            <c:dLbl>
              <c:idx val="8"/>
              <c:layout>
                <c:manualLayout>
                  <c:x val="-4.6296296296296419E-2"/>
                  <c:y val="-4.761904761904762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1FEA-4541-ABB1-2D8BF703B071}"/>
                </c:ext>
              </c:extLst>
            </c:dLbl>
            <c:dLbl>
              <c:idx val="9"/>
              <c:layout>
                <c:manualLayout>
                  <c:x val="-2.5462962962962979E-2"/>
                  <c:y val="-3.571428571428571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1FEA-4541-ABB1-2D8BF703B071}"/>
                </c:ext>
              </c:extLst>
            </c:dLbl>
            <c:dLbl>
              <c:idx val="10"/>
              <c:layout>
                <c:manualLayout>
                  <c:x val="-3.0092592592592591E-2"/>
                  <c:y val="-3.571428571428571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1FEA-4541-ABB1-2D8BF703B07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6.55</c:v>
                </c:pt>
                <c:pt idx="1">
                  <c:v>6.58</c:v>
                </c:pt>
                <c:pt idx="2">
                  <c:v>6.6199999999999966</c:v>
                </c:pt>
                <c:pt idx="3">
                  <c:v>7.64</c:v>
                </c:pt>
                <c:pt idx="4">
                  <c:v>8.4500000000000028</c:v>
                </c:pt>
                <c:pt idx="5">
                  <c:v>9.0500000000000007</c:v>
                </c:pt>
                <c:pt idx="6">
                  <c:v>10.210000000000001</c:v>
                </c:pt>
                <c:pt idx="7">
                  <c:v>10.99</c:v>
                </c:pt>
                <c:pt idx="8">
                  <c:v>12.06</c:v>
                </c:pt>
                <c:pt idx="9">
                  <c:v>14</c:v>
                </c:pt>
                <c:pt idx="10">
                  <c:v>14.850000000000007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1FEA-4541-ABB1-2D8BF703B07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чистая прибыль (убыток)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7777777777777832E-2"/>
                  <c:y val="-4.36507936507936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1FEA-4541-ABB1-2D8BF703B071}"/>
                </c:ext>
              </c:extLst>
            </c:dLbl>
            <c:dLbl>
              <c:idx val="1"/>
              <c:layout>
                <c:manualLayout>
                  <c:x val="-3.2407407407407461E-2"/>
                  <c:y val="-3.96825396825396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1FEA-4541-ABB1-2D8BF703B071}"/>
                </c:ext>
              </c:extLst>
            </c:dLbl>
            <c:dLbl>
              <c:idx val="2"/>
              <c:layout>
                <c:manualLayout>
                  <c:x val="-2.5462962962962979E-2"/>
                  <c:y val="-4.36507936507936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1FEA-4541-ABB1-2D8BF703B071}"/>
                </c:ext>
              </c:extLst>
            </c:dLbl>
            <c:dLbl>
              <c:idx val="3"/>
              <c:layout>
                <c:manualLayout>
                  <c:x val="-3.0092592592592591E-2"/>
                  <c:y val="-3.96825396825396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1FEA-4541-ABB1-2D8BF703B071}"/>
                </c:ext>
              </c:extLst>
            </c:dLbl>
            <c:dLbl>
              <c:idx val="4"/>
              <c:layout>
                <c:manualLayout>
                  <c:x val="-2.7777777777777821E-2"/>
                  <c:y val="-3.571428571428585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1FEA-4541-ABB1-2D8BF703B071}"/>
                </c:ext>
              </c:extLst>
            </c:dLbl>
            <c:dLbl>
              <c:idx val="5"/>
              <c:layout>
                <c:manualLayout>
                  <c:x val="-2.7777777777777821E-2"/>
                  <c:y val="-5.15873015873017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1FEA-4541-ABB1-2D8BF703B071}"/>
                </c:ext>
              </c:extLst>
            </c:dLbl>
            <c:dLbl>
              <c:idx val="6"/>
              <c:layout>
                <c:manualLayout>
                  <c:x val="-3.0092592592592591E-2"/>
                  <c:y val="-4.761904761904778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1FEA-4541-ABB1-2D8BF703B071}"/>
                </c:ext>
              </c:extLst>
            </c:dLbl>
            <c:dLbl>
              <c:idx val="7"/>
              <c:layout>
                <c:manualLayout>
                  <c:x val="-3.2407407407407433E-2"/>
                  <c:y val="-4.761904761904762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1FEA-4541-ABB1-2D8BF703B071}"/>
                </c:ext>
              </c:extLst>
            </c:dLbl>
            <c:dLbl>
              <c:idx val="8"/>
              <c:layout>
                <c:manualLayout>
                  <c:x val="-2.7777777777777821E-2"/>
                  <c:y val="-5.555539932508436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5.0347222222222224E-2"/>
                      <c:h val="7.676602924634419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4-1FEA-4541-ABB1-2D8BF703B071}"/>
                </c:ext>
              </c:extLst>
            </c:dLbl>
            <c:dLbl>
              <c:idx val="9"/>
              <c:layout>
                <c:manualLayout>
                  <c:x val="-2.0833333333333356E-2"/>
                  <c:y val="-3.968253968253985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5-1FEA-4541-ABB1-2D8BF703B071}"/>
                </c:ext>
              </c:extLst>
            </c:dLbl>
            <c:dLbl>
              <c:idx val="10"/>
              <c:layout>
                <c:manualLayout>
                  <c:x val="-3.472222222222239E-2"/>
                  <c:y val="-3.96825396825396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6-1FEA-4541-ABB1-2D8BF703B07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</c:numCache>
            </c:num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0.10400000000000002</c:v>
                </c:pt>
                <c:pt idx="1">
                  <c:v>0.10500000000000002</c:v>
                </c:pt>
                <c:pt idx="2">
                  <c:v>0.10700000000000005</c:v>
                </c:pt>
                <c:pt idx="3">
                  <c:v>0.10700000000000005</c:v>
                </c:pt>
                <c:pt idx="4">
                  <c:v>0.22</c:v>
                </c:pt>
                <c:pt idx="5">
                  <c:v>0.23</c:v>
                </c:pt>
                <c:pt idx="6">
                  <c:v>0.3500000000000002</c:v>
                </c:pt>
                <c:pt idx="7">
                  <c:v>0.2</c:v>
                </c:pt>
                <c:pt idx="8">
                  <c:v>0.38000000000000023</c:v>
                </c:pt>
                <c:pt idx="9">
                  <c:v>0.4</c:v>
                </c:pt>
                <c:pt idx="10">
                  <c:v>0.27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7-1FEA-4541-ABB1-2D8BF703B07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себестоимость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5462962962962996E-2"/>
                  <c:y val="4.36507936507936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8-1FEA-4541-ABB1-2D8BF703B071}"/>
                </c:ext>
              </c:extLst>
            </c:dLbl>
            <c:dLbl>
              <c:idx val="1"/>
              <c:layout>
                <c:manualLayout>
                  <c:x val="-3.4722222222222224E-2"/>
                  <c:y val="3.571428571428571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9-1FEA-4541-ABB1-2D8BF703B071}"/>
                </c:ext>
              </c:extLst>
            </c:dLbl>
            <c:dLbl>
              <c:idx val="2"/>
              <c:layout>
                <c:manualLayout>
                  <c:x val="-3.4722222222222224E-2"/>
                  <c:y val="3.96825396825396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A-1FEA-4541-ABB1-2D8BF703B071}"/>
                </c:ext>
              </c:extLst>
            </c:dLbl>
            <c:dLbl>
              <c:idx val="3"/>
              <c:layout>
                <c:manualLayout>
                  <c:x val="-3.4722222222222265E-2"/>
                  <c:y val="4.36507936507936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B-1FEA-4541-ABB1-2D8BF703B071}"/>
                </c:ext>
              </c:extLst>
            </c:dLbl>
            <c:dLbl>
              <c:idx val="4"/>
              <c:layout>
                <c:manualLayout>
                  <c:x val="-3.4722222222222224E-2"/>
                  <c:y val="3.571428571428571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C-1FEA-4541-ABB1-2D8BF703B071}"/>
                </c:ext>
              </c:extLst>
            </c:dLbl>
            <c:dLbl>
              <c:idx val="5"/>
              <c:layout>
                <c:manualLayout>
                  <c:x val="-3.4722222222222224E-2"/>
                  <c:y val="3.571428571428571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D-1FEA-4541-ABB1-2D8BF703B071}"/>
                </c:ext>
              </c:extLst>
            </c:dLbl>
            <c:dLbl>
              <c:idx val="6"/>
              <c:layout>
                <c:manualLayout>
                  <c:x val="-3.4722222222222224E-2"/>
                  <c:y val="3.571428571428571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E-1FEA-4541-ABB1-2D8BF703B071}"/>
                </c:ext>
              </c:extLst>
            </c:dLbl>
            <c:dLbl>
              <c:idx val="7"/>
              <c:layout>
                <c:manualLayout>
                  <c:x val="-4.6296296296296419E-2"/>
                  <c:y val="3.571428571428571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F-1FEA-4541-ABB1-2D8BF703B071}"/>
                </c:ext>
              </c:extLst>
            </c:dLbl>
            <c:dLbl>
              <c:idx val="8"/>
              <c:layout>
                <c:manualLayout>
                  <c:x val="-3.7037037037037056E-2"/>
                  <c:y val="3.571428571428567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0-1FEA-4541-ABB1-2D8BF703B071}"/>
                </c:ext>
              </c:extLst>
            </c:dLbl>
            <c:dLbl>
              <c:idx val="9"/>
              <c:layout>
                <c:manualLayout>
                  <c:x val="-4.1666666666666664E-2"/>
                  <c:y val="5.158730158730157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1-1FEA-4541-ABB1-2D8BF703B071}"/>
                </c:ext>
              </c:extLst>
            </c:dLbl>
            <c:dLbl>
              <c:idx val="10"/>
              <c:layout>
                <c:manualLayout>
                  <c:x val="-3.9351851851851853E-2"/>
                  <c:y val="4.761904761904762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2-1FEA-4541-ABB1-2D8BF703B07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</c:numCache>
            </c:numRef>
          </c:cat>
          <c:val>
            <c:numRef>
              <c:f>Лист1!$D$2:$D$12</c:f>
              <c:numCache>
                <c:formatCode>General</c:formatCode>
                <c:ptCount val="11"/>
                <c:pt idx="0">
                  <c:v>6.1199999999999966</c:v>
                </c:pt>
                <c:pt idx="1">
                  <c:v>6.04</c:v>
                </c:pt>
                <c:pt idx="2">
                  <c:v>6.1099999999999985</c:v>
                </c:pt>
                <c:pt idx="3">
                  <c:v>7.1899999999999995</c:v>
                </c:pt>
                <c:pt idx="4">
                  <c:v>7.7700000000000014</c:v>
                </c:pt>
                <c:pt idx="5">
                  <c:v>8.31</c:v>
                </c:pt>
                <c:pt idx="6">
                  <c:v>8.8800000000000008</c:v>
                </c:pt>
                <c:pt idx="7">
                  <c:v>9.58</c:v>
                </c:pt>
                <c:pt idx="8">
                  <c:v>10.61</c:v>
                </c:pt>
                <c:pt idx="9">
                  <c:v>12.42</c:v>
                </c:pt>
                <c:pt idx="10">
                  <c:v>13.15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23-1FEA-4541-ABB1-2D8BF703B071}"/>
            </c:ext>
          </c:extLst>
        </c:ser>
        <c:marker val="1"/>
        <c:axId val="148050304"/>
        <c:axId val="148051840"/>
      </c:lineChart>
      <c:catAx>
        <c:axId val="14805030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48051840"/>
        <c:crosses val="autoZero"/>
        <c:auto val="1"/>
        <c:lblAlgn val="ctr"/>
        <c:lblOffset val="100"/>
      </c:catAx>
      <c:valAx>
        <c:axId val="148051840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4805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89A0-25CB-4CF2-89B2-41670E227A70}" type="datetimeFigureOut">
              <a:rPr lang="ru-RU" smtClean="0"/>
              <a:pPr/>
              <a:t>17.06.2026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525B3-88F5-4A58-8666-EDAFC5AE813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675078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89A0-25CB-4CF2-89B2-41670E227A70}" type="datetimeFigureOut">
              <a:rPr lang="ru-RU" smtClean="0"/>
              <a:pPr/>
              <a:t>17.06.2026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525B3-88F5-4A58-8666-EDAFC5AE81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5096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89A0-25CB-4CF2-89B2-41670E227A70}" type="datetimeFigureOut">
              <a:rPr lang="ru-RU" smtClean="0"/>
              <a:pPr/>
              <a:t>17.06.2026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525B3-88F5-4A58-8666-EDAFC5AE81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0820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89A0-25CB-4CF2-89B2-41670E227A70}" type="datetimeFigureOut">
              <a:rPr lang="ru-RU" smtClean="0"/>
              <a:pPr/>
              <a:t>17.06.2026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525B3-88F5-4A58-8666-EDAFC5AE81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1101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89A0-25CB-4CF2-89B2-41670E227A70}" type="datetimeFigureOut">
              <a:rPr lang="ru-RU" smtClean="0"/>
              <a:pPr/>
              <a:t>17.06.2026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525B3-88F5-4A58-8666-EDAFC5AE813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712001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89A0-25CB-4CF2-89B2-41670E227A70}" type="datetimeFigureOut">
              <a:rPr lang="ru-RU" smtClean="0"/>
              <a:pPr/>
              <a:t>17.06.2026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525B3-88F5-4A58-8666-EDAFC5AE81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8193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89A0-25CB-4CF2-89B2-41670E227A70}" type="datetimeFigureOut">
              <a:rPr lang="ru-RU" smtClean="0"/>
              <a:pPr/>
              <a:t>17.06.2026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525B3-88F5-4A58-8666-EDAFC5AE81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2295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89A0-25CB-4CF2-89B2-41670E227A70}" type="datetimeFigureOut">
              <a:rPr lang="ru-RU" smtClean="0"/>
              <a:pPr/>
              <a:t>17.06.2026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525B3-88F5-4A58-8666-EDAFC5AE81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80075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89A0-25CB-4CF2-89B2-41670E227A70}" type="datetimeFigureOut">
              <a:rPr lang="ru-RU" smtClean="0"/>
              <a:pPr/>
              <a:t>17.06.2026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525B3-88F5-4A58-8666-EDAFC5AE81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8814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16A89A0-25CB-4CF2-89B2-41670E227A70}" type="datetimeFigureOut">
              <a:rPr lang="ru-RU" smtClean="0"/>
              <a:pPr/>
              <a:t>17.06.2026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82525B3-88F5-4A58-8666-EDAFC5AE81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4579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89A0-25CB-4CF2-89B2-41670E227A70}" type="datetimeFigureOut">
              <a:rPr lang="ru-RU" smtClean="0"/>
              <a:pPr/>
              <a:t>17.06.2026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525B3-88F5-4A58-8666-EDAFC5AE81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45625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16A89A0-25CB-4CF2-89B2-41670E227A70}" type="datetimeFigureOut">
              <a:rPr lang="ru-RU" smtClean="0"/>
              <a:pPr/>
              <a:t>17.06.2026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F82525B3-88F5-4A58-8666-EDAFC5AE813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483989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8138" y="0"/>
            <a:ext cx="10058400" cy="1334777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«Дальневосточный филиал</a:t>
            </a:r>
            <a:b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бюджетного образовательного учреждения</a:t>
            </a:r>
            <a:b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высшего образования</a:t>
            </a:r>
            <a:b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</a:t>
            </a:r>
            <a:b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экономического развития Российского Федерации»</a:t>
            </a:r>
            <a:b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33584" y="6283412"/>
            <a:ext cx="5572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Петропавловск-Камчатский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3895" y="3326630"/>
            <a:ext cx="72101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ЦЕНОВОЙ ПОЛИТИКИ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3979" y="4438256"/>
            <a:ext cx="37969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Студентки 4 курса Группы БЭ-2022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Прогрессовой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П.А.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д-р. Эконом. Наук, доцент, заведующая кафедрой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Кулакова Л.И.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70307" y="1361993"/>
            <a:ext cx="315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 «Экономика и управление»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33584" y="2285788"/>
            <a:ext cx="6493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Выпускная квалификационная работа на тему: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34587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3358177213"/>
              </p:ext>
            </p:extLst>
          </p:nvPr>
        </p:nvGraphicFramePr>
        <p:xfrm>
          <a:off x="257432" y="401594"/>
          <a:ext cx="11462952" cy="540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02919" y="401594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выручки, чистой прибыли (убытка) 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себестоимости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«ЮКИДИМ», млн. руб.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57652" y="6396335"/>
            <a:ext cx="72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20421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="" xmlns:p14="http://schemas.microsoft.com/office/powerpoint/2010/main" val="642510822"/>
              </p:ext>
            </p:extLst>
          </p:nvPr>
        </p:nvGraphicFramePr>
        <p:xfrm>
          <a:off x="380010" y="902525"/>
          <a:ext cx="11507189" cy="5438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184506"/>
            <a:ext cx="77308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выручки, чистой прибыли (убытка) и себестоимости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Ратимир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млрд. руб</a:t>
            </a:r>
            <a:r>
              <a:rPr lang="ru-RU" dirty="0"/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57652" y="6396335"/>
            <a:ext cx="72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11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70821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54752" y="180859"/>
            <a:ext cx="1105597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Показатели 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рентабельности, ликвидности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финансовой устойчивости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ООО «ЮКИДИМ» за период 2020-2025 гг.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01423205"/>
              </p:ext>
            </p:extLst>
          </p:nvPr>
        </p:nvGraphicFramePr>
        <p:xfrm>
          <a:off x="415637" y="1277470"/>
          <a:ext cx="11162803" cy="49575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5053">
                  <a:extLst>
                    <a:ext uri="{9D8B030D-6E8A-4147-A177-3AD203B41FA5}">
                      <a16:colId xmlns="" xmlns:a16="http://schemas.microsoft.com/office/drawing/2014/main" val="3972848069"/>
                    </a:ext>
                  </a:extLst>
                </a:gridCol>
                <a:gridCol w="1311828">
                  <a:extLst>
                    <a:ext uri="{9D8B030D-6E8A-4147-A177-3AD203B41FA5}">
                      <a16:colId xmlns="" xmlns:a16="http://schemas.microsoft.com/office/drawing/2014/main" val="3715159933"/>
                    </a:ext>
                  </a:extLst>
                </a:gridCol>
                <a:gridCol w="1312996">
                  <a:extLst>
                    <a:ext uri="{9D8B030D-6E8A-4147-A177-3AD203B41FA5}">
                      <a16:colId xmlns="" xmlns:a16="http://schemas.microsoft.com/office/drawing/2014/main" val="2748254714"/>
                    </a:ext>
                  </a:extLst>
                </a:gridCol>
                <a:gridCol w="1312996">
                  <a:extLst>
                    <a:ext uri="{9D8B030D-6E8A-4147-A177-3AD203B41FA5}">
                      <a16:colId xmlns="" xmlns:a16="http://schemas.microsoft.com/office/drawing/2014/main" val="2172330513"/>
                    </a:ext>
                  </a:extLst>
                </a:gridCol>
                <a:gridCol w="1312996">
                  <a:extLst>
                    <a:ext uri="{9D8B030D-6E8A-4147-A177-3AD203B41FA5}">
                      <a16:colId xmlns="" xmlns:a16="http://schemas.microsoft.com/office/drawing/2014/main" val="2425609494"/>
                    </a:ext>
                  </a:extLst>
                </a:gridCol>
                <a:gridCol w="1312996">
                  <a:extLst>
                    <a:ext uri="{9D8B030D-6E8A-4147-A177-3AD203B41FA5}">
                      <a16:colId xmlns="" xmlns:a16="http://schemas.microsoft.com/office/drawing/2014/main" val="2699160525"/>
                    </a:ext>
                  </a:extLst>
                </a:gridCol>
                <a:gridCol w="1231226">
                  <a:extLst>
                    <a:ext uri="{9D8B030D-6E8A-4147-A177-3AD203B41FA5}">
                      <a16:colId xmlns="" xmlns:a16="http://schemas.microsoft.com/office/drawing/2014/main" val="3570091707"/>
                    </a:ext>
                  </a:extLst>
                </a:gridCol>
                <a:gridCol w="1352712">
                  <a:extLst>
                    <a:ext uri="{9D8B030D-6E8A-4147-A177-3AD203B41FA5}">
                      <a16:colId xmlns="" xmlns:a16="http://schemas.microsoft.com/office/drawing/2014/main" val="870731964"/>
                    </a:ext>
                  </a:extLst>
                </a:gridCol>
              </a:tblGrid>
              <a:tr h="5192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роста, 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2025/2020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/>
                </a:tc>
                <a:extLst>
                  <a:ext uri="{0D108BD9-81ED-4DB2-BD59-A6C34878D82A}">
                    <a16:rowId xmlns="" xmlns:a16="http://schemas.microsoft.com/office/drawing/2014/main" val="3240536467"/>
                  </a:ext>
                </a:extLst>
              </a:tr>
              <a:tr h="31469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Рентабельность продаж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-8,9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-109,87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extLst>
                  <a:ext uri="{0D108BD9-81ED-4DB2-BD59-A6C34878D82A}">
                    <a16:rowId xmlns="" xmlns:a16="http://schemas.microsoft.com/office/drawing/2014/main" val="603778301"/>
                  </a:ext>
                </a:extLst>
              </a:tr>
              <a:tr h="31469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Рентабельность активов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38,5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-18,2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19,8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42,21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extLst>
                  <a:ext uri="{0D108BD9-81ED-4DB2-BD59-A6C34878D82A}">
                    <a16:rowId xmlns="" xmlns:a16="http://schemas.microsoft.com/office/drawing/2014/main" val="716721175"/>
                  </a:ext>
                </a:extLst>
              </a:tr>
              <a:tr h="47204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Рентабельность основной деятельности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-4,4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-41,5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extLst>
                  <a:ext uri="{0D108BD9-81ED-4DB2-BD59-A6C34878D82A}">
                    <a16:rowId xmlns="" xmlns:a16="http://schemas.microsoft.com/office/drawing/2014/main" val="92611711"/>
                  </a:ext>
                </a:extLst>
              </a:tr>
              <a:tr h="51928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текущей ликвидности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2,48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2,59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83,46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extLst>
                  <a:ext uri="{0D108BD9-81ED-4DB2-BD59-A6C34878D82A}">
                    <a16:rowId xmlns="" xmlns:a16="http://schemas.microsoft.com/office/drawing/2014/main" val="264352333"/>
                  </a:ext>
                </a:extLst>
              </a:tr>
              <a:tr h="51928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быстрой ликвидности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140,7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extLst>
                  <a:ext uri="{0D108BD9-81ED-4DB2-BD59-A6C34878D82A}">
                    <a16:rowId xmlns="" xmlns:a16="http://schemas.microsoft.com/office/drawing/2014/main" val="3148036579"/>
                  </a:ext>
                </a:extLst>
              </a:tr>
              <a:tr h="51928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абсолютной ликвидности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24,67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extLst>
                  <a:ext uri="{0D108BD9-81ED-4DB2-BD59-A6C34878D82A}">
                    <a16:rowId xmlns="" xmlns:a16="http://schemas.microsoft.com/office/drawing/2014/main" val="3016183729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557652" y="6396335"/>
            <a:ext cx="72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27806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94697" y="380010"/>
            <a:ext cx="2066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51456328"/>
              </p:ext>
            </p:extLst>
          </p:nvPr>
        </p:nvGraphicFramePr>
        <p:xfrm>
          <a:off x="308758" y="1223158"/>
          <a:ext cx="11452245" cy="42276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67301">
                  <a:extLst>
                    <a:ext uri="{9D8B030D-6E8A-4147-A177-3AD203B41FA5}">
                      <a16:colId xmlns="" xmlns:a16="http://schemas.microsoft.com/office/drawing/2014/main" val="2648791489"/>
                    </a:ext>
                  </a:extLst>
                </a:gridCol>
                <a:gridCol w="1345842">
                  <a:extLst>
                    <a:ext uri="{9D8B030D-6E8A-4147-A177-3AD203B41FA5}">
                      <a16:colId xmlns="" xmlns:a16="http://schemas.microsoft.com/office/drawing/2014/main" val="4046667557"/>
                    </a:ext>
                  </a:extLst>
                </a:gridCol>
                <a:gridCol w="1347041">
                  <a:extLst>
                    <a:ext uri="{9D8B030D-6E8A-4147-A177-3AD203B41FA5}">
                      <a16:colId xmlns="" xmlns:a16="http://schemas.microsoft.com/office/drawing/2014/main" val="3952658577"/>
                    </a:ext>
                  </a:extLst>
                </a:gridCol>
                <a:gridCol w="1347041">
                  <a:extLst>
                    <a:ext uri="{9D8B030D-6E8A-4147-A177-3AD203B41FA5}">
                      <a16:colId xmlns="" xmlns:a16="http://schemas.microsoft.com/office/drawing/2014/main" val="4037811292"/>
                    </a:ext>
                  </a:extLst>
                </a:gridCol>
                <a:gridCol w="1347041">
                  <a:extLst>
                    <a:ext uri="{9D8B030D-6E8A-4147-A177-3AD203B41FA5}">
                      <a16:colId xmlns="" xmlns:a16="http://schemas.microsoft.com/office/drawing/2014/main" val="4205456451"/>
                    </a:ext>
                  </a:extLst>
                </a:gridCol>
                <a:gridCol w="1347041">
                  <a:extLst>
                    <a:ext uri="{9D8B030D-6E8A-4147-A177-3AD203B41FA5}">
                      <a16:colId xmlns="" xmlns:a16="http://schemas.microsoft.com/office/drawing/2014/main" val="277122466"/>
                    </a:ext>
                  </a:extLst>
                </a:gridCol>
                <a:gridCol w="1263151">
                  <a:extLst>
                    <a:ext uri="{9D8B030D-6E8A-4147-A177-3AD203B41FA5}">
                      <a16:colId xmlns="" xmlns:a16="http://schemas.microsoft.com/office/drawing/2014/main" val="3806715344"/>
                    </a:ext>
                  </a:extLst>
                </a:gridCol>
                <a:gridCol w="1387787">
                  <a:extLst>
                    <a:ext uri="{9D8B030D-6E8A-4147-A177-3AD203B41FA5}">
                      <a16:colId xmlns="" xmlns:a16="http://schemas.microsoft.com/office/drawing/2014/main" val="938700412"/>
                    </a:ext>
                  </a:extLst>
                </a:gridCol>
              </a:tblGrid>
              <a:tr h="7566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автономии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86,66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999269"/>
                  </a:ext>
                </a:extLst>
              </a:tr>
              <a:tr h="19312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обеспеченности собственными оборотными средствами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86,66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extLst>
                  <a:ext uri="{0D108BD9-81ED-4DB2-BD59-A6C34878D82A}">
                    <a16:rowId xmlns="" xmlns:a16="http://schemas.microsoft.com/office/drawing/2014/main" val="2483928295"/>
                  </a:ext>
                </a:extLst>
              </a:tr>
              <a:tr h="153972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долговой нагрузки по выручке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262,5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extLst>
                  <a:ext uri="{0D108BD9-81ED-4DB2-BD59-A6C34878D82A}">
                    <a16:rowId xmlns="" xmlns:a16="http://schemas.microsoft.com/office/drawing/2014/main" val="4038279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557652" y="6396335"/>
            <a:ext cx="72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13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8035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9184" y="295386"/>
            <a:ext cx="109173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рентабельности, ликвидности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финансовой устойчивости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Ратимир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за период 2020-2025 гг.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35029197"/>
              </p:ext>
            </p:extLst>
          </p:nvPr>
        </p:nvGraphicFramePr>
        <p:xfrm>
          <a:off x="1274616" y="1386249"/>
          <a:ext cx="9666518" cy="49575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44950">
                  <a:extLst>
                    <a:ext uri="{9D8B030D-6E8A-4147-A177-3AD203B41FA5}">
                      <a16:colId xmlns="" xmlns:a16="http://schemas.microsoft.com/office/drawing/2014/main" val="3776714298"/>
                    </a:ext>
                  </a:extLst>
                </a:gridCol>
                <a:gridCol w="1135988">
                  <a:extLst>
                    <a:ext uri="{9D8B030D-6E8A-4147-A177-3AD203B41FA5}">
                      <a16:colId xmlns="" xmlns:a16="http://schemas.microsoft.com/office/drawing/2014/main" val="2946119381"/>
                    </a:ext>
                  </a:extLst>
                </a:gridCol>
                <a:gridCol w="1137000">
                  <a:extLst>
                    <a:ext uri="{9D8B030D-6E8A-4147-A177-3AD203B41FA5}">
                      <a16:colId xmlns="" xmlns:a16="http://schemas.microsoft.com/office/drawing/2014/main" val="1367726980"/>
                    </a:ext>
                  </a:extLst>
                </a:gridCol>
                <a:gridCol w="1137000">
                  <a:extLst>
                    <a:ext uri="{9D8B030D-6E8A-4147-A177-3AD203B41FA5}">
                      <a16:colId xmlns="" xmlns:a16="http://schemas.microsoft.com/office/drawing/2014/main" val="597423451"/>
                    </a:ext>
                  </a:extLst>
                </a:gridCol>
                <a:gridCol w="1137000">
                  <a:extLst>
                    <a:ext uri="{9D8B030D-6E8A-4147-A177-3AD203B41FA5}">
                      <a16:colId xmlns="" xmlns:a16="http://schemas.microsoft.com/office/drawing/2014/main" val="2767522939"/>
                    </a:ext>
                  </a:extLst>
                </a:gridCol>
                <a:gridCol w="1137000">
                  <a:extLst>
                    <a:ext uri="{9D8B030D-6E8A-4147-A177-3AD203B41FA5}">
                      <a16:colId xmlns="" xmlns:a16="http://schemas.microsoft.com/office/drawing/2014/main" val="951757167"/>
                    </a:ext>
                  </a:extLst>
                </a:gridCol>
                <a:gridCol w="1066189">
                  <a:extLst>
                    <a:ext uri="{9D8B030D-6E8A-4147-A177-3AD203B41FA5}">
                      <a16:colId xmlns="" xmlns:a16="http://schemas.microsoft.com/office/drawing/2014/main" val="3668846938"/>
                    </a:ext>
                  </a:extLst>
                </a:gridCol>
                <a:gridCol w="1171391">
                  <a:extLst>
                    <a:ext uri="{9D8B030D-6E8A-4147-A177-3AD203B41FA5}">
                      <a16:colId xmlns="" xmlns:a16="http://schemas.microsoft.com/office/drawing/2014/main" val="2602806080"/>
                    </a:ext>
                  </a:extLst>
                </a:gridCol>
              </a:tblGrid>
              <a:tr h="4650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роста, 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2025/2020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extLst>
                  <a:ext uri="{0D108BD9-81ED-4DB2-BD59-A6C34878D82A}">
                    <a16:rowId xmlns="" xmlns:a16="http://schemas.microsoft.com/office/drawing/2014/main" val="646215617"/>
                  </a:ext>
                </a:extLst>
              </a:tr>
              <a:tr h="28180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Рентабельность продаж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73,07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extLst>
                  <a:ext uri="{0D108BD9-81ED-4DB2-BD59-A6C34878D82A}">
                    <a16:rowId xmlns="" xmlns:a16="http://schemas.microsoft.com/office/drawing/2014/main" val="2391683662"/>
                  </a:ext>
                </a:extLst>
              </a:tr>
              <a:tr h="28180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Рентабельность активов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6,9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6,8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extLst>
                  <a:ext uri="{0D108BD9-81ED-4DB2-BD59-A6C34878D82A}">
                    <a16:rowId xmlns="" xmlns:a16="http://schemas.microsoft.com/office/drawing/2014/main" val="4005269437"/>
                  </a:ext>
                </a:extLst>
              </a:tr>
              <a:tr h="42270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Рентабельность основной деятельности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7,8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extLst>
                  <a:ext uri="{0D108BD9-81ED-4DB2-BD59-A6C34878D82A}">
                    <a16:rowId xmlns="" xmlns:a16="http://schemas.microsoft.com/office/drawing/2014/main" val="2181622570"/>
                  </a:ext>
                </a:extLst>
              </a:tr>
              <a:tr h="4650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текущей ликвидности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77,45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extLst>
                  <a:ext uri="{0D108BD9-81ED-4DB2-BD59-A6C34878D82A}">
                    <a16:rowId xmlns="" xmlns:a16="http://schemas.microsoft.com/office/drawing/2014/main" val="93318882"/>
                  </a:ext>
                </a:extLst>
              </a:tr>
              <a:tr h="4650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быстрой ликвидности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65,15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extLst>
                  <a:ext uri="{0D108BD9-81ED-4DB2-BD59-A6C34878D82A}">
                    <a16:rowId xmlns="" xmlns:a16="http://schemas.microsoft.com/office/drawing/2014/main" val="2520669505"/>
                  </a:ext>
                </a:extLst>
              </a:tr>
              <a:tr h="4650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абсолютной ликвидности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88,88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extLst>
                  <a:ext uri="{0D108BD9-81ED-4DB2-BD59-A6C34878D82A}">
                    <a16:rowId xmlns="" xmlns:a16="http://schemas.microsoft.com/office/drawing/2014/main" val="739700908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557652" y="6396335"/>
            <a:ext cx="72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14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62456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97314380"/>
              </p:ext>
            </p:extLst>
          </p:nvPr>
        </p:nvGraphicFramePr>
        <p:xfrm>
          <a:off x="534391" y="1680007"/>
          <a:ext cx="11020298" cy="39136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58466">
                  <a:extLst>
                    <a:ext uri="{9D8B030D-6E8A-4147-A177-3AD203B41FA5}">
                      <a16:colId xmlns="" xmlns:a16="http://schemas.microsoft.com/office/drawing/2014/main" val="3032962175"/>
                    </a:ext>
                  </a:extLst>
                </a:gridCol>
                <a:gridCol w="1313847">
                  <a:extLst>
                    <a:ext uri="{9D8B030D-6E8A-4147-A177-3AD203B41FA5}">
                      <a16:colId xmlns="" xmlns:a16="http://schemas.microsoft.com/office/drawing/2014/main" val="3060499313"/>
                    </a:ext>
                  </a:extLst>
                </a:gridCol>
                <a:gridCol w="1315018">
                  <a:extLst>
                    <a:ext uri="{9D8B030D-6E8A-4147-A177-3AD203B41FA5}">
                      <a16:colId xmlns="" xmlns:a16="http://schemas.microsoft.com/office/drawing/2014/main" val="785047972"/>
                    </a:ext>
                  </a:extLst>
                </a:gridCol>
                <a:gridCol w="1315018">
                  <a:extLst>
                    <a:ext uri="{9D8B030D-6E8A-4147-A177-3AD203B41FA5}">
                      <a16:colId xmlns="" xmlns:a16="http://schemas.microsoft.com/office/drawing/2014/main" val="273548824"/>
                    </a:ext>
                  </a:extLst>
                </a:gridCol>
                <a:gridCol w="1315018">
                  <a:extLst>
                    <a:ext uri="{9D8B030D-6E8A-4147-A177-3AD203B41FA5}">
                      <a16:colId xmlns="" xmlns:a16="http://schemas.microsoft.com/office/drawing/2014/main" val="1104610340"/>
                    </a:ext>
                  </a:extLst>
                </a:gridCol>
                <a:gridCol w="1315018">
                  <a:extLst>
                    <a:ext uri="{9D8B030D-6E8A-4147-A177-3AD203B41FA5}">
                      <a16:colId xmlns="" xmlns:a16="http://schemas.microsoft.com/office/drawing/2014/main" val="2822664389"/>
                    </a:ext>
                  </a:extLst>
                </a:gridCol>
                <a:gridCol w="1233120">
                  <a:extLst>
                    <a:ext uri="{9D8B030D-6E8A-4147-A177-3AD203B41FA5}">
                      <a16:colId xmlns="" xmlns:a16="http://schemas.microsoft.com/office/drawing/2014/main" val="3581642314"/>
                    </a:ext>
                  </a:extLst>
                </a:gridCol>
                <a:gridCol w="1354793">
                  <a:extLst>
                    <a:ext uri="{9D8B030D-6E8A-4147-A177-3AD203B41FA5}">
                      <a16:colId xmlns="" xmlns:a16="http://schemas.microsoft.com/office/drawing/2014/main" val="2992863678"/>
                    </a:ext>
                  </a:extLst>
                </a:gridCol>
              </a:tblGrid>
              <a:tr h="60798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автономии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189,28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4019529"/>
                  </a:ext>
                </a:extLst>
              </a:tr>
              <a:tr h="186627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обеспеченности собственными оборотными средствами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200,0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extLst>
                  <a:ext uri="{0D108BD9-81ED-4DB2-BD59-A6C34878D82A}">
                    <a16:rowId xmlns="" xmlns:a16="http://schemas.microsoft.com/office/drawing/2014/main" val="2110205045"/>
                  </a:ext>
                </a:extLst>
              </a:tr>
              <a:tr h="123713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долговой нагрузки по выручке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43,18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375" marR="52375" marT="0" marB="0" anchor="ctr"/>
                </a:tc>
                <a:extLst>
                  <a:ext uri="{0D108BD9-81ED-4DB2-BD59-A6C34878D82A}">
                    <a16:rowId xmlns="" xmlns:a16="http://schemas.microsoft.com/office/drawing/2014/main" val="4122060689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1497" y="255806"/>
            <a:ext cx="2164268" cy="6462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57652" y="6396335"/>
            <a:ext cx="72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6715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8851355"/>
              </p:ext>
            </p:extLst>
          </p:nvPr>
        </p:nvGraphicFramePr>
        <p:xfrm>
          <a:off x="1100568" y="1564744"/>
          <a:ext cx="10272156" cy="47320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1451">
                  <a:extLst>
                    <a:ext uri="{9D8B030D-6E8A-4147-A177-3AD203B41FA5}">
                      <a16:colId xmlns="" xmlns:a16="http://schemas.microsoft.com/office/drawing/2014/main" val="1341863906"/>
                    </a:ext>
                  </a:extLst>
                </a:gridCol>
                <a:gridCol w="1410089">
                  <a:extLst>
                    <a:ext uri="{9D8B030D-6E8A-4147-A177-3AD203B41FA5}">
                      <a16:colId xmlns="" xmlns:a16="http://schemas.microsoft.com/office/drawing/2014/main" val="3577765538"/>
                    </a:ext>
                  </a:extLst>
                </a:gridCol>
                <a:gridCol w="1426952">
                  <a:extLst>
                    <a:ext uri="{9D8B030D-6E8A-4147-A177-3AD203B41FA5}">
                      <a16:colId xmlns="" xmlns:a16="http://schemas.microsoft.com/office/drawing/2014/main" val="1093723769"/>
                    </a:ext>
                  </a:extLst>
                </a:gridCol>
                <a:gridCol w="1338427">
                  <a:extLst>
                    <a:ext uri="{9D8B030D-6E8A-4147-A177-3AD203B41FA5}">
                      <a16:colId xmlns="" xmlns:a16="http://schemas.microsoft.com/office/drawing/2014/main" val="1169231405"/>
                    </a:ext>
                  </a:extLst>
                </a:gridCol>
                <a:gridCol w="1514424">
                  <a:extLst>
                    <a:ext uri="{9D8B030D-6E8A-4147-A177-3AD203B41FA5}">
                      <a16:colId xmlns="" xmlns:a16="http://schemas.microsoft.com/office/drawing/2014/main" val="2503310372"/>
                    </a:ext>
                  </a:extLst>
                </a:gridCol>
                <a:gridCol w="1515477">
                  <a:extLst>
                    <a:ext uri="{9D8B030D-6E8A-4147-A177-3AD203B41FA5}">
                      <a16:colId xmlns="" xmlns:a16="http://schemas.microsoft.com/office/drawing/2014/main" val="3590119257"/>
                    </a:ext>
                  </a:extLst>
                </a:gridCol>
                <a:gridCol w="1395336">
                  <a:extLst>
                    <a:ext uri="{9D8B030D-6E8A-4147-A177-3AD203B41FA5}">
                      <a16:colId xmlns="" xmlns:a16="http://schemas.microsoft.com/office/drawing/2014/main" val="13923475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роста, %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1525977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в структуре выручки организаций Камчатского края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85775" algn="l"/>
                        </a:tabLs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4802637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в структуре чистой прибыли организаций Камчатского края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0,068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0,029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0,067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223,3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554263707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00093" y="283689"/>
            <a:ext cx="1117434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8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8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8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8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8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8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8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8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8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5775" algn="l"/>
              </a:tabLst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Доля 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ЗАО «Мясокомбинат </a:t>
            </a:r>
            <a:r>
              <a:rPr kumimoji="0" lang="ru-RU" alt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Елизовский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5775" algn="l"/>
              </a:tabLst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структуре выручки всех организаций Камчатского края, %</a:t>
            </a:r>
            <a:endParaRPr kumimoji="0" lang="ru-RU" alt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57652" y="6396335"/>
            <a:ext cx="72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16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90612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03760462"/>
              </p:ext>
            </p:extLst>
          </p:nvPr>
        </p:nvGraphicFramePr>
        <p:xfrm>
          <a:off x="902524" y="1632617"/>
          <a:ext cx="9722457" cy="44866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92246">
                  <a:extLst>
                    <a:ext uri="{9D8B030D-6E8A-4147-A177-3AD203B41FA5}">
                      <a16:colId xmlns="" xmlns:a16="http://schemas.microsoft.com/office/drawing/2014/main" val="2810639360"/>
                    </a:ext>
                  </a:extLst>
                </a:gridCol>
                <a:gridCol w="1371363">
                  <a:extLst>
                    <a:ext uri="{9D8B030D-6E8A-4147-A177-3AD203B41FA5}">
                      <a16:colId xmlns="" xmlns:a16="http://schemas.microsoft.com/office/drawing/2014/main" val="2288808735"/>
                    </a:ext>
                  </a:extLst>
                </a:gridCol>
                <a:gridCol w="1460756">
                  <a:extLst>
                    <a:ext uri="{9D8B030D-6E8A-4147-A177-3AD203B41FA5}">
                      <a16:colId xmlns="" xmlns:a16="http://schemas.microsoft.com/office/drawing/2014/main" val="3254283395"/>
                    </a:ext>
                  </a:extLst>
                </a:gridCol>
                <a:gridCol w="1373395">
                  <a:extLst>
                    <a:ext uri="{9D8B030D-6E8A-4147-A177-3AD203B41FA5}">
                      <a16:colId xmlns="" xmlns:a16="http://schemas.microsoft.com/office/drawing/2014/main" val="3455271919"/>
                    </a:ext>
                  </a:extLst>
                </a:gridCol>
                <a:gridCol w="1374411">
                  <a:extLst>
                    <a:ext uri="{9D8B030D-6E8A-4147-A177-3AD203B41FA5}">
                      <a16:colId xmlns="" xmlns:a16="http://schemas.microsoft.com/office/drawing/2014/main" val="1256123133"/>
                    </a:ext>
                  </a:extLst>
                </a:gridCol>
                <a:gridCol w="1374411">
                  <a:extLst>
                    <a:ext uri="{9D8B030D-6E8A-4147-A177-3AD203B41FA5}">
                      <a16:colId xmlns="" xmlns:a16="http://schemas.microsoft.com/office/drawing/2014/main" val="2219371627"/>
                    </a:ext>
                  </a:extLst>
                </a:gridCol>
                <a:gridCol w="1275875">
                  <a:extLst>
                    <a:ext uri="{9D8B030D-6E8A-4147-A177-3AD203B41FA5}">
                      <a16:colId xmlns="" xmlns:a16="http://schemas.microsoft.com/office/drawing/2014/main" val="325685795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роста, %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8712685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в структуре выручке по производству пищевых продуктов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5,8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6,3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8,9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6,3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108,6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42568521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в структуре чистой прибыли (убытку) по производству пищевых продуктов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-0,05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83546956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5298" y="117752"/>
            <a:ext cx="10257809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Доля 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ЗАО «Мясокомбинат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Елизовский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структуре предприятий по производству пищевых продуктов</a:t>
            </a: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Камчатском крае по выручке и чистой прибыли (убытку), %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57652" y="6396335"/>
            <a:ext cx="72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17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43364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346" y="551563"/>
            <a:ext cx="10438409" cy="57120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51392" y="0"/>
            <a:ext cx="7999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бережливого производства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57652" y="6396335"/>
            <a:ext cx="72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18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78744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6925" y="2600696"/>
            <a:ext cx="89658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57652" y="6396335"/>
            <a:ext cx="72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19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13121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выпускной квалификационной работы состоит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выявлении и обосновании наиболее эффективных направлений совершенствования ценовой политики предприятия для повышения его конкурентоспособности, повышения прибыли и финансовой устойчивости.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достижения поставленной цели необходимо решить следующие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	рассмотреть теоретические основы формирования ценовой политики, включая ее сущность, цели и методы ценообразования и влияние конкуренции на ценовую политику;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	проанализировать основные финансово-экономическое положение предприятия;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	предложить практические рекомендации по внедрению усовершенствованной ценовой политики и оценить возможные эффекты от ее реализации.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557652" y="6396335"/>
            <a:ext cx="72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0827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9876" y="1962802"/>
            <a:ext cx="10843053" cy="4023360"/>
          </a:xfrm>
        </p:spPr>
        <p:txBody>
          <a:bodyPr>
            <a:normAutofit/>
          </a:bodyPr>
          <a:lstStyle/>
          <a:p>
            <a:pPr marL="0" indent="450000" algn="just">
              <a:spcBef>
                <a:spcPts val="0"/>
              </a:spcBef>
              <a:spcAft>
                <a:spcPts val="0"/>
              </a:spcAft>
            </a:pP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Ценовая политика представляет собой процесс управления ценами 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ценообразованием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т.е. установление уровня цен и возможных вариантов их изменения в зависимости от периода времени, ситуации на рынке и поставленных целей.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57652" y="6396335"/>
            <a:ext cx="72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9204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3184" y="1632070"/>
            <a:ext cx="8799617" cy="46184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5636" y="195642"/>
            <a:ext cx="117763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производства </a:t>
            </a:r>
          </a:p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ЗАО «Мясокомбинат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Елизовский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тонн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1403" y="6396335"/>
            <a:ext cx="32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8783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5957" y="391885"/>
            <a:ext cx="10717481" cy="145075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средства </a:t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ЗАО «Мясокомбинат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Елизовский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31100623"/>
              </p:ext>
            </p:extLst>
          </p:nvPr>
        </p:nvGraphicFramePr>
        <p:xfrm>
          <a:off x="463137" y="2220685"/>
          <a:ext cx="11139054" cy="30044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84783">
                  <a:extLst>
                    <a:ext uri="{9D8B030D-6E8A-4147-A177-3AD203B41FA5}">
                      <a16:colId xmlns="" xmlns:a16="http://schemas.microsoft.com/office/drawing/2014/main" val="3278636816"/>
                    </a:ext>
                  </a:extLst>
                </a:gridCol>
                <a:gridCol w="1443154">
                  <a:extLst>
                    <a:ext uri="{9D8B030D-6E8A-4147-A177-3AD203B41FA5}">
                      <a16:colId xmlns="" xmlns:a16="http://schemas.microsoft.com/office/drawing/2014/main" val="3369240251"/>
                    </a:ext>
                  </a:extLst>
                </a:gridCol>
                <a:gridCol w="1443154">
                  <a:extLst>
                    <a:ext uri="{9D8B030D-6E8A-4147-A177-3AD203B41FA5}">
                      <a16:colId xmlns="" xmlns:a16="http://schemas.microsoft.com/office/drawing/2014/main" val="3186043533"/>
                    </a:ext>
                  </a:extLst>
                </a:gridCol>
                <a:gridCol w="1443154">
                  <a:extLst>
                    <a:ext uri="{9D8B030D-6E8A-4147-A177-3AD203B41FA5}">
                      <a16:colId xmlns="" xmlns:a16="http://schemas.microsoft.com/office/drawing/2014/main" val="4167560057"/>
                    </a:ext>
                  </a:extLst>
                </a:gridCol>
                <a:gridCol w="1443154">
                  <a:extLst>
                    <a:ext uri="{9D8B030D-6E8A-4147-A177-3AD203B41FA5}">
                      <a16:colId xmlns="" xmlns:a16="http://schemas.microsoft.com/office/drawing/2014/main" val="4268338"/>
                    </a:ext>
                  </a:extLst>
                </a:gridCol>
                <a:gridCol w="1528114">
                  <a:extLst>
                    <a:ext uri="{9D8B030D-6E8A-4147-A177-3AD203B41FA5}">
                      <a16:colId xmlns="" xmlns:a16="http://schemas.microsoft.com/office/drawing/2014/main" val="1876494469"/>
                    </a:ext>
                  </a:extLst>
                </a:gridCol>
                <a:gridCol w="1405911">
                  <a:extLst>
                    <a:ext uri="{9D8B030D-6E8A-4147-A177-3AD203B41FA5}">
                      <a16:colId xmlns="" xmlns:a16="http://schemas.microsoft.com/office/drawing/2014/main" val="1626778859"/>
                    </a:ext>
                  </a:extLst>
                </a:gridCol>
                <a:gridCol w="1247630">
                  <a:extLst>
                    <a:ext uri="{9D8B030D-6E8A-4147-A177-3AD203B41FA5}">
                      <a16:colId xmlns="" xmlns:a16="http://schemas.microsoft.com/office/drawing/2014/main" val="1671813508"/>
                    </a:ext>
                  </a:extLst>
                </a:gridCol>
              </a:tblGrid>
              <a:tr h="13453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роста, 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2025/2020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225880504"/>
                  </a:ext>
                </a:extLst>
              </a:tr>
              <a:tr h="16591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средства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44 059,0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62 534,0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71 772,0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76 299,0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110 641,0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116 915,0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265,36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7220047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557652" y="6396335"/>
            <a:ext cx="72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9908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92529" y="279893"/>
            <a:ext cx="105690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изменения выручки, чистой прибыли (убытка)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себестоимости ЗАО «Мясокомбинат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Елизовский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млрд.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05153" y="6396335"/>
            <a:ext cx="72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503" y="1638793"/>
          <a:ext cx="11863448" cy="4108863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919616"/>
                <a:gridCol w="715384"/>
                <a:gridCol w="739229"/>
                <a:gridCol w="786923"/>
                <a:gridCol w="798844"/>
                <a:gridCol w="846538"/>
                <a:gridCol w="727307"/>
                <a:gridCol w="861903"/>
                <a:gridCol w="807327"/>
                <a:gridCol w="751152"/>
                <a:gridCol w="834615"/>
                <a:gridCol w="715383"/>
                <a:gridCol w="1359227"/>
              </a:tblGrid>
              <a:tr h="11507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2015 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Темп роста,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en-US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2025/2015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5753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Выручка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118,75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2319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Себестоимость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0,024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41,55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1507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Чистая прибыль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(убыток)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1,52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1,64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1,75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1,88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2,02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2,18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2,14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1,62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1,53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1,57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112,14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649189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57652" y="6396335"/>
            <a:ext cx="72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688769" y="1389413"/>
          <a:ext cx="11257808" cy="4488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641267" y="273132"/>
            <a:ext cx="1099655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Динамика долгосрочных и краткосрочных обязательств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ЗАО «Мясокомбинат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Елизовский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за период 2015-2025 гг., млн. руб.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1269" y="0"/>
            <a:ext cx="111271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рентабельности, ликвидности и финансовой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устойчивости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«Мясокомбинат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Елизовский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2020-2025 гг.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57652" y="6396335"/>
            <a:ext cx="72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617518" y="1151906"/>
          <a:ext cx="9298378" cy="47857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785268" y="1187533"/>
          <a:ext cx="2220685" cy="38369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0685"/>
              </a:tblGrid>
              <a:tr h="66501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роста, %</a:t>
                      </a:r>
                    </a:p>
                    <a:p>
                      <a:pPr algn="ctr"/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2025/2020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672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127,77</a:t>
                      </a: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282535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44,78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022083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-550,0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857451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738" y="14383"/>
            <a:ext cx="10705504" cy="62733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4379" y="6379995"/>
            <a:ext cx="3443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АВС-анализ продукции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7949" y="6287711"/>
            <a:ext cx="1548518" cy="6462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6550" y="6287711"/>
            <a:ext cx="1481456" cy="6462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8089" y="6287711"/>
            <a:ext cx="1481456" cy="6462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317184" y="6396335"/>
            <a:ext cx="72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9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5928579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D26EA377-59BD-4C9C-9D94-EE8416EE4C79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525</TotalTime>
  <Words>922</Words>
  <Application>Microsoft Office PowerPoint</Application>
  <PresentationFormat>Произвольный</PresentationFormat>
  <Paragraphs>445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Ретро</vt:lpstr>
      <vt:lpstr>«Дальневосточный филиал Федерального государственного бюджетного образовательного учреждения высшего образования «Всероссийская академия внешней торговли Министерства экономического развития Российского Федерации» </vt:lpstr>
      <vt:lpstr>Слайд 2</vt:lpstr>
      <vt:lpstr>Слайд 3</vt:lpstr>
      <vt:lpstr>Слайд 4</vt:lpstr>
      <vt:lpstr>Основные средства  ЗАО «Мясокомбинат Елизовский», тыс. руб.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«Дальневосточный филиал Федерального государственного бюджетного образовательного учреждения высшего образования «Всероссийская академия внешней торговли Министерства экономического развития Российского Федерации» </dc:title>
  <dc:creator>Admin</dc:creator>
  <cp:lastModifiedBy>Прогрессова Полина Андреевна</cp:lastModifiedBy>
  <cp:revision>43</cp:revision>
  <dcterms:created xsi:type="dcterms:W3CDTF">2026-05-31T09:19:13Z</dcterms:created>
  <dcterms:modified xsi:type="dcterms:W3CDTF">2026-06-17T03:33:58Z</dcterms:modified>
</cp:coreProperties>
</file>