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1.xml" ContentType="application/vnd.openxmlformats-officedocument.themeOverr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541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3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360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&#1050;&#1085;&#1080;&#1075;&#1072;1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&#1050;&#1085;&#1080;&#1075;&#1072;1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package" Target="../embeddings/Microsoft_Excel_Worksheet1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535973229224764"/>
          <c:y val="3.4203925077353849E-2"/>
          <c:w val="0.87125488008923591"/>
          <c:h val="0.53937787935166071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Лист1!$M$22</c:f>
              <c:strCache>
                <c:ptCount val="1"/>
                <c:pt idx="0">
                  <c:v>Собственный капитал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ru-RU" sz="1000" b="0" i="0" u="none" strike="noStrike" kern="1200" baseline="0">
                    <a:solidFill>
                      <a:schemeClr val="tx1"/>
                    </a:solidFill>
                    <a:latin typeface="Times New Roman" panose="02020603050405020304" charset="0"/>
                    <a:ea typeface="+mn-ea"/>
                    <a:cs typeface="Times New Roman" panose="02020603050405020304" charset="0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Лист1!$N$15:$U$16</c:f>
              <c:strCache>
                <c:ptCount val="7"/>
                <c:pt idx="0">
                  <c:v>2020 г.</c:v>
                </c:pt>
                <c:pt idx="1">
                  <c:v>2021 г.</c:v>
                </c:pt>
                <c:pt idx="2">
                  <c:v>2022 г.</c:v>
                </c:pt>
                <c:pt idx="3">
                  <c:v>2023 г.</c:v>
                </c:pt>
                <c:pt idx="4">
                  <c:v>2024 г.</c:v>
                </c:pt>
                <c:pt idx="5">
                  <c:v>2025 г.</c:v>
                </c:pt>
                <c:pt idx="6">
                  <c:v>Изменение за анализируемый период</c:v>
                </c:pt>
              </c:strCache>
            </c:strRef>
          </c:cat>
          <c:val>
            <c:numRef>
              <c:f>Лист1!$N$22:$U$22</c:f>
              <c:numCache>
                <c:formatCode>General</c:formatCode>
                <c:ptCount val="7"/>
                <c:pt idx="0">
                  <c:v>3540</c:v>
                </c:pt>
                <c:pt idx="1">
                  <c:v>6152</c:v>
                </c:pt>
                <c:pt idx="2">
                  <c:v>12885</c:v>
                </c:pt>
                <c:pt idx="3">
                  <c:v>14428</c:v>
                </c:pt>
                <c:pt idx="4">
                  <c:v>14440</c:v>
                </c:pt>
                <c:pt idx="5">
                  <c:v>12078</c:v>
                </c:pt>
                <c:pt idx="6">
                  <c:v>12078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A9E-4D19-9179-8F58163AD74F}"/>
            </c:ext>
          </c:extLst>
        </c:ser>
        <c:ser>
          <c:idx val="1"/>
          <c:order val="1"/>
          <c:tx>
            <c:strRef>
              <c:f>Лист1!$M$23</c:f>
              <c:strCache>
                <c:ptCount val="1"/>
                <c:pt idx="0">
                  <c:v>Долгосрочные обязательства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satMod val="103000"/>
                    <a:lumMod val="102000"/>
                    <a:tint val="94000"/>
                  </a:schemeClr>
                </a:gs>
                <a:gs pos="50000">
                  <a:schemeClr val="accent4">
                    <a:satMod val="110000"/>
                    <a:lumMod val="100000"/>
                    <a:shade val="100000"/>
                  </a:schemeClr>
                </a:gs>
                <a:gs pos="100000">
                  <a:schemeClr val="accent4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ru-RU" sz="1000" b="0" i="0" u="none" strike="noStrike" kern="1200" baseline="0">
                    <a:solidFill>
                      <a:schemeClr val="tx1"/>
                    </a:solidFill>
                    <a:latin typeface="Times New Roman" panose="02020603050405020304" charset="0"/>
                    <a:ea typeface="+mn-ea"/>
                    <a:cs typeface="Times New Roman" panose="02020603050405020304" charset="0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Лист1!$N$15:$U$16</c:f>
              <c:strCache>
                <c:ptCount val="7"/>
                <c:pt idx="0">
                  <c:v>2020 г.</c:v>
                </c:pt>
                <c:pt idx="1">
                  <c:v>2021 г.</c:v>
                </c:pt>
                <c:pt idx="2">
                  <c:v>2022 г.</c:v>
                </c:pt>
                <c:pt idx="3">
                  <c:v>2023 г.</c:v>
                </c:pt>
                <c:pt idx="4">
                  <c:v>2024 г.</c:v>
                </c:pt>
                <c:pt idx="5">
                  <c:v>2025 г.</c:v>
                </c:pt>
                <c:pt idx="6">
                  <c:v>Изменение за анализируемый период</c:v>
                </c:pt>
              </c:strCache>
            </c:strRef>
          </c:cat>
          <c:val>
            <c:numRef>
              <c:f>Лист1!$N$23:$U$23</c:f>
              <c:numCache>
                <c:formatCode>General</c:formatCode>
                <c:ptCount val="7"/>
                <c:pt idx="0">
                  <c:v>10192</c:v>
                </c:pt>
                <c:pt idx="1">
                  <c:v>7732</c:v>
                </c:pt>
                <c:pt idx="2">
                  <c:v>3694</c:v>
                </c:pt>
                <c:pt idx="3">
                  <c:v>3098</c:v>
                </c:pt>
                <c:pt idx="4">
                  <c:v>2596</c:v>
                </c:pt>
                <c:pt idx="5">
                  <c:v>2516</c:v>
                </c:pt>
                <c:pt idx="6">
                  <c:v>2516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A9E-4D19-9179-8F58163AD74F}"/>
            </c:ext>
          </c:extLst>
        </c:ser>
        <c:ser>
          <c:idx val="2"/>
          <c:order val="2"/>
          <c:tx>
            <c:strRef>
              <c:f>Лист1!$M$24</c:f>
              <c:strCache>
                <c:ptCount val="1"/>
                <c:pt idx="0">
                  <c:v>Краткосрочные обязательства</c:v>
                </c:pt>
              </c:strCache>
            </c:strRef>
          </c:tx>
          <c:spPr>
            <a:gradFill rotWithShape="1">
              <a:gsLst>
                <a:gs pos="0">
                  <a:schemeClr val="accent6">
                    <a:satMod val="103000"/>
                    <a:lumMod val="102000"/>
                    <a:tint val="94000"/>
                  </a:schemeClr>
                </a:gs>
                <a:gs pos="50000">
                  <a:schemeClr val="accent6">
                    <a:satMod val="110000"/>
                    <a:lumMod val="100000"/>
                    <a:shade val="100000"/>
                  </a:schemeClr>
                </a:gs>
                <a:gs pos="100000">
                  <a:schemeClr val="accent6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ru-RU" sz="1000" b="0" i="0" u="none" strike="noStrike" kern="1200" baseline="0">
                    <a:solidFill>
                      <a:schemeClr val="tx1"/>
                    </a:solidFill>
                    <a:latin typeface="Times New Roman" panose="02020603050405020304" charset="0"/>
                    <a:ea typeface="+mn-ea"/>
                    <a:cs typeface="Times New Roman" panose="02020603050405020304" charset="0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Лист1!$N$15:$U$16</c:f>
              <c:strCache>
                <c:ptCount val="7"/>
                <c:pt idx="0">
                  <c:v>2020 г.</c:v>
                </c:pt>
                <c:pt idx="1">
                  <c:v>2021 г.</c:v>
                </c:pt>
                <c:pt idx="2">
                  <c:v>2022 г.</c:v>
                </c:pt>
                <c:pt idx="3">
                  <c:v>2023 г.</c:v>
                </c:pt>
                <c:pt idx="4">
                  <c:v>2024 г.</c:v>
                </c:pt>
                <c:pt idx="5">
                  <c:v>2025 г.</c:v>
                </c:pt>
                <c:pt idx="6">
                  <c:v>Изменение за анализируемый период</c:v>
                </c:pt>
              </c:strCache>
            </c:strRef>
          </c:cat>
          <c:val>
            <c:numRef>
              <c:f>Лист1!$N$24:$U$24</c:f>
              <c:numCache>
                <c:formatCode>General</c:formatCode>
                <c:ptCount val="7"/>
                <c:pt idx="0">
                  <c:v>1414</c:v>
                </c:pt>
                <c:pt idx="1">
                  <c:v>2577</c:v>
                </c:pt>
                <c:pt idx="2">
                  <c:v>1961</c:v>
                </c:pt>
                <c:pt idx="3">
                  <c:v>2784</c:v>
                </c:pt>
                <c:pt idx="4">
                  <c:v>1944</c:v>
                </c:pt>
                <c:pt idx="5">
                  <c:v>2514</c:v>
                </c:pt>
                <c:pt idx="6">
                  <c:v>2514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A9E-4D19-9179-8F58163AD74F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480246192"/>
        <c:axId val="323186848"/>
      </c:barChart>
      <c:catAx>
        <c:axId val="4802461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ru-RU" sz="1050" b="0" i="0" u="none" strike="noStrike" kern="1200" baseline="0">
                <a:solidFill>
                  <a:schemeClr val="tx2"/>
                </a:solidFill>
                <a:latin typeface="Times New Roman" panose="02020603050405020304" charset="0"/>
                <a:ea typeface="+mn-ea"/>
                <a:cs typeface="Times New Roman" panose="02020603050405020304" charset="0"/>
              </a:defRPr>
            </a:pPr>
            <a:endParaRPr lang="ru-RU"/>
          </a:p>
        </c:txPr>
        <c:crossAx val="323186848"/>
        <c:crosses val="autoZero"/>
        <c:auto val="1"/>
        <c:lblAlgn val="ctr"/>
        <c:lblOffset val="100"/>
        <c:noMultiLvlLbl val="0"/>
      </c:catAx>
      <c:valAx>
        <c:axId val="3231868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ru-RU" sz="1200" b="0" i="0" u="none" strike="noStrike" kern="1200" baseline="0">
                <a:solidFill>
                  <a:schemeClr val="tx2"/>
                </a:solidFill>
                <a:latin typeface="Times New Roman" panose="02020603050405020304" charset="0"/>
                <a:ea typeface="+mn-ea"/>
                <a:cs typeface="Times New Roman" panose="02020603050405020304" charset="0"/>
              </a:defRPr>
            </a:pPr>
            <a:endParaRPr lang="ru-RU"/>
          </a:p>
        </c:txPr>
        <c:crossAx val="480246192"/>
        <c:crosses val="autoZero"/>
        <c:crossBetween val="between"/>
      </c:valAx>
      <c:spPr>
        <a:solidFill>
          <a:schemeClr val="bg1"/>
        </a:solidFill>
        <a:ln>
          <a:solidFill>
            <a:schemeClr val="tx1"/>
          </a:solidFill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ru-RU" sz="1100" b="0" i="0" u="none" strike="noStrike" kern="1200" baseline="0">
              <a:solidFill>
                <a:schemeClr val="tx2"/>
              </a:solidFill>
              <a:latin typeface="Times New Roman" panose="02020603050405020304" charset="0"/>
              <a:ea typeface="+mn-ea"/>
              <a:cs typeface="Times New Roman" panose="02020603050405020304" charset="0"/>
            </a:defRPr>
          </a:pPr>
          <a:endParaRPr lang="ru-RU"/>
        </a:p>
      </c:txPr>
    </c:legend>
    <c:plotVisOnly val="1"/>
    <c:dispBlanksAs val="gap"/>
    <c:showDLblsOverMax val="0"/>
    <c:extLst>
      <c:ext uri="{0b15fc19-7d7d-44ad-8c2d-2c3a37ce22c3}">
        <chartProps xmlns="https://web.wps.cn/et/2018/main" chartId="{d4ce7bfe-dee2-4d3d-a8e5-c0e6d8da240f}"/>
      </c:ext>
    </c:extLst>
  </c:chart>
  <c:spPr>
    <a:noFill/>
    <a:ln>
      <a:noFill/>
    </a:ln>
    <a:effectLst/>
  </c:spPr>
  <c:txPr>
    <a:bodyPr/>
    <a:lstStyle/>
    <a:p>
      <a:pPr>
        <a:defRPr lang="ru-RU" sz="1200">
          <a:latin typeface="Times New Roman" panose="02020603050405020304" charset="0"/>
          <a:cs typeface="Times New Roman" panose="02020603050405020304" charset="0"/>
        </a:defRPr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Лист1!$M$17</c:f>
              <c:strCache>
                <c:ptCount val="1"/>
                <c:pt idx="0">
                  <c:v>Внеоборотные активы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ru-RU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charset="0"/>
                    <a:ea typeface="+mn-ea"/>
                    <a:cs typeface="Times New Roman" panose="0202060305040502030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Лист1!$N$15:$U$16</c:f>
              <c:strCache>
                <c:ptCount val="7"/>
                <c:pt idx="0">
                  <c:v>2020 г.</c:v>
                </c:pt>
                <c:pt idx="1">
                  <c:v>2021 г.</c:v>
                </c:pt>
                <c:pt idx="2">
                  <c:v>2022 г.</c:v>
                </c:pt>
                <c:pt idx="3">
                  <c:v>2023 г.</c:v>
                </c:pt>
                <c:pt idx="4">
                  <c:v>2024 г.</c:v>
                </c:pt>
                <c:pt idx="5">
                  <c:v>2025 г.</c:v>
                </c:pt>
                <c:pt idx="6">
                  <c:v>Изменение за анализируемый период</c:v>
                </c:pt>
              </c:strCache>
            </c:strRef>
          </c:cat>
          <c:val>
            <c:numRef>
              <c:f>Лист1!$N$17:$U$17</c:f>
              <c:numCache>
                <c:formatCode>General</c:formatCode>
                <c:ptCount val="7"/>
                <c:pt idx="0">
                  <c:v>13188</c:v>
                </c:pt>
                <c:pt idx="1">
                  <c:v>13074</c:v>
                </c:pt>
                <c:pt idx="2">
                  <c:v>14842</c:v>
                </c:pt>
                <c:pt idx="3">
                  <c:v>16507</c:v>
                </c:pt>
                <c:pt idx="4">
                  <c:v>14894</c:v>
                </c:pt>
                <c:pt idx="5">
                  <c:v>13415</c:v>
                </c:pt>
                <c:pt idx="6">
                  <c:v>13415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265-4B03-A235-919E9952EE2A}"/>
            </c:ext>
          </c:extLst>
        </c:ser>
        <c:ser>
          <c:idx val="1"/>
          <c:order val="1"/>
          <c:tx>
            <c:strRef>
              <c:f>Лист1!$M$18</c:f>
              <c:strCache>
                <c:ptCount val="1"/>
                <c:pt idx="0">
                  <c:v>Оборотные, всего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ru-RU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charset="0"/>
                    <a:ea typeface="+mn-ea"/>
                    <a:cs typeface="Times New Roman" panose="0202060305040502030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Лист1!$N$15:$U$16</c:f>
              <c:strCache>
                <c:ptCount val="7"/>
                <c:pt idx="0">
                  <c:v>2020 г.</c:v>
                </c:pt>
                <c:pt idx="1">
                  <c:v>2021 г.</c:v>
                </c:pt>
                <c:pt idx="2">
                  <c:v>2022 г.</c:v>
                </c:pt>
                <c:pt idx="3">
                  <c:v>2023 г.</c:v>
                </c:pt>
                <c:pt idx="4">
                  <c:v>2024 г.</c:v>
                </c:pt>
                <c:pt idx="5">
                  <c:v>2025 г.</c:v>
                </c:pt>
                <c:pt idx="6">
                  <c:v>Изменение за анализируемый период</c:v>
                </c:pt>
              </c:strCache>
            </c:strRef>
          </c:cat>
          <c:val>
            <c:numRef>
              <c:f>Лист1!$N$18:$U$18</c:f>
              <c:numCache>
                <c:formatCode>General</c:formatCode>
                <c:ptCount val="7"/>
                <c:pt idx="0">
                  <c:v>1958</c:v>
                </c:pt>
                <c:pt idx="1">
                  <c:v>3387</c:v>
                </c:pt>
                <c:pt idx="2">
                  <c:v>3698</c:v>
                </c:pt>
                <c:pt idx="3">
                  <c:v>3803</c:v>
                </c:pt>
                <c:pt idx="4">
                  <c:v>4086</c:v>
                </c:pt>
                <c:pt idx="5">
                  <c:v>3693</c:v>
                </c:pt>
                <c:pt idx="6">
                  <c:v>3693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265-4B03-A235-919E9952EE2A}"/>
            </c:ext>
          </c:extLst>
        </c:ser>
        <c:ser>
          <c:idx val="2"/>
          <c:order val="2"/>
          <c:tx>
            <c:strRef>
              <c:f>Лист1!$M$25</c:f>
              <c:strCache>
                <c:ptCount val="1"/>
                <c:pt idx="0">
                  <c:v>Валюта баланса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ru-RU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charset="0"/>
                    <a:ea typeface="+mn-ea"/>
                    <a:cs typeface="Times New Roman" panose="0202060305040502030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Лист1!$N$15:$U$16</c:f>
              <c:strCache>
                <c:ptCount val="7"/>
                <c:pt idx="0">
                  <c:v>2020 г.</c:v>
                </c:pt>
                <c:pt idx="1">
                  <c:v>2021 г.</c:v>
                </c:pt>
                <c:pt idx="2">
                  <c:v>2022 г.</c:v>
                </c:pt>
                <c:pt idx="3">
                  <c:v>2023 г.</c:v>
                </c:pt>
                <c:pt idx="4">
                  <c:v>2024 г.</c:v>
                </c:pt>
                <c:pt idx="5">
                  <c:v>2025 г.</c:v>
                </c:pt>
                <c:pt idx="6">
                  <c:v>Изменение за анализируемый период</c:v>
                </c:pt>
              </c:strCache>
            </c:strRef>
          </c:cat>
          <c:val>
            <c:numRef>
              <c:f>Лист1!$N$25:$U$25</c:f>
              <c:numCache>
                <c:formatCode>General</c:formatCode>
                <c:ptCount val="7"/>
                <c:pt idx="0">
                  <c:v>15146</c:v>
                </c:pt>
                <c:pt idx="1">
                  <c:v>16461</c:v>
                </c:pt>
                <c:pt idx="2">
                  <c:v>18540</c:v>
                </c:pt>
                <c:pt idx="3">
                  <c:v>20310</c:v>
                </c:pt>
                <c:pt idx="4">
                  <c:v>18980</c:v>
                </c:pt>
                <c:pt idx="5">
                  <c:v>17108</c:v>
                </c:pt>
                <c:pt idx="6">
                  <c:v>17108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265-4B03-A235-919E9952EE2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477880336"/>
        <c:axId val="477875856"/>
      </c:barChart>
      <c:catAx>
        <c:axId val="47788033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ru-RU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charset="0"/>
                <a:ea typeface="+mn-ea"/>
                <a:cs typeface="Times New Roman" panose="02020603050405020304" charset="0"/>
              </a:defRPr>
            </a:pPr>
            <a:endParaRPr lang="ru-RU"/>
          </a:p>
        </c:txPr>
        <c:crossAx val="477875856"/>
        <c:crosses val="autoZero"/>
        <c:auto val="1"/>
        <c:lblAlgn val="ctr"/>
        <c:lblOffset val="100"/>
        <c:noMultiLvlLbl val="0"/>
      </c:catAx>
      <c:valAx>
        <c:axId val="47787585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ru-RU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charset="0"/>
                <a:ea typeface="+mn-ea"/>
                <a:cs typeface="Times New Roman" panose="02020603050405020304" charset="0"/>
              </a:defRPr>
            </a:pPr>
            <a:endParaRPr lang="ru-RU"/>
          </a:p>
        </c:txPr>
        <c:crossAx val="4778803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ru-RU"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charset="0"/>
              <a:ea typeface="+mn-ea"/>
              <a:cs typeface="Times New Roman" panose="02020603050405020304" charset="0"/>
            </a:defRPr>
          </a:pPr>
          <a:endParaRPr lang="ru-RU"/>
        </a:p>
      </c:txPr>
    </c:legend>
    <c:plotVisOnly val="1"/>
    <c:dispBlanksAs val="gap"/>
    <c:showDLblsOverMax val="0"/>
    <c:extLst>
      <c:ext uri="{0b15fc19-7d7d-44ad-8c2d-2c3a37ce22c3}">
        <chartProps xmlns="https://web.wps.cn/et/2018/main" chartId="{46ef4ba4-bf5c-4079-8881-ad5232c10b1a}"/>
      </c:ext>
    </c:extLst>
  </c:chart>
  <c:spPr>
    <a:noFill/>
    <a:ln>
      <a:noFill/>
    </a:ln>
    <a:effectLst/>
  </c:spPr>
  <c:txPr>
    <a:bodyPr/>
    <a:lstStyle/>
    <a:p>
      <a:pPr>
        <a:defRPr lang="ru-RU" sz="1200">
          <a:latin typeface="Times New Roman" panose="02020603050405020304" charset="0"/>
          <a:cs typeface="Times New Roman" panose="02020603050405020304" charset="0"/>
        </a:defRPr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Лист1!$L$57</c:f>
              <c:strCache>
                <c:ptCount val="1"/>
                <c:pt idx="0">
                  <c:v>Количество ответов</c:v>
                </c:pt>
              </c:strCache>
            </c:strRef>
          </c:tx>
          <c:dPt>
            <c:idx val="0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4C9-4B08-8AA5-DF89046DAF16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A4C9-4B08-8AA5-DF89046DAF16}"/>
              </c:ext>
            </c:extLst>
          </c:dPt>
          <c:dPt>
            <c:idx val="2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A4C9-4B08-8AA5-DF89046DAF16}"/>
              </c:ext>
            </c:extLst>
          </c:dPt>
          <c:dPt>
            <c:idx val="3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A4C9-4B08-8AA5-DF89046DAF1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ru-RU" sz="1800" b="0" i="0" u="none" strike="noStrike" kern="1200" baseline="0">
                    <a:solidFill>
                      <a:schemeClr val="tx1"/>
                    </a:solidFill>
                    <a:latin typeface="Times New Roman" panose="02020603050405020304" charset="0"/>
                    <a:ea typeface="+mn-ea"/>
                    <a:cs typeface="Times New Roman" panose="02020603050405020304" charset="0"/>
                  </a:defRPr>
                </a:pPr>
                <a:endParaRPr lang="ru-RU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Лист1!$J$58:$K$61</c:f>
              <c:strCache>
                <c:ptCount val="4"/>
                <c:pt idx="0">
                  <c:v>Очень эффективные</c:v>
                </c:pt>
                <c:pt idx="1">
                  <c:v>Эффективные</c:v>
                </c:pt>
                <c:pt idx="2">
                  <c:v>Неэффективные</c:v>
                </c:pt>
                <c:pt idx="3">
                  <c:v>Совершенно неэффективные</c:v>
                </c:pt>
              </c:strCache>
            </c:strRef>
          </c:cat>
          <c:val>
            <c:numRef>
              <c:f>Лист1!$L$58:$L$61</c:f>
              <c:numCache>
                <c:formatCode>General</c:formatCode>
                <c:ptCount val="4"/>
                <c:pt idx="0">
                  <c:v>5</c:v>
                </c:pt>
                <c:pt idx="1">
                  <c:v>10</c:v>
                </c:pt>
                <c:pt idx="2">
                  <c:v>30</c:v>
                </c:pt>
                <c:pt idx="3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A4C9-4B08-8AA5-DF89046DAF1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ru-RU" sz="1400" b="0" i="0" u="none" strike="noStrike" kern="1200" baseline="0">
              <a:solidFill>
                <a:schemeClr val="tx1"/>
              </a:solidFill>
              <a:latin typeface="Times New Roman" panose="02020603050405020304" charset="0"/>
              <a:ea typeface="+mn-ea"/>
              <a:cs typeface="Times New Roman" panose="02020603050405020304" charset="0"/>
            </a:defRPr>
          </a:pPr>
          <a:endParaRPr lang="ru-RU"/>
        </a:p>
      </c:txPr>
    </c:legend>
    <c:plotVisOnly val="1"/>
    <c:dispBlanksAs val="gap"/>
    <c:showDLblsOverMax val="0"/>
    <c:extLst>
      <c:ext uri="{0b15fc19-7d7d-44ad-8c2d-2c3a37ce22c3}">
        <chartProps xmlns="https://web.wps.cn/et/2018/main" chartId="{6bf51983-da60-43c5-9f78-f575a088544d}"/>
      </c:ext>
    </c:extLst>
  </c:chart>
  <c:spPr>
    <a:noFill/>
    <a:ln>
      <a:noFill/>
    </a:ln>
    <a:effectLst/>
  </c:spPr>
  <c:txPr>
    <a:bodyPr/>
    <a:lstStyle/>
    <a:p>
      <a:pPr>
        <a:defRPr lang="ru-RU" sz="1400">
          <a:solidFill>
            <a:schemeClr val="tx1"/>
          </a:solidFill>
          <a:latin typeface="Times New Roman" panose="02020603050405020304" charset="0"/>
          <a:cs typeface="Times New Roman" panose="02020603050405020304" charset="0"/>
        </a:defRPr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2131125893800804"/>
          <c:y val="3.4751460133155297E-2"/>
          <c:w val="0.84365986896236789"/>
          <c:h val="0.8708728901265080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Лист1!$I$12</c:f>
              <c:strCache>
                <c:ptCount val="1"/>
                <c:pt idx="0">
                  <c:v>Выручка</c:v>
                </c:pt>
              </c:strCache>
            </c:strRef>
          </c:tx>
          <c:spPr>
            <a:solidFill>
              <a:srgbClr val="00206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ru-RU" sz="1400" b="0" i="0" u="none" strike="noStrike" kern="1200" baseline="0">
                    <a:solidFill>
                      <a:schemeClr val="tx1"/>
                    </a:solidFill>
                    <a:latin typeface="Times New Roman" panose="02020603050405020304" charset="0"/>
                    <a:ea typeface="+mn-ea"/>
                    <a:cs typeface="Times New Roman" panose="0202060305040502030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trendline>
            <c:spPr>
              <a:ln w="19050" cap="rnd">
                <a:solidFill>
                  <a:srgbClr val="FF0000"/>
                </a:solidFill>
                <a:prstDash val="sysDot"/>
              </a:ln>
              <a:effectLst/>
            </c:spPr>
            <c:trendlineType val="exp"/>
            <c:dispRSqr val="0"/>
            <c:dispEq val="0"/>
          </c:trendline>
          <c:cat>
            <c:strRef>
              <c:f>Лист1!$J$11:$O$11</c:f>
              <c:strCache>
                <c:ptCount val="6"/>
                <c:pt idx="0">
                  <c:v>2020 г.</c:v>
                </c:pt>
                <c:pt idx="1">
                  <c:v>2021 г.</c:v>
                </c:pt>
                <c:pt idx="2">
                  <c:v> 2022 г.</c:v>
                </c:pt>
                <c:pt idx="3">
                  <c:v> 2023 г.</c:v>
                </c:pt>
                <c:pt idx="4">
                  <c:v> 2024 г.</c:v>
                </c:pt>
                <c:pt idx="5">
                  <c:v> 2025 г.</c:v>
                </c:pt>
              </c:strCache>
            </c:strRef>
          </c:cat>
          <c:val>
            <c:numRef>
              <c:f>Лист1!$J$12:$O$12</c:f>
              <c:numCache>
                <c:formatCode>General</c:formatCode>
                <c:ptCount val="6"/>
                <c:pt idx="0">
                  <c:v>15432</c:v>
                </c:pt>
                <c:pt idx="1">
                  <c:v>53299</c:v>
                </c:pt>
                <c:pt idx="2">
                  <c:v>25923</c:v>
                </c:pt>
                <c:pt idx="3">
                  <c:v>106163</c:v>
                </c:pt>
                <c:pt idx="4">
                  <c:v>118207</c:v>
                </c:pt>
                <c:pt idx="5">
                  <c:v>122657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BB1-4487-B157-FEC58287247B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482894208"/>
        <c:axId val="482894768"/>
      </c:barChart>
      <c:catAx>
        <c:axId val="4828942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ru-RU" sz="1400" b="0" i="0" u="none" strike="noStrike" kern="1200" baseline="0">
                <a:solidFill>
                  <a:schemeClr val="tx1"/>
                </a:solidFill>
                <a:latin typeface="Times New Roman" panose="02020603050405020304" charset="0"/>
                <a:ea typeface="+mn-ea"/>
                <a:cs typeface="Times New Roman" panose="02020603050405020304" charset="0"/>
              </a:defRPr>
            </a:pPr>
            <a:endParaRPr lang="ru-RU"/>
          </a:p>
        </c:txPr>
        <c:crossAx val="482894768"/>
        <c:crosses val="autoZero"/>
        <c:auto val="1"/>
        <c:lblAlgn val="ctr"/>
        <c:lblOffset val="100"/>
        <c:noMultiLvlLbl val="0"/>
      </c:catAx>
      <c:valAx>
        <c:axId val="4828947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ru-RU" sz="1400" b="0" i="0" u="none" strike="noStrike" kern="1200" baseline="0">
                <a:solidFill>
                  <a:schemeClr val="tx1"/>
                </a:solidFill>
                <a:latin typeface="Times New Roman" panose="02020603050405020304" charset="0"/>
                <a:ea typeface="+mn-ea"/>
                <a:cs typeface="Times New Roman" panose="02020603050405020304" charset="0"/>
              </a:defRPr>
            </a:pPr>
            <a:endParaRPr lang="ru-RU"/>
          </a:p>
        </c:txPr>
        <c:crossAx val="4828942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uri="{0b15fc19-7d7d-44ad-8c2d-2c3a37ce22c3}">
        <chartProps xmlns="https://web.wps.cn/et/2018/main" chartId="{224a0184-35c0-403d-a7d8-ca9c8b17b3a7}"/>
      </c:ext>
    </c:extLst>
  </c:chart>
  <c:spPr>
    <a:noFill/>
    <a:ln>
      <a:noFill/>
    </a:ln>
    <a:effectLst/>
  </c:spPr>
  <c:txPr>
    <a:bodyPr/>
    <a:lstStyle/>
    <a:p>
      <a:pPr>
        <a:defRPr lang="ru-RU" sz="1400">
          <a:solidFill>
            <a:schemeClr val="tx1"/>
          </a:solidFill>
          <a:latin typeface="Times New Roman" panose="02020603050405020304" charset="0"/>
          <a:cs typeface="Times New Roman" panose="02020603050405020304" charset="0"/>
        </a:defRPr>
      </a:pPr>
      <a:endParaRPr lang="ru-RU"/>
    </a:p>
  </c:txPr>
  <c:externalData r:id="rId4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3203408081592066"/>
          <c:y val="9.2788164934728509E-2"/>
          <c:w val="0.86729905688566056"/>
          <c:h val="0.71901430718786263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Лист1!$I$12</c:f>
              <c:strCache>
                <c:ptCount val="1"/>
                <c:pt idx="0">
                  <c:v>Выручка</c:v>
                </c:pt>
              </c:strCache>
            </c:strRef>
          </c:tx>
          <c:spPr>
            <a:solidFill>
              <a:srgbClr val="00206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lang="ru-RU" sz="1400" b="0" i="0" u="none" strike="noStrike" kern="1200" baseline="0">
                    <a:solidFill>
                      <a:schemeClr val="bg1"/>
                    </a:solidFill>
                    <a:latin typeface="Times New Roman" panose="02020603050405020304" charset="0"/>
                    <a:ea typeface="+mn-ea"/>
                    <a:cs typeface="Times New Roman" panose="02020603050405020304" charset="0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Лист1!$J$11:$O$11</c:f>
              <c:strCache>
                <c:ptCount val="6"/>
                <c:pt idx="0">
                  <c:v>2020 г.</c:v>
                </c:pt>
                <c:pt idx="1">
                  <c:v>2021 г.</c:v>
                </c:pt>
                <c:pt idx="2">
                  <c:v> 2022 г.</c:v>
                </c:pt>
                <c:pt idx="3">
                  <c:v> 2023 г.</c:v>
                </c:pt>
                <c:pt idx="4">
                  <c:v> 2024 г.</c:v>
                </c:pt>
                <c:pt idx="5">
                  <c:v> 2025 г.</c:v>
                </c:pt>
              </c:strCache>
            </c:strRef>
          </c:cat>
          <c:val>
            <c:numRef>
              <c:f>Лист1!$J$12:$O$12</c:f>
              <c:numCache>
                <c:formatCode>General</c:formatCode>
                <c:ptCount val="6"/>
                <c:pt idx="0">
                  <c:v>15432</c:v>
                </c:pt>
                <c:pt idx="1">
                  <c:v>53299</c:v>
                </c:pt>
                <c:pt idx="2">
                  <c:v>25923</c:v>
                </c:pt>
                <c:pt idx="3">
                  <c:v>106163</c:v>
                </c:pt>
                <c:pt idx="4">
                  <c:v>118207</c:v>
                </c:pt>
                <c:pt idx="5">
                  <c:v>122657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234-4922-A9CB-1BCE00AC025C}"/>
            </c:ext>
          </c:extLst>
        </c:ser>
        <c:ser>
          <c:idx val="1"/>
          <c:order val="1"/>
          <c:tx>
            <c:strRef>
              <c:f>Лист1!$I$19</c:f>
              <c:strCache>
                <c:ptCount val="1"/>
                <c:pt idx="0">
                  <c:v>Чистая прибыль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dLbls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-5400000" spcFirstLastPara="1" vertOverflow="ellipsis" wrap="square" lIns="38100" tIns="19050" rIns="38100" bIns="19050" anchor="ctr" anchorCtr="1">
                  <a:spAutoFit/>
                </a:bodyPr>
                <a:lstStyle/>
                <a:p>
                  <a:pPr>
                    <a:defRPr lang="ru-RU" sz="1400" b="0" i="0" u="none" strike="noStrike" kern="1200" baseline="0">
                      <a:solidFill>
                        <a:schemeClr val="bg1"/>
                      </a:solidFill>
                      <a:latin typeface="Times New Roman" panose="02020603050405020304" charset="0"/>
                      <a:ea typeface="+mn-ea"/>
                      <a:cs typeface="Times New Roman" panose="02020603050405020304" charset="0"/>
                    </a:defRPr>
                  </a:pPr>
                  <a:endParaRPr lang="ru-RU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2234-4922-A9CB-1BCE00AC025C}"/>
                </c:ext>
              </c:extLst>
            </c:dLbl>
            <c:dLbl>
              <c:idx val="3"/>
              <c:layout>
                <c:manualLayout>
                  <c:x val="0"/>
                  <c:y val="3.2407407407407399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2234-4922-A9CB-1BCE00AC025C}"/>
                </c:ext>
              </c:extLst>
            </c:dLbl>
            <c:dLbl>
              <c:idx val="4"/>
              <c:layout>
                <c:manualLayout>
                  <c:x val="-2.1715526601521701E-3"/>
                  <c:y val="3.2407407407407399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2234-4922-A9CB-1BCE00AC025C}"/>
                </c:ext>
              </c:extLst>
            </c:dLbl>
            <c:dLbl>
              <c:idx val="5"/>
              <c:layout>
                <c:manualLayout>
                  <c:x val="2.1715526601520101E-3"/>
                  <c:y val="2.7777777777777801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2234-4922-A9CB-1BCE00AC025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ru-RU" sz="1400" b="0" i="0" u="none" strike="noStrike" kern="1200" baseline="0">
                    <a:solidFill>
                      <a:schemeClr val="bg1"/>
                    </a:solidFill>
                    <a:latin typeface="Times New Roman" panose="02020603050405020304" charset="0"/>
                    <a:ea typeface="+mn-ea"/>
                    <a:cs typeface="Times New Roman" panose="02020603050405020304" charset="0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Лист1!$J$11:$O$11</c:f>
              <c:strCache>
                <c:ptCount val="6"/>
                <c:pt idx="0">
                  <c:v>2020 г.</c:v>
                </c:pt>
                <c:pt idx="1">
                  <c:v>2021 г.</c:v>
                </c:pt>
                <c:pt idx="2">
                  <c:v> 2022 г.</c:v>
                </c:pt>
                <c:pt idx="3">
                  <c:v> 2023 г.</c:v>
                </c:pt>
                <c:pt idx="4">
                  <c:v> 2024 г.</c:v>
                </c:pt>
                <c:pt idx="5">
                  <c:v> 2025 г.</c:v>
                </c:pt>
              </c:strCache>
            </c:strRef>
          </c:cat>
          <c:val>
            <c:numRef>
              <c:f>Лист1!$J$19:$O$19</c:f>
              <c:numCache>
                <c:formatCode>General</c:formatCode>
                <c:ptCount val="6"/>
                <c:pt idx="0">
                  <c:v>1097</c:v>
                </c:pt>
                <c:pt idx="1">
                  <c:v>6950</c:v>
                </c:pt>
                <c:pt idx="2">
                  <c:v>11885</c:v>
                </c:pt>
                <c:pt idx="3">
                  <c:v>1556</c:v>
                </c:pt>
                <c:pt idx="4">
                  <c:v>2160</c:v>
                </c:pt>
                <c:pt idx="5">
                  <c:v>2362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2234-4922-A9CB-1BCE00AC025C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488903920"/>
        <c:axId val="488904480"/>
      </c:barChart>
      <c:catAx>
        <c:axId val="4889039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ru-RU" sz="1400" b="0" i="0" u="none" strike="noStrike" kern="1200" baseline="0">
                <a:solidFill>
                  <a:schemeClr val="tx1"/>
                </a:solidFill>
                <a:latin typeface="Times New Roman" panose="02020603050405020304" charset="0"/>
                <a:ea typeface="+mn-ea"/>
                <a:cs typeface="Times New Roman" panose="02020603050405020304" charset="0"/>
              </a:defRPr>
            </a:pPr>
            <a:endParaRPr lang="ru-RU"/>
          </a:p>
        </c:txPr>
        <c:crossAx val="488904480"/>
        <c:crosses val="autoZero"/>
        <c:auto val="1"/>
        <c:lblAlgn val="ctr"/>
        <c:lblOffset val="100"/>
        <c:noMultiLvlLbl val="0"/>
      </c:catAx>
      <c:valAx>
        <c:axId val="4889044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ru-RU" sz="1400" b="0" i="0" u="none" strike="noStrike" kern="1200" baseline="0">
                <a:solidFill>
                  <a:schemeClr val="tx1"/>
                </a:solidFill>
                <a:latin typeface="Times New Roman" panose="02020603050405020304" charset="0"/>
                <a:ea typeface="+mn-ea"/>
                <a:cs typeface="Times New Roman" panose="02020603050405020304" charset="0"/>
              </a:defRPr>
            </a:pPr>
            <a:endParaRPr lang="ru-RU"/>
          </a:p>
        </c:txPr>
        <c:crossAx val="48890392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ru-RU" sz="1400" b="0" i="0" u="none" strike="noStrike" kern="1200" baseline="0">
              <a:solidFill>
                <a:schemeClr val="tx1"/>
              </a:solidFill>
              <a:latin typeface="Times New Roman" panose="02020603050405020304" charset="0"/>
              <a:ea typeface="+mn-ea"/>
              <a:cs typeface="Times New Roman" panose="02020603050405020304" charset="0"/>
            </a:defRPr>
          </a:pPr>
          <a:endParaRPr lang="ru-RU"/>
        </a:p>
      </c:txPr>
    </c:legend>
    <c:plotVisOnly val="1"/>
    <c:dispBlanksAs val="gap"/>
    <c:showDLblsOverMax val="0"/>
    <c:extLst>
      <c:ext uri="{0b15fc19-7d7d-44ad-8c2d-2c3a37ce22c3}">
        <chartProps xmlns="https://web.wps.cn/et/2018/main" chartId="{6177c7f2-5cc4-497b-8806-4563055e986f}"/>
      </c:ext>
    </c:extLst>
  </c:chart>
  <c:spPr>
    <a:noFill/>
    <a:ln>
      <a:noFill/>
    </a:ln>
    <a:effectLst/>
  </c:spPr>
  <c:txPr>
    <a:bodyPr/>
    <a:lstStyle/>
    <a:p>
      <a:pPr>
        <a:defRPr lang="ru-RU" sz="1400">
          <a:solidFill>
            <a:schemeClr val="tx1"/>
          </a:solidFill>
          <a:latin typeface="Times New Roman" panose="02020603050405020304" charset="0"/>
          <a:cs typeface="Times New Roman" panose="02020603050405020304" charset="0"/>
        </a:defRPr>
      </a:pPr>
      <a:endParaRPr lang="ru-RU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02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C35089-0151-4D4E-BAFF-085CB955699A}" type="datetimeFigureOut">
              <a:rPr lang="ru-RU" smtClean="0"/>
              <a:t>19.06.2026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108F5E-AD37-40A2-B995-7389D2051D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25256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2A97C5A-2763-4EBB-BA88-A38D8A2C08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318B24F-2778-45FE-8530-3C1472EE40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868E469-3148-4531-8A51-CB5E8800D1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7D520-9282-4CFD-90F5-DC96766A2A5F}" type="datetime1">
              <a:rPr lang="ru-RU" smtClean="0"/>
              <a:t>19.06.2026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B6E5D25-5D58-4CBC-A98F-EEE00324D3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5176C72-CF39-41A7-91E0-E0928BA837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A75CB3-6261-4C12-B0F8-7E0C776BB6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16013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F958131-F17F-44D6-9E74-2D017E82C3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2B43C668-CA6C-4AEC-AA42-0B661D46E3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F7BE607-695A-4687-B9E4-A976D7F64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9C006-BF12-4B39-8AB0-CD834A48A443}" type="datetime1">
              <a:rPr lang="ru-RU" smtClean="0"/>
              <a:t>19.06.2026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46582FE-A2A3-451F-A720-0EA5EF47F0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33CCC59-7987-45F1-AD93-86AE79DDC8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A75CB3-6261-4C12-B0F8-7E0C776BB6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6482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C88BC0B8-AA18-4A1C-8476-75EA5E9CFF0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EFCC79C6-BEA8-4ECB-A204-EBAC8A0FE9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5DC47DC-85D8-4E58-AB8C-AD30698BAD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AF4AD6-1B93-463F-966E-348A99DF6C6F}" type="datetime1">
              <a:rPr lang="ru-RU" smtClean="0"/>
              <a:t>19.06.2026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4C49DE9-F5EA-4767-9DBA-D5F70EA2C1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A6DC474-FAFA-415D-A9DD-BF296C3FED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A75CB3-6261-4C12-B0F8-7E0C776BB6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26460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1E38D79-CFC0-43E7-8C8A-389ADF9915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C7C6EB2-0AA1-488D-AAD0-7F9940C2F2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744FD0B-8997-49A2-A85A-EF7F8602DC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D1BF0-3843-4573-A033-3E6F57204AF9}" type="datetime1">
              <a:rPr lang="ru-RU" smtClean="0"/>
              <a:t>19.06.2026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840B076-DDF8-40F0-AA6C-8CB15D9134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5114553-FD91-443B-AB52-0EAE353B5F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A75CB3-6261-4C12-B0F8-7E0C776BB6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15050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61D58ED-8FCC-4331-9F8C-0850CA4450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B6B2EB4-5ACB-480B-9BE4-12CBFF22E5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C2391CB-9B31-4388-B68A-4E5F4EC93F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CF5C-82AB-4C4B-B514-3787C9B671B0}" type="datetime1">
              <a:rPr lang="ru-RU" smtClean="0"/>
              <a:t>19.06.2026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C957CAB-9ABE-4088-803E-786B009B79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5DC4D35-2E77-423B-B872-EE45964A4B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A75CB3-6261-4C12-B0F8-7E0C776BB6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46775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016C2C-7BEE-4D53-A789-20141E740D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12FAB88-250F-4337-8232-4ACBFFCB4E9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6A07AA9-AB3F-4613-85FF-F84BF08493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09C0B0C-4E23-4699-A02E-73DC3BC3B0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D9888F-DA96-4E87-9F7E-17E9F9BE98C2}" type="datetime1">
              <a:rPr lang="ru-RU" smtClean="0"/>
              <a:t>19.06.2026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8F885A1-9891-4C18-BA3D-C94E5D8518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7585AE7-5D5A-4F64-BCB9-D414E70DAE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A75CB3-6261-4C12-B0F8-7E0C776BB6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858743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8685320-AD53-4CB5-91C5-6C634C3A74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7297F7D-F012-47C5-9265-D30CFA7F4D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5B4E9D8-90A3-49B6-B571-003D81CA0C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DCB93739-7838-43FC-9547-FAB3CF499B7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E7CDD39F-26A0-467D-B715-538DB5A4580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CED7C657-80AF-41C3-8CBE-1A9758804D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0AED2-7ACD-4E8A-A964-899E932CCFA7}" type="datetime1">
              <a:rPr lang="ru-RU" smtClean="0"/>
              <a:t>19.06.2026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D5FE0C87-BD1B-4220-A90E-2BCD5BDD22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37733364-6CF2-4757-A28D-C4A94B0408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A75CB3-6261-4C12-B0F8-7E0C776BB6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1134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6BF0DE-0BB8-4F27-A541-F67D1943EA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FA565791-5C72-437E-8B78-4805CCC606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4686E-210E-4D17-8118-8053111E4BFE}" type="datetime1">
              <a:rPr lang="ru-RU" smtClean="0"/>
              <a:t>19.06.2026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0552B1F7-F254-4386-92E2-BD94CC9A52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62ACB01D-BF05-4574-AC44-0129833641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A75CB3-6261-4C12-B0F8-7E0C776BB6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76660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58385009-ED11-4B81-844D-61215B4278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06601-B3CB-4F35-9415-9C29522DB08A}" type="datetime1">
              <a:rPr lang="ru-RU" smtClean="0"/>
              <a:t>19.06.2026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932B48DE-799C-4484-9C02-37A244067D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05B2848-AD22-46BC-8C27-314E043541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A75CB3-6261-4C12-B0F8-7E0C776BB6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09567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D22A1C-225D-4712-BA6E-610987AC9A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30182E6-01D0-4A5E-8345-41A941C027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B390ED9-E484-404E-97C7-98488A314CD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A952DC9-7B0B-4654-A2A8-D765F67F78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D57384-62AD-40A5-9060-C6B7EAE17E01}" type="datetime1">
              <a:rPr lang="ru-RU" smtClean="0"/>
              <a:t>19.06.2026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1FFE11D-9219-4E46-94B9-5ABB7F2840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2766C58-D781-45A8-B773-9B3186D9A7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A75CB3-6261-4C12-B0F8-7E0C776BB6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414742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6B8980C-CB74-436C-B902-3D89F90769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06DFF3BC-C521-4C63-9214-11D182621E1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4403970-7B74-4C8D-83F9-EDA5689D7F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1FA164F-BBD7-4523-93B1-9386510DAB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E2E24-CCA3-4C8E-AFBE-37792E9F84A8}" type="datetime1">
              <a:rPr lang="ru-RU" smtClean="0"/>
              <a:t>19.06.2026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DFC0D1F-A9F5-488C-B68E-3F81434F68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7434A36-D751-4B13-8A39-246D11659E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A75CB3-6261-4C12-B0F8-7E0C776BB6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33116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101CA4B-13B1-4875-A9C5-FFC3EC04F8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59F1210-0F63-4C89-B5CA-5316AF866C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DF47E83-F016-42ED-B324-1969859E0BC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609E7E-0244-404F-9F22-45E927D0DDA2}" type="datetime1">
              <a:rPr lang="ru-RU" smtClean="0"/>
              <a:t>19.06.2026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DA7AEA7-8932-472D-8173-615E6A8592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D6D8974-EBA4-4BE9-A5D9-C566637515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A75CB3-6261-4C12-B0F8-7E0C776BB6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04274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42" r:id="rId1"/>
    <p:sldLayoutId id="2147484543" r:id="rId2"/>
    <p:sldLayoutId id="2147484544" r:id="rId3"/>
    <p:sldLayoutId id="2147484545" r:id="rId4"/>
    <p:sldLayoutId id="2147484546" r:id="rId5"/>
    <p:sldLayoutId id="2147484547" r:id="rId6"/>
    <p:sldLayoutId id="2147484548" r:id="rId7"/>
    <p:sldLayoutId id="2147484549" r:id="rId8"/>
    <p:sldLayoutId id="2147484550" r:id="rId9"/>
    <p:sldLayoutId id="2147484551" r:id="rId10"/>
    <p:sldLayoutId id="2147484552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FDD492-4AA8-4782-94ED-D43C57009413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-100668" y="-25167"/>
            <a:ext cx="12192000" cy="2456153"/>
          </a:xfrm>
        </p:spPr>
        <p:txBody>
          <a:bodyPr>
            <a:normAutofit/>
          </a:bodyPr>
          <a:lstStyle/>
          <a:p>
            <a:pPr algn="ctr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Дальневосточный филиал </a:t>
            </a:r>
            <a:b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Федерального государственного бюджетного образовательного учреждения </a:t>
            </a:r>
            <a:b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высшего образования </a:t>
            </a:r>
            <a:b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«Всероссийская академия внешней торговли Министерства экономического развития Российской Федерации»</a:t>
            </a:r>
            <a:b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914F9AC-88E3-4902-986C-8D1E49FBD028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203820" y="1735200"/>
            <a:ext cx="9784360" cy="208179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«Подходы к принятию управленческих решений и результаты деятельности в малом и среднем бизнесе в период экономического кризиса»</a:t>
            </a:r>
          </a:p>
        </p:txBody>
      </p:sp>
      <p:sp>
        <p:nvSpPr>
          <p:cNvPr id="4" name="Объект 6">
            <a:extLst>
              <a:ext uri="{FF2B5EF4-FFF2-40B4-BE49-F238E27FC236}">
                <a16:creationId xmlns:a16="http://schemas.microsoft.com/office/drawing/2014/main" id="{E4C1CC7C-6E48-4724-B363-9335460347AA}"/>
              </a:ext>
            </a:extLst>
          </p:cNvPr>
          <p:cNvSpPr txBox="1">
            <a:spLocks/>
          </p:cNvSpPr>
          <p:nvPr/>
        </p:nvSpPr>
        <p:spPr>
          <a:xfrm>
            <a:off x="266522" y="4506119"/>
            <a:ext cx="5324684" cy="223276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Научный руководитель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д.э.н., доцент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Кулакова Людмила Ивановна</a:t>
            </a:r>
          </a:p>
          <a:p>
            <a:endParaRPr lang="ru-RU" sz="1800" dirty="0"/>
          </a:p>
        </p:txBody>
      </p:sp>
      <p:sp>
        <p:nvSpPr>
          <p:cNvPr id="5" name="Объект 8">
            <a:extLst>
              <a:ext uri="{FF2B5EF4-FFF2-40B4-BE49-F238E27FC236}">
                <a16:creationId xmlns:a16="http://schemas.microsoft.com/office/drawing/2014/main" id="{E849DF97-3243-452D-988A-83EFA0F713BC}"/>
              </a:ext>
            </a:extLst>
          </p:cNvPr>
          <p:cNvSpPr txBox="1">
            <a:spLocks/>
          </p:cNvSpPr>
          <p:nvPr/>
        </p:nvSpPr>
        <p:spPr>
          <a:xfrm>
            <a:off x="7092746" y="4233495"/>
            <a:ext cx="5099254" cy="223276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anose="020B0604020202020204" pitchFamily="34" charset="0"/>
              <a:buNone/>
            </a:pP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Студент:</a:t>
            </a:r>
          </a:p>
          <a:p>
            <a:pPr marL="0" indent="0" algn="r">
              <a:buFont typeface="Arial" panose="020B0604020202020204" pitchFamily="34" charset="0"/>
              <a:buNone/>
            </a:pP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Гадецкий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Гордей Юрьевич</a:t>
            </a:r>
          </a:p>
          <a:p>
            <a:pPr marL="0" indent="0" algn="r">
              <a:buFont typeface="Arial" panose="020B0604020202020204" pitchFamily="34" charset="0"/>
              <a:buNone/>
            </a:pP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buFont typeface="Arial" panose="020B0604020202020204" pitchFamily="34" charset="0"/>
              <a:buNone/>
            </a:pP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Группа:</a:t>
            </a:r>
          </a:p>
          <a:p>
            <a:pPr marL="0" indent="0" algn="r">
              <a:buFont typeface="Arial" panose="020B0604020202020204" pitchFamily="34" charset="0"/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БЭ-2022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1F503E2B-5E6B-4C69-9A1E-F87EB2ABFC62}"/>
              </a:ext>
            </a:extLst>
          </p:cNvPr>
          <p:cNvSpPr/>
          <p:nvPr/>
        </p:nvSpPr>
        <p:spPr>
          <a:xfrm>
            <a:off x="2928864" y="6215659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Петропавловск-Камчатский</a:t>
            </a:r>
          </a:p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</a:t>
            </a:r>
          </a:p>
        </p:txBody>
      </p:sp>
    </p:spTree>
    <p:extLst>
      <p:ext uri="{BB962C8B-B14F-4D97-AF65-F5344CB8AC3E}">
        <p14:creationId xmlns:p14="http://schemas.microsoft.com/office/powerpoint/2010/main" val="24352691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0B91151-B8EE-4F3A-9D8C-A690E76482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2558" y="92409"/>
            <a:ext cx="10515600" cy="1325563"/>
          </a:xfrm>
        </p:spPr>
        <p:txBody>
          <a:bodyPr>
            <a:norm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Цель, задачи, объект и предмет ВКР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id="{F04B41AA-0CC4-4AA3-B834-4EADADB16CE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9081612"/>
              </p:ext>
            </p:extLst>
          </p:nvPr>
        </p:nvGraphicFramePr>
        <p:xfrm>
          <a:off x="212558" y="832640"/>
          <a:ext cx="11699809" cy="5685605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2671282">
                  <a:extLst>
                    <a:ext uri="{9D8B030D-6E8A-4147-A177-3AD203B41FA5}">
                      <a16:colId xmlns:a16="http://schemas.microsoft.com/office/drawing/2014/main" val="1435102804"/>
                    </a:ext>
                  </a:extLst>
                </a:gridCol>
                <a:gridCol w="9028527">
                  <a:extLst>
                    <a:ext uri="{9D8B030D-6E8A-4147-A177-3AD203B41FA5}">
                      <a16:colId xmlns:a16="http://schemas.microsoft.com/office/drawing/2014/main" val="1768373084"/>
                    </a:ext>
                  </a:extLst>
                </a:gridCol>
              </a:tblGrid>
              <a:tr h="1122554">
                <a:tc>
                  <a:txBody>
                    <a:bodyPr/>
                    <a:lstStyle/>
                    <a:p>
                      <a:r>
                        <a:rPr lang="ru-RU" sz="3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Цель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Разработка комплексной системы совершенствования механизмов принятия управленческих решений в лечебно-эстетическом центре.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52237693"/>
                  </a:ext>
                </a:extLst>
              </a:tr>
              <a:tr h="562059">
                <a:tc rowSpan="3">
                  <a:txBody>
                    <a:bodyPr/>
                    <a:lstStyle/>
                    <a:p>
                      <a:r>
                        <a:rPr lang="ru-RU" sz="3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Задачи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  <a:r>
                        <a:rPr lang="ru-RU" sz="2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Исследовать теоретические основы управленческих решений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9891819"/>
                  </a:ext>
                </a:extLst>
              </a:tr>
              <a:tr h="56205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</a:t>
                      </a:r>
                      <a:r>
                        <a:rPr lang="ru-RU" sz="2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Проанализировать существующую систему управления ООО «ЛЭЦ «</a:t>
                      </a:r>
                      <a:r>
                        <a:rPr lang="ru-RU" sz="20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Лакрима</a:t>
                      </a:r>
                      <a:r>
                        <a:rPr lang="ru-RU" sz="2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»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807343"/>
                  </a:ext>
                </a:extLst>
              </a:tr>
              <a:tr h="56205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</a:t>
                      </a:r>
                      <a:r>
                        <a:rPr lang="ru-RU" sz="2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Оценить эффективность действующей системы принятия решений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8354203"/>
                  </a:ext>
                </a:extLst>
              </a:tr>
              <a:tr h="1270960">
                <a:tc>
                  <a:txBody>
                    <a:bodyPr/>
                    <a:lstStyle/>
                    <a:p>
                      <a:r>
                        <a:rPr lang="ru-RU" sz="3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Объект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Система управления лечебно-эстетическим центром как сложной социально-экономической системой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5146947"/>
                  </a:ext>
                </a:extLst>
              </a:tr>
              <a:tr h="1605915">
                <a:tc>
                  <a:txBody>
                    <a:bodyPr/>
                    <a:lstStyle/>
                    <a:p>
                      <a:r>
                        <a:rPr lang="ru-RU" sz="3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Предмет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Процессы принятия управленческих решений 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примере ООО </a:t>
                      </a:r>
                      <a:r>
                        <a:rPr lang="ru-RU" sz="2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«ЛЭЦ «</a:t>
                      </a:r>
                      <a:r>
                        <a:rPr lang="ru-RU" sz="20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Лакрима</a:t>
                      </a:r>
                      <a:r>
                        <a:rPr lang="ru-RU" sz="2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»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5137531"/>
                  </a:ext>
                </a:extLst>
              </a:tr>
            </a:tbl>
          </a:graphicData>
        </a:graphic>
      </p:graphicFrame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DD2CCBB8-8C5B-4153-8195-D09968496B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fld id="{33A75CB3-6261-4C12-B0F8-7E0C776BB68D}" type="slidenum">
              <a:rPr lang="ru-RU" sz="28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fld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58573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>
            <a:extLst>
              <a:ext uri="{FF2B5EF4-FFF2-40B4-BE49-F238E27FC236}">
                <a16:creationId xmlns:a16="http://schemas.microsoft.com/office/drawing/2014/main" id="{8012BC4B-C506-4BEC-B94C-71EE4D0E929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86" y="476930"/>
            <a:ext cx="10582627" cy="5224462"/>
          </a:xfr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A6D2E12C-4557-468C-86D4-1F9E8EDE8C5E}"/>
              </a:ext>
            </a:extLst>
          </p:cNvPr>
          <p:cNvSpPr/>
          <p:nvPr/>
        </p:nvSpPr>
        <p:spPr>
          <a:xfrm>
            <a:off x="0" y="0"/>
            <a:ext cx="12192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</a:rPr>
              <a:t>Сущность, виды и структура управленческих решений</a:t>
            </a:r>
            <a:endParaRPr lang="ru-RU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Прямоугольник 9">
                <a:extLst>
                  <a:ext uri="{FF2B5EF4-FFF2-40B4-BE49-F238E27FC236}">
                    <a16:creationId xmlns:a16="http://schemas.microsoft.com/office/drawing/2014/main" id="{256AB495-C914-4645-A263-4AF914F2A432}"/>
                  </a:ext>
                </a:extLst>
              </p:cNvPr>
              <p:cNvSpPr/>
              <p:nvPr/>
            </p:nvSpPr>
            <p:spPr>
              <a:xfrm>
                <a:off x="502712" y="5479760"/>
                <a:ext cx="2761012" cy="53841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400" i="1">
                          <a:latin typeface="Cambria Math" panose="02040503050406030204" pitchFamily="18" charset="0"/>
                        </a:rPr>
                        <m:t>𝑅𝑂𝑆</m:t>
                      </m:r>
                      <m:r>
                        <a:rPr lang="ru-RU" sz="140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ru-RU" sz="1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1400" i="1">
                              <a:latin typeface="Cambria Math" panose="02040503050406030204" pitchFamily="18" charset="0"/>
                            </a:rPr>
                            <m:t>Чистая прибыль</m:t>
                          </m:r>
                        </m:num>
                        <m:den>
                          <m:r>
                            <a:rPr lang="ru-RU" sz="1400" i="1">
                              <a:latin typeface="Cambria Math" panose="02040503050406030204" pitchFamily="18" charset="0"/>
                            </a:rPr>
                            <m:t>Выручка</m:t>
                          </m:r>
                        </m:den>
                      </m:f>
                      <m:r>
                        <a:rPr lang="ru-RU" sz="1400" i="1">
                          <a:latin typeface="Cambria Math" panose="02040503050406030204" pitchFamily="18" charset="0"/>
                        </a:rPr>
                        <m:t>∗100%</m:t>
                      </m:r>
                    </m:oMath>
                  </m:oMathPara>
                </a14:m>
                <a:endParaRPr lang="ru-RU" sz="1400" dirty="0"/>
              </a:p>
            </p:txBody>
          </p:sp>
        </mc:Choice>
        <mc:Fallback>
          <p:sp>
            <p:nvSpPr>
              <p:cNvPr id="10" name="Прямоугольник 9">
                <a:extLst>
                  <a:ext uri="{FF2B5EF4-FFF2-40B4-BE49-F238E27FC236}">
                    <a16:creationId xmlns:a16="http://schemas.microsoft.com/office/drawing/2014/main" id="{256AB495-C914-4645-A263-4AF914F2A43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2712" y="5479760"/>
                <a:ext cx="2761012" cy="538417"/>
              </a:xfrm>
              <a:prstGeom prst="rect">
                <a:avLst/>
              </a:prstGeom>
              <a:blipFill>
                <a:blip r:embed="rId3"/>
                <a:stretch>
                  <a:fillRect b="-454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Прямоугольник 10">
                <a:extLst>
                  <a:ext uri="{FF2B5EF4-FFF2-40B4-BE49-F238E27FC236}">
                    <a16:creationId xmlns:a16="http://schemas.microsoft.com/office/drawing/2014/main" id="{49EA740D-AA88-44F1-961F-735CF6B6DF81}"/>
                  </a:ext>
                </a:extLst>
              </p:cNvPr>
              <p:cNvSpPr/>
              <p:nvPr/>
            </p:nvSpPr>
            <p:spPr>
              <a:xfrm>
                <a:off x="238890" y="6174847"/>
                <a:ext cx="3288657" cy="50141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1400" i="1">
                          <a:latin typeface="Cambria Math" panose="02040503050406030204" pitchFamily="18" charset="0"/>
                        </a:rPr>
                        <m:t>𝑅𝑂𝐸</m:t>
                      </m:r>
                      <m:r>
                        <a:rPr lang="ru-RU" sz="1400" i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ru-RU" sz="1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1400" i="0">
                              <a:latin typeface="Cambria Math" panose="02040503050406030204" pitchFamily="18" charset="0"/>
                            </a:rPr>
                            <m:t>Чистая прибыль</m:t>
                          </m:r>
                        </m:num>
                        <m:den>
                          <m:r>
                            <a:rPr lang="ru-RU" sz="1400" i="0">
                              <a:latin typeface="Cambria Math" panose="02040503050406030204" pitchFamily="18" charset="0"/>
                            </a:rPr>
                            <m:t>Собственный капитал</m:t>
                          </m:r>
                        </m:den>
                      </m:f>
                      <m:r>
                        <a:rPr lang="ru-RU" sz="1400" i="0">
                          <a:latin typeface="Cambria Math" panose="02040503050406030204" pitchFamily="18" charset="0"/>
                        </a:rPr>
                        <m:t>∗100% </m:t>
                      </m:r>
                    </m:oMath>
                  </m:oMathPara>
                </a14:m>
                <a:endParaRPr lang="ru-RU" sz="1400" dirty="0"/>
              </a:p>
            </p:txBody>
          </p:sp>
        </mc:Choice>
        <mc:Fallback>
          <p:sp>
            <p:nvSpPr>
              <p:cNvPr id="11" name="Прямоугольник 10">
                <a:extLst>
                  <a:ext uri="{FF2B5EF4-FFF2-40B4-BE49-F238E27FC236}">
                    <a16:creationId xmlns:a16="http://schemas.microsoft.com/office/drawing/2014/main" id="{49EA740D-AA88-44F1-961F-735CF6B6DF8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8890" y="6174847"/>
                <a:ext cx="3288657" cy="501419"/>
              </a:xfrm>
              <a:prstGeom prst="rect">
                <a:avLst/>
              </a:prstGeom>
              <a:blipFill>
                <a:blip r:embed="rId4"/>
                <a:stretch>
                  <a:fillRect b="-243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Прямоугольник 11">
                <a:extLst>
                  <a:ext uri="{FF2B5EF4-FFF2-40B4-BE49-F238E27FC236}">
                    <a16:creationId xmlns:a16="http://schemas.microsoft.com/office/drawing/2014/main" id="{A279B64A-5C88-4937-AE85-806435F207DA}"/>
                  </a:ext>
                </a:extLst>
              </p:cNvPr>
              <p:cNvSpPr/>
              <p:nvPr/>
            </p:nvSpPr>
            <p:spPr>
              <a:xfrm>
                <a:off x="7188499" y="6112214"/>
                <a:ext cx="4304512" cy="53771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1400" i="1">
                          <a:latin typeface="Cambria Math" panose="02040503050406030204" pitchFamily="18" charset="0"/>
                        </a:rPr>
                        <m:t>𝑅𝑂𝐴</m:t>
                      </m:r>
                      <m:r>
                        <a:rPr lang="ru-RU" sz="1400" i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ru-RU" sz="1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1400" i="0">
                              <a:latin typeface="Cambria Math" panose="02040503050406030204" pitchFamily="18" charset="0"/>
                            </a:rPr>
                            <m:t>Чистая прибыль</m:t>
                          </m:r>
                        </m:num>
                        <m:den>
                          <m:r>
                            <a:rPr lang="ru-RU" sz="1400" i="0">
                              <a:latin typeface="Cambria Math" panose="02040503050406030204" pitchFamily="18" charset="0"/>
                            </a:rPr>
                            <m:t>Среднегодовая стоимость активов</m:t>
                          </m:r>
                        </m:den>
                      </m:f>
                      <m:r>
                        <a:rPr lang="ru-RU" sz="1400" i="0">
                          <a:latin typeface="Cambria Math" panose="02040503050406030204" pitchFamily="18" charset="0"/>
                        </a:rPr>
                        <m:t>∗100% </m:t>
                      </m:r>
                    </m:oMath>
                  </m:oMathPara>
                </a14:m>
                <a:endParaRPr lang="ru-RU" sz="1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2" name="Прямоугольник 11">
                <a:extLst>
                  <a:ext uri="{FF2B5EF4-FFF2-40B4-BE49-F238E27FC236}">
                    <a16:creationId xmlns:a16="http://schemas.microsoft.com/office/drawing/2014/main" id="{A279B64A-5C88-4937-AE85-806435F207D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88499" y="6112214"/>
                <a:ext cx="4304512" cy="537711"/>
              </a:xfrm>
              <a:prstGeom prst="rect">
                <a:avLst/>
              </a:prstGeom>
              <a:blipFill>
                <a:blip r:embed="rId5"/>
                <a:stretch>
                  <a:fillRect b="-454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Прямоугольник 12">
                <a:extLst>
                  <a:ext uri="{FF2B5EF4-FFF2-40B4-BE49-F238E27FC236}">
                    <a16:creationId xmlns:a16="http://schemas.microsoft.com/office/drawing/2014/main" id="{8DC9B279-48E2-42FD-973E-B2F44DEA2303}"/>
                  </a:ext>
                </a:extLst>
              </p:cNvPr>
              <p:cNvSpPr/>
              <p:nvPr/>
            </p:nvSpPr>
            <p:spPr>
              <a:xfrm>
                <a:off x="3681445" y="5766028"/>
                <a:ext cx="3507054" cy="9532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indent="450215"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ru-RU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  <a:endParaRPr lang="ru-RU" sz="1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400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КТЛ</m:t>
                      </m:r>
                      <m:r>
                        <a:rPr lang="ru-RU" sz="1400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ru-RU" sz="14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ru-RU" sz="14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Оборотные активы</m:t>
                          </m:r>
                        </m:num>
                        <m:den>
                          <m:r>
                            <a:rPr lang="ru-RU" sz="14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Краткосрочные обязательства</m:t>
                          </m:r>
                        </m:den>
                      </m:f>
                      <m:r>
                        <a:rPr lang="ru-RU" sz="1400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 </m:t>
                      </m:r>
                    </m:oMath>
                  </m:oMathPara>
                </a14:m>
                <a:endParaRPr lang="ru-RU" sz="1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3" name="Прямоугольник 12">
                <a:extLst>
                  <a:ext uri="{FF2B5EF4-FFF2-40B4-BE49-F238E27FC236}">
                    <a16:creationId xmlns:a16="http://schemas.microsoft.com/office/drawing/2014/main" id="{8DC9B279-48E2-42FD-973E-B2F44DEA230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81445" y="5766028"/>
                <a:ext cx="3507054" cy="953210"/>
              </a:xfrm>
              <a:prstGeom prst="rect">
                <a:avLst/>
              </a:prstGeom>
              <a:blipFill>
                <a:blip r:embed="rId6"/>
                <a:stretch>
                  <a:fillRect b="-192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971FB70-97C9-4174-989F-7FF1580421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fld id="{33A75CB3-6261-4C12-B0F8-7E0C776BB68D}" type="slidenum">
              <a:rPr lang="ru-RU" sz="28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fld>
            <a:endParaRPr lang="ru-RU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24664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AF7535-CEAE-4B5D-B5F8-C5841CF126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1751"/>
            <a:ext cx="12768044" cy="693539"/>
          </a:xfrm>
        </p:spPr>
        <p:txBody>
          <a:bodyPr>
            <a:no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Краткая характеристика предприятия ООО «ЛЭЦ ЛАКРИМА»</a:t>
            </a:r>
          </a:p>
        </p:txBody>
      </p:sp>
      <p:graphicFrame>
        <p:nvGraphicFramePr>
          <p:cNvPr id="4" name="Диаграмма 3">
            <a:extLst>
              <a:ext uri="{FF2B5EF4-FFF2-40B4-BE49-F238E27FC236}">
                <a16:creationId xmlns:a16="http://schemas.microsoft.com/office/drawing/2014/main" id="{0839B9A7-B446-49AB-AE03-6879513F61A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6553693"/>
              </p:ext>
            </p:extLst>
          </p:nvPr>
        </p:nvGraphicFramePr>
        <p:xfrm>
          <a:off x="169505" y="1545805"/>
          <a:ext cx="6189349" cy="49062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Диаграмма 6">
            <a:extLst>
              <a:ext uri="{FF2B5EF4-FFF2-40B4-BE49-F238E27FC236}">
                <a16:creationId xmlns:a16="http://schemas.microsoft.com/office/drawing/2014/main" id="{6905EF07-93C1-4197-A79A-4485C895853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66555067"/>
              </p:ext>
            </p:extLst>
          </p:nvPr>
        </p:nvGraphicFramePr>
        <p:xfrm>
          <a:off x="6518246" y="1545806"/>
          <a:ext cx="5543055" cy="49062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7AA1B0BE-EDC2-4475-A543-70EEDB3C398B}"/>
              </a:ext>
            </a:extLst>
          </p:cNvPr>
          <p:cNvSpPr/>
          <p:nvPr/>
        </p:nvSpPr>
        <p:spPr>
          <a:xfrm>
            <a:off x="2075776" y="1238027"/>
            <a:ext cx="237680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Финансовая устойчивость </a:t>
            </a:r>
            <a:endParaRPr lang="ru-RU" sz="1400" b="1" dirty="0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0A668B98-38AA-491B-B877-242A5C182C61}"/>
              </a:ext>
            </a:extLst>
          </p:cNvPr>
          <p:cNvSpPr/>
          <p:nvPr/>
        </p:nvSpPr>
        <p:spPr>
          <a:xfrm>
            <a:off x="7501330" y="1238027"/>
            <a:ext cx="375378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Динамика ключевых компонентов баланса </a:t>
            </a:r>
            <a:endParaRPr lang="ru-RU" sz="1400" b="1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0F542331-DFE4-47F4-93AF-709F572F9207}"/>
              </a:ext>
            </a:extLst>
          </p:cNvPr>
          <p:cNvSpPr/>
          <p:nvPr/>
        </p:nvSpPr>
        <p:spPr>
          <a:xfrm>
            <a:off x="169505" y="681788"/>
            <a:ext cx="550888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финансовой и бухгалтерской отчетности</a:t>
            </a:r>
          </a:p>
        </p:txBody>
      </p:sp>
      <p:sp>
        <p:nvSpPr>
          <p:cNvPr id="8" name="Номер слайда 7">
            <a:extLst>
              <a:ext uri="{FF2B5EF4-FFF2-40B4-BE49-F238E27FC236}">
                <a16:creationId xmlns:a16="http://schemas.microsoft.com/office/drawing/2014/main" id="{2D67040C-A8BB-4B23-89EF-B82DB945F7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fld id="{33A75CB3-6261-4C12-B0F8-7E0C776BB68D}" type="slidenum">
              <a:rPr lang="ru-RU" sz="28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fld>
            <a:endParaRPr lang="ru-RU" sz="28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47313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313A236F-C75F-41A6-A27D-14C358093E83}"/>
              </a:ext>
            </a:extLst>
          </p:cNvPr>
          <p:cNvSpPr/>
          <p:nvPr/>
        </p:nvSpPr>
        <p:spPr>
          <a:xfrm>
            <a:off x="58723" y="-4110"/>
            <a:ext cx="117222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Анализ подходов к управленческим решениям на предприятии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4" name="Таблица 13">
            <a:extLst>
              <a:ext uri="{FF2B5EF4-FFF2-40B4-BE49-F238E27FC236}">
                <a16:creationId xmlns:a16="http://schemas.microsoft.com/office/drawing/2014/main" id="{178150A9-5DEA-4198-9ED7-99FD87F2F7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1992264"/>
              </p:ext>
            </p:extLst>
          </p:nvPr>
        </p:nvGraphicFramePr>
        <p:xfrm>
          <a:off x="190500" y="580665"/>
          <a:ext cx="6229875" cy="614237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32679">
                  <a:extLst>
                    <a:ext uri="{9D8B030D-6E8A-4147-A177-3AD203B41FA5}">
                      <a16:colId xmlns:a16="http://schemas.microsoft.com/office/drawing/2014/main" val="2147249922"/>
                    </a:ext>
                  </a:extLst>
                </a:gridCol>
                <a:gridCol w="1971854">
                  <a:extLst>
                    <a:ext uri="{9D8B030D-6E8A-4147-A177-3AD203B41FA5}">
                      <a16:colId xmlns:a16="http://schemas.microsoft.com/office/drawing/2014/main" val="1830659876"/>
                    </a:ext>
                  </a:extLst>
                </a:gridCol>
                <a:gridCol w="2825342">
                  <a:extLst>
                    <a:ext uri="{9D8B030D-6E8A-4147-A177-3AD203B41FA5}">
                      <a16:colId xmlns:a16="http://schemas.microsoft.com/office/drawing/2014/main" val="3587680870"/>
                    </a:ext>
                  </a:extLst>
                </a:gridCol>
              </a:tblGrid>
              <a:tr h="28185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Вопрос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143" marR="251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Варианты ответа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143" marR="251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ответов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143" marR="251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1781181"/>
                  </a:ext>
                </a:extLst>
              </a:tr>
              <a:tr h="283125">
                <a:tc rowSpan="4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Как вы оцениваете эффективность существующих методов принятия решений в центре?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 эффективные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143" marR="2514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143" marR="251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4863867"/>
                  </a:ext>
                </a:extLst>
              </a:tr>
              <a:tr h="26215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Эффективные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143" marR="2514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143" marR="251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1292908"/>
                  </a:ext>
                </a:extLst>
              </a:tr>
              <a:tr h="25166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Неэффективные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143" marR="2514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143" marR="251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4464365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Совершенно неэффективные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143" marR="2514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143" marR="251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3369591"/>
                  </a:ext>
                </a:extLst>
              </a:tr>
              <a:tr h="354564">
                <a:tc rowSpan="5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Какие основные затруднения вы испытываете при работе с информацией для принятия решений?</a:t>
                      </a:r>
                      <a:endParaRPr lang="ru-RU" sz="1200" b="1" kern="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Недостаток информации о текущих процессах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143" marR="2514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143" marR="251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1858123"/>
                  </a:ext>
                </a:extLst>
              </a:tr>
              <a:tr h="37793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Сложность в доступе к необходимым данным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143" marR="2514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143" marR="251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2549770"/>
                  </a:ext>
                </a:extLst>
              </a:tr>
              <a:tr h="37793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Неправильное понимание потребностей клиентов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143" marR="2514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143" marR="251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98213847"/>
                  </a:ext>
                </a:extLst>
              </a:tr>
              <a:tr h="37793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Плохая коммуникация между отделами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143" marR="2514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143" marR="251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895319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Избыточные бюрократические процедуры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143" marR="2514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143" marR="251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3112365"/>
                  </a:ext>
                </a:extLst>
              </a:tr>
              <a:tr h="182412">
                <a:tc rowSpan="4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Как вы оцениваете уровень участия сотрудников в процессе принятия решений?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143" marR="2514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143" marR="251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8059670"/>
                  </a:ext>
                </a:extLst>
              </a:tr>
              <a:tr h="18241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Умеренный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143" marR="2514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143" marR="251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1177047"/>
                  </a:ext>
                </a:extLst>
              </a:tr>
              <a:tr h="18241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Низкий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143" marR="2514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143" marR="251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6822206"/>
                  </a:ext>
                </a:extLst>
              </a:tr>
              <a:tr h="42959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 низкий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143" marR="2514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143" marR="251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8299372"/>
                  </a:ext>
                </a:extLst>
              </a:tr>
              <a:tr h="377937">
                <a:tc rowSpan="5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 какими из следующих проблем вы сталкиваетесь наиболее часто в процессе принятия решений?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Многоуровневость процесса одобрения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143" marR="2514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143" marR="251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8050186"/>
                  </a:ext>
                </a:extLst>
              </a:tr>
              <a:tr h="37793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Конфликты между различными отделами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143" marR="2514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143" marR="251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6090431"/>
                  </a:ext>
                </a:extLst>
              </a:tr>
              <a:tr h="37793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Неэффективные методы сбора и анализа данных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143" marR="2514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143" marR="251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8016775"/>
                  </a:ext>
                </a:extLst>
              </a:tr>
              <a:tr h="37793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Ненадежные прогнозы и отчёты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143" marR="2514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143" marR="251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9338054"/>
                  </a:ext>
                </a:extLst>
              </a:tr>
              <a:tr h="37793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Отсутствие современных инструментов и технологий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143" marR="2514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143" marR="251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2484073"/>
                  </a:ext>
                </a:extLst>
              </a:tr>
            </a:tbl>
          </a:graphicData>
        </a:graphic>
      </p:graphicFrame>
      <p:graphicFrame>
        <p:nvGraphicFramePr>
          <p:cNvPr id="16" name="Диаграмма 15">
            <a:extLst>
              <a:ext uri="{FF2B5EF4-FFF2-40B4-BE49-F238E27FC236}">
                <a16:creationId xmlns:a16="http://schemas.microsoft.com/office/drawing/2014/main" id="{B95E038D-77FD-4ADE-B166-A5F487A7098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69184820"/>
              </p:ext>
            </p:extLst>
          </p:nvPr>
        </p:nvGraphicFramePr>
        <p:xfrm>
          <a:off x="6096000" y="1217418"/>
          <a:ext cx="5905500" cy="30575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3A5B5421-9955-4542-A63A-2B5CC0FC33C2}"/>
              </a:ext>
            </a:extLst>
          </p:cNvPr>
          <p:cNvSpPr/>
          <p:nvPr/>
        </p:nvSpPr>
        <p:spPr>
          <a:xfrm>
            <a:off x="6892779" y="580665"/>
            <a:ext cx="463631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«Как вы оцениваете эффективность существующих методов принятия решений в центре?»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A57062D3-E300-41F8-AF7A-A7A77C0FB80D}"/>
              </a:ext>
            </a:extLst>
          </p:cNvPr>
          <p:cNvSpPr/>
          <p:nvPr/>
        </p:nvSpPr>
        <p:spPr>
          <a:xfrm>
            <a:off x="6420375" y="4470895"/>
            <a:ext cx="290818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Почти три четверти опрошенных (72 %) считают существующие методы неэффективными, а более половины (54 %) отмечают крайне низкий уровень вовлечённости в процесс принятия решений..</a:t>
            </a:r>
            <a:endParaRPr lang="ru-RU" sz="1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Стрелка: вправо 23">
            <a:extLst>
              <a:ext uri="{FF2B5EF4-FFF2-40B4-BE49-F238E27FC236}">
                <a16:creationId xmlns:a16="http://schemas.microsoft.com/office/drawing/2014/main" id="{DB5F7035-AA95-4C7D-A22B-DFAA79C0985F}"/>
              </a:ext>
            </a:extLst>
          </p:cNvPr>
          <p:cNvSpPr/>
          <p:nvPr/>
        </p:nvSpPr>
        <p:spPr>
          <a:xfrm>
            <a:off x="9391253" y="4768998"/>
            <a:ext cx="734458" cy="5999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616078B-3F66-4519-9CED-766DE0B76A7E}"/>
              </a:ext>
            </a:extLst>
          </p:cNvPr>
          <p:cNvSpPr txBox="1"/>
          <p:nvPr/>
        </p:nvSpPr>
        <p:spPr>
          <a:xfrm>
            <a:off x="10125711" y="4470895"/>
            <a:ext cx="206628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Существующая система принятия управленческих решений неэффективна 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E9AD8F61-00B2-4267-B3D5-17977FAFBF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fld id="{33A75CB3-6261-4C12-B0F8-7E0C776BB68D}" type="slidenum">
              <a:rPr lang="ru-RU" sz="28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fld>
            <a:endParaRPr lang="ru-RU" sz="28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57333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3D5EB25-8EF7-42D5-B320-C2A6009EA32C}"/>
              </a:ext>
            </a:extLst>
          </p:cNvPr>
          <p:cNvSpPr/>
          <p:nvPr/>
        </p:nvSpPr>
        <p:spPr>
          <a:xfrm>
            <a:off x="187102" y="0"/>
            <a:ext cx="1200489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Оценка эффективности существующей системы подходов к принятию управленческих решений</a:t>
            </a:r>
            <a:endParaRPr lang="ru-RU" sz="3200" dirty="0"/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A3DDC220-1C95-4A04-894E-D9AE497DD5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8590463"/>
              </p:ext>
            </p:extLst>
          </p:nvPr>
        </p:nvGraphicFramePr>
        <p:xfrm>
          <a:off x="187103" y="1477328"/>
          <a:ext cx="11291831" cy="528420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645311">
                  <a:extLst>
                    <a:ext uri="{9D8B030D-6E8A-4147-A177-3AD203B41FA5}">
                      <a16:colId xmlns:a16="http://schemas.microsoft.com/office/drawing/2014/main" val="2472673198"/>
                    </a:ext>
                  </a:extLst>
                </a:gridCol>
                <a:gridCol w="5646520">
                  <a:extLst>
                    <a:ext uri="{9D8B030D-6E8A-4147-A177-3AD203B41FA5}">
                      <a16:colId xmlns:a16="http://schemas.microsoft.com/office/drawing/2014/main" val="840329837"/>
                    </a:ext>
                  </a:extLst>
                </a:gridCol>
              </a:tblGrid>
              <a:tr h="23156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Сильные стороны (S)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704" marR="2170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Слабые стороны (W)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704" marR="2170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440356"/>
                  </a:ext>
                </a:extLst>
              </a:tr>
              <a:tr h="45276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Длительная история работы (с 2003 г. - стабильность и опыт)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704" marR="2170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Небольшой уставный капитал (1 млн руб.) - ограничение для масштабного развития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704" marR="2170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5644539"/>
                  </a:ext>
                </a:extLst>
              </a:tr>
              <a:tr h="75780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Широкий спектр услуг (общая врачебная практика, косметология, хирургия, гинекология, неврология, массаж, оториноларингология, онкология, педиатрия, офтальмология, проктология, психология и др.)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704" marR="2170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Отсутствие зарегистрированных товарных знаков - снижена узнаваемость бренда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704" marR="2170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8460814"/>
                  </a:ext>
                </a:extLst>
              </a:tr>
              <a:tr h="494684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Современное оборудование (</a:t>
                      </a:r>
                      <a:r>
                        <a:rPr lang="ru-RU" sz="14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видеокольпоскоп</a:t>
                      </a: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СПА-капсула, </a:t>
                      </a:r>
                      <a:r>
                        <a:rPr lang="ru-RU" sz="14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мезоинжектор</a:t>
                      </a: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лазер COSMO PULSE 25 и др.)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704" marR="2170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Зависимость от местных рынков (деятельность только в Петропавловске-Камчатском, отсутствие филиалов)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704" marR="2170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8114942"/>
                  </a:ext>
                </a:extLst>
              </a:tr>
              <a:tr h="494684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Высокая квалификация врачей (сертификаты соответствия, врачи с большим стажем и высшей категорией)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704" marR="2170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Невысокая рентабельность активов (13,81% в 2025 г. - ниже среднего по отрасли)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704" marR="2170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772962"/>
                  </a:ext>
                </a:extLst>
              </a:tr>
              <a:tr h="231567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Участие в госзакупках (две закупки, сумма контрактов - 1 446 974,5 руб.)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704" marR="2170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Наличие судебных дел (7 дел - ответчик, 5 дел - истец)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704" marR="2170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5900028"/>
                  </a:ext>
                </a:extLst>
              </a:tr>
              <a:tr h="23156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Возможности (O)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704" marR="2170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Угрозы (T)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704" marR="2170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1259875"/>
                  </a:ext>
                </a:extLst>
              </a:tr>
              <a:tr h="494684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Расширение спектра услуг (новые технологии и методики лечения)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704" marR="2170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Конкуренция с другими медицинскими центрами («</a:t>
                      </a:r>
                      <a:r>
                        <a:rPr lang="ru-RU" sz="14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Ормедиум</a:t>
                      </a: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», «</a:t>
                      </a:r>
                      <a:r>
                        <a:rPr lang="ru-RU" sz="14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Медитекс</a:t>
                      </a: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», «Тетра» и др.)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704" marR="2170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3419211"/>
                  </a:ext>
                </a:extLst>
              </a:tr>
              <a:tr h="494684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Развитие партнёрских программ со страховыми компаниями (сотрудничество с «Росгосстрахом» и «ВСК»)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704" marR="2170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Изменения в законодательстве (лицензирование, регулирование медицинской деятельности)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704" marR="2170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2433108"/>
                  </a:ext>
                </a:extLst>
              </a:tr>
              <a:tr h="494684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Открытие филиалов в других районах Камчатки или соседних регионах</a:t>
                      </a:r>
                      <a:endParaRPr lang="ru-RU" sz="1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704" marR="2170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Экономические риски (снижение платёжеспособности населения, рост цен на оборудование и расходные материалы)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704" marR="2170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4671150"/>
                  </a:ext>
                </a:extLst>
              </a:tr>
              <a:tr h="45276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Привлечение инвестиций (модернизация оборудования, расширение штата)</a:t>
                      </a:r>
                      <a:endParaRPr lang="ru-RU" sz="1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704" marR="2170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Риск потери лицензий (несоблюдение требований Росздравнадзора и др.)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704" marR="2170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4234966"/>
                  </a:ext>
                </a:extLst>
              </a:tr>
              <a:tr h="45276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Развитие онлайн-услуг (телемедицина, онлайн-консультации)</a:t>
                      </a:r>
                      <a:endParaRPr lang="ru-RU" sz="1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704" marR="2170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Негативные отзывы пациентов (в частности, о качестве лазерной косметологии)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704" marR="2170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5397904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6553B1B8-317C-49CE-B113-712783CE95DE}"/>
              </a:ext>
            </a:extLst>
          </p:cNvPr>
          <p:cNvSpPr txBox="1"/>
          <p:nvPr/>
        </p:nvSpPr>
        <p:spPr>
          <a:xfrm>
            <a:off x="86435" y="1055478"/>
            <a:ext cx="64324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Качественная характеристика с помощью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SWOT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-анализа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C0BE5C5-8C4E-4CB0-951C-697144840D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fld id="{33A75CB3-6261-4C12-B0F8-7E0C776BB68D}" type="slidenum">
              <a:rPr lang="ru-RU" sz="28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fld>
            <a:endParaRPr lang="ru-RU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90293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>
            <a:extLst>
              <a:ext uri="{FF2B5EF4-FFF2-40B4-BE49-F238E27FC236}">
                <a16:creationId xmlns:a16="http://schemas.microsoft.com/office/drawing/2014/main" id="{8592A939-D36C-438F-B900-2B42F2E48A8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81107566"/>
              </p:ext>
            </p:extLst>
          </p:nvPr>
        </p:nvGraphicFramePr>
        <p:xfrm>
          <a:off x="360008" y="1569778"/>
          <a:ext cx="5805737" cy="49736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Диаграмма 2">
            <a:extLst>
              <a:ext uri="{FF2B5EF4-FFF2-40B4-BE49-F238E27FC236}">
                <a16:creationId xmlns:a16="http://schemas.microsoft.com/office/drawing/2014/main" id="{FC3B40EF-4DA7-4FDF-9CB0-CBD19657720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0858053"/>
              </p:ext>
            </p:extLst>
          </p:nvPr>
        </p:nvGraphicFramePr>
        <p:xfrm>
          <a:off x="6165745" y="1372388"/>
          <a:ext cx="6086474" cy="51710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84F1B860-918E-44B9-A002-56A231CF13CB}"/>
              </a:ext>
            </a:extLst>
          </p:cNvPr>
          <p:cNvSpPr/>
          <p:nvPr/>
        </p:nvSpPr>
        <p:spPr>
          <a:xfrm>
            <a:off x="6884980" y="1248206"/>
            <a:ext cx="46480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Соотношение чистой прибыли и выручки </a:t>
            </a:r>
            <a:endParaRPr lang="ru-RU" b="1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A9096716-C435-4EB8-A6F8-3C8153C69B51}"/>
              </a:ext>
            </a:extLst>
          </p:cNvPr>
          <p:cNvSpPr/>
          <p:nvPr/>
        </p:nvSpPr>
        <p:spPr>
          <a:xfrm>
            <a:off x="2104578" y="1200446"/>
            <a:ext cx="23165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Динамика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выручки </a:t>
            </a:r>
            <a:endParaRPr lang="ru-RU" b="1" dirty="0"/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5FC28EA2-B53D-41C8-A249-01F3072CCA07}"/>
              </a:ext>
            </a:extLst>
          </p:cNvPr>
          <p:cNvSpPr txBox="1">
            <a:spLocks/>
          </p:cNvSpPr>
          <p:nvPr/>
        </p:nvSpPr>
        <p:spPr>
          <a:xfrm>
            <a:off x="83890" y="139284"/>
            <a:ext cx="9303391" cy="693539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Оценка эффективности финансовых показателей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8F9B545-1B30-468E-8214-1673C7EB322F}"/>
              </a:ext>
            </a:extLst>
          </p:cNvPr>
          <p:cNvSpPr txBox="1"/>
          <p:nvPr/>
        </p:nvSpPr>
        <p:spPr>
          <a:xfrm>
            <a:off x="155574" y="678356"/>
            <a:ext cx="78489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фоне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выручки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чистой прибыли предприятия за 2020 – 2025 гг.</a:t>
            </a:r>
          </a:p>
        </p:txBody>
      </p:sp>
      <p:sp>
        <p:nvSpPr>
          <p:cNvPr id="10" name="Номер слайда 9">
            <a:extLst>
              <a:ext uri="{FF2B5EF4-FFF2-40B4-BE49-F238E27FC236}">
                <a16:creationId xmlns:a16="http://schemas.microsoft.com/office/drawing/2014/main" id="{25F0A02B-83A0-4448-8A11-9AD08A0CBE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fld id="{33A75CB3-6261-4C12-B0F8-7E0C776BB68D}" type="slidenum">
              <a:rPr lang="ru-RU" sz="28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fld>
            <a:endParaRPr lang="ru-RU" sz="28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2834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6372F5F6-FAE3-4FB4-A6DC-B9FC76C723F8}"/>
              </a:ext>
            </a:extLst>
          </p:cNvPr>
          <p:cNvSpPr/>
          <p:nvPr/>
        </p:nvSpPr>
        <p:spPr>
          <a:xfrm>
            <a:off x="0" y="0"/>
            <a:ext cx="693047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Рекомендуемые мероприятия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F499689-B620-4A6C-9363-CE43B1AE004B}"/>
              </a:ext>
            </a:extLst>
          </p:cNvPr>
          <p:cNvSpPr txBox="1"/>
          <p:nvPr/>
        </p:nvSpPr>
        <p:spPr>
          <a:xfrm>
            <a:off x="0" y="584775"/>
            <a:ext cx="100151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Введение современных подходов к принятию  управленческих решений: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CRM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Битрикс24</a:t>
            </a: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id="{68089F6D-2555-4777-8F0F-0E5ED889C7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0545502"/>
              </p:ext>
            </p:extLst>
          </p:nvPr>
        </p:nvGraphicFramePr>
        <p:xfrm>
          <a:off x="230676" y="1023789"/>
          <a:ext cx="5387111" cy="579120"/>
        </p:xfrm>
        <a:graphic>
          <a:graphicData uri="http://schemas.openxmlformats.org/drawingml/2006/table">
            <a:tbl>
              <a:tblPr/>
              <a:tblGrid>
                <a:gridCol w="1640069">
                  <a:extLst>
                    <a:ext uri="{9D8B030D-6E8A-4147-A177-3AD203B41FA5}">
                      <a16:colId xmlns:a16="http://schemas.microsoft.com/office/drawing/2014/main" val="92254681"/>
                    </a:ext>
                  </a:extLst>
                </a:gridCol>
                <a:gridCol w="2105637">
                  <a:extLst>
                    <a:ext uri="{9D8B030D-6E8A-4147-A177-3AD203B41FA5}">
                      <a16:colId xmlns:a16="http://schemas.microsoft.com/office/drawing/2014/main" val="4248078359"/>
                    </a:ext>
                  </a:extLst>
                </a:gridCol>
                <a:gridCol w="1641405">
                  <a:extLst>
                    <a:ext uri="{9D8B030D-6E8A-4147-A177-3AD203B41FA5}">
                      <a16:colId xmlns:a16="http://schemas.microsoft.com/office/drawing/2014/main" val="458350268"/>
                    </a:ext>
                  </a:extLst>
                </a:gridCol>
              </a:tblGrid>
              <a:tr h="545871">
                <a:tc>
                  <a:txBody>
                    <a:bodyPr/>
                    <a:lstStyle/>
                    <a:p>
                      <a:pPr algn="just"/>
                      <a:r>
                        <a:rPr lang="ru-RU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Статья затрат</a:t>
                      </a:r>
                    </a:p>
                  </a:txBody>
                  <a:tcPr marR="228600" marT="76200" marB="762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Содержание работ</a:t>
                      </a:r>
                    </a:p>
                  </a:txBody>
                  <a:tcPr marL="228600" marR="228600" marT="76200" marB="762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Стоимость в </a:t>
                      </a:r>
                    </a:p>
                    <a:p>
                      <a:pPr algn="just"/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рублях</a:t>
                      </a:r>
                      <a:endParaRPr lang="ru-RU" sz="1400" b="1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8600" marR="228600" marT="76200" marB="762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4919815"/>
                  </a:ext>
                </a:extLst>
              </a:tr>
            </a:tbl>
          </a:graphicData>
        </a:graphic>
      </p:graphicFrame>
      <p:sp>
        <p:nvSpPr>
          <p:cNvPr id="10" name="Овал 9">
            <a:extLst>
              <a:ext uri="{FF2B5EF4-FFF2-40B4-BE49-F238E27FC236}">
                <a16:creationId xmlns:a16="http://schemas.microsoft.com/office/drawing/2014/main" id="{B2D765D9-BDEC-45BE-90FA-C82EDC6706A5}"/>
              </a:ext>
            </a:extLst>
          </p:cNvPr>
          <p:cNvSpPr/>
          <p:nvPr/>
        </p:nvSpPr>
        <p:spPr>
          <a:xfrm>
            <a:off x="5902160" y="2762940"/>
            <a:ext cx="2005628" cy="1780149"/>
          </a:xfrm>
          <a:prstGeom prst="ellipse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Овал 10">
            <a:extLst>
              <a:ext uri="{FF2B5EF4-FFF2-40B4-BE49-F238E27FC236}">
                <a16:creationId xmlns:a16="http://schemas.microsoft.com/office/drawing/2014/main" id="{37D06432-8BC1-44BE-89C5-C8BA6E72897F}"/>
              </a:ext>
            </a:extLst>
          </p:cNvPr>
          <p:cNvSpPr/>
          <p:nvPr/>
        </p:nvSpPr>
        <p:spPr>
          <a:xfrm>
            <a:off x="7533344" y="2119624"/>
            <a:ext cx="1598499" cy="1216045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Овал 11">
            <a:extLst>
              <a:ext uri="{FF2B5EF4-FFF2-40B4-BE49-F238E27FC236}">
                <a16:creationId xmlns:a16="http://schemas.microsoft.com/office/drawing/2014/main" id="{85D0FC3B-B73A-44D5-8B6E-E9F3D9169A6C}"/>
              </a:ext>
            </a:extLst>
          </p:cNvPr>
          <p:cNvSpPr/>
          <p:nvPr/>
        </p:nvSpPr>
        <p:spPr>
          <a:xfrm>
            <a:off x="8794598" y="2879841"/>
            <a:ext cx="1512946" cy="1216045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Овал 12">
            <a:extLst>
              <a:ext uri="{FF2B5EF4-FFF2-40B4-BE49-F238E27FC236}">
                <a16:creationId xmlns:a16="http://schemas.microsoft.com/office/drawing/2014/main" id="{DADA2458-EDDF-4FD6-ADAE-3FA296900422}"/>
              </a:ext>
            </a:extLst>
          </p:cNvPr>
          <p:cNvSpPr/>
          <p:nvPr/>
        </p:nvSpPr>
        <p:spPr>
          <a:xfrm>
            <a:off x="9940645" y="2247151"/>
            <a:ext cx="1231941" cy="976747"/>
          </a:xfrm>
          <a:prstGeom prst="ellipse">
            <a:avLst/>
          </a:prstGeom>
          <a:solidFill>
            <a:schemeClr val="accent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Овал 13">
            <a:extLst>
              <a:ext uri="{FF2B5EF4-FFF2-40B4-BE49-F238E27FC236}">
                <a16:creationId xmlns:a16="http://schemas.microsoft.com/office/drawing/2014/main" id="{A36A3286-34B1-420F-8246-D9BC15213DC2}"/>
              </a:ext>
            </a:extLst>
          </p:cNvPr>
          <p:cNvSpPr/>
          <p:nvPr/>
        </p:nvSpPr>
        <p:spPr>
          <a:xfrm>
            <a:off x="10932030" y="2872177"/>
            <a:ext cx="1029294" cy="856550"/>
          </a:xfrm>
          <a:prstGeom prst="ellipse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7" name="Таблица 16">
            <a:extLst>
              <a:ext uri="{FF2B5EF4-FFF2-40B4-BE49-F238E27FC236}">
                <a16:creationId xmlns:a16="http://schemas.microsoft.com/office/drawing/2014/main" id="{09676769-1D5B-48DD-99EF-334842DA57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6123026"/>
              </p:ext>
            </p:extLst>
          </p:nvPr>
        </p:nvGraphicFramePr>
        <p:xfrm>
          <a:off x="230676" y="1551717"/>
          <a:ext cx="5387111" cy="506909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40082">
                  <a:extLst>
                    <a:ext uri="{9D8B030D-6E8A-4147-A177-3AD203B41FA5}">
                      <a16:colId xmlns:a16="http://schemas.microsoft.com/office/drawing/2014/main" val="4008617832"/>
                    </a:ext>
                  </a:extLst>
                </a:gridCol>
                <a:gridCol w="2117333">
                  <a:extLst>
                    <a:ext uri="{9D8B030D-6E8A-4147-A177-3AD203B41FA5}">
                      <a16:colId xmlns:a16="http://schemas.microsoft.com/office/drawing/2014/main" val="543608558"/>
                    </a:ext>
                  </a:extLst>
                </a:gridCol>
                <a:gridCol w="1629696">
                  <a:extLst>
                    <a:ext uri="{9D8B030D-6E8A-4147-A177-3AD203B41FA5}">
                      <a16:colId xmlns:a16="http://schemas.microsoft.com/office/drawing/2014/main" val="3924413928"/>
                    </a:ext>
                  </a:extLst>
                </a:gridCol>
              </a:tblGrid>
              <a:tr h="587476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Предпроектное 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обследование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585" marR="77266" marT="25755" marB="2575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Сбор требований, анализ   бизнес процессов, разработка технического задания, подготовка демо стенда,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266" marR="77266" marT="25755" marB="2575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150 000 руб. (зависит от сложности и масштаба бизнеса) 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266" marR="77266" marT="25755" marB="2575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972489"/>
                  </a:ext>
                </a:extLst>
              </a:tr>
              <a:tr h="282238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Базовая </a:t>
                      </a: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настройка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CRM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585" marR="77266" marT="25755" marB="2575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Настройка воронок </a:t>
                      </a:r>
                      <a:r>
                        <a:rPr lang="ru-RU" sz="1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продажстадий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сделок, карточек    клиентов, прав доступа,   шаблонов документов,      импорт базы клиентов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266" marR="77266" marT="25755" marB="2575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80 000–150 000 руб. 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266" marR="77266" marT="25755" marB="2575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7441515"/>
                  </a:ext>
                </a:extLst>
              </a:tr>
              <a:tr h="317194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Комплексное </a:t>
                      </a: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внедрение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585" marR="77266" marT="25755" marB="2575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Настройка CRM, задач и   проектов, документооборота бизнес процессов и роботов, отчётов и </a:t>
                      </a:r>
                      <a:r>
                        <a:rPr lang="ru-RU" sz="1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дэшбордов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интеграция с телефонией, почтой, мессенджерами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266" marR="77266" marT="25755" marB="2575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250 000 руб. 15 000–50 000 руб. за группу; 5 000–10 000 руб./чел. за индивидуальное обучение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266" marR="77266" marT="25755" marB="2575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9791727"/>
                  </a:ext>
                </a:extLst>
              </a:tr>
              <a:tr h="491599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Интеграции со сторонними сервисами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585" marR="77266" marT="25755" marB="2575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Подключение телефонии, 1С, интернет магазина, мессенджеров, SMS рассылок, BI систем и др.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266" marR="77266" marT="25755" marB="2575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15 000 – 200 000 руб. за сервис в зависимости от сложности интеграции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266" marR="77266" marT="25755" marB="2575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6644163"/>
                  </a:ext>
                </a:extLst>
              </a:tr>
              <a:tr h="1022575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Обучение сотрудников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585" marR="77266" marT="25755" marB="2575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Групповые тренинги по   работе с CRM, задачами, порталом индивидуальные задания подготовка инструкций и базы знаний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266" marR="77266" marT="25755" marB="2575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15 000 – 50 000 руб. за группу 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266" marR="77266" marT="25755" marB="2575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7087613"/>
                  </a:ext>
                </a:extLst>
              </a:tr>
            </a:tbl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2BD938C9-A58A-4EAD-8397-15297767000A}"/>
              </a:ext>
            </a:extLst>
          </p:cNvPr>
          <p:cNvSpPr txBox="1"/>
          <p:nvPr/>
        </p:nvSpPr>
        <p:spPr>
          <a:xfrm>
            <a:off x="6114765" y="1014384"/>
            <a:ext cx="57212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Наиболее востребованные функции у предпринимателей при выборе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CRM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EDCE199-5576-474C-B6E4-C78C9AC1BAC9}"/>
              </a:ext>
            </a:extLst>
          </p:cNvPr>
          <p:cNvSpPr txBox="1"/>
          <p:nvPr/>
        </p:nvSpPr>
        <p:spPr>
          <a:xfrm>
            <a:off x="6114765" y="4554477"/>
            <a:ext cx="212748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Единое ведение базы контактов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5E77041-CF2D-4E28-81B9-FE4626C082BB}"/>
              </a:ext>
            </a:extLst>
          </p:cNvPr>
          <p:cNvSpPr txBox="1"/>
          <p:nvPr/>
        </p:nvSpPr>
        <p:spPr>
          <a:xfrm>
            <a:off x="7412090" y="1768759"/>
            <a:ext cx="20665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Планирование и постановка задач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4296E4E-2434-4498-ACD8-E622AC38E596}"/>
              </a:ext>
            </a:extLst>
          </p:cNvPr>
          <p:cNvSpPr txBox="1"/>
          <p:nvPr/>
        </p:nvSpPr>
        <p:spPr>
          <a:xfrm>
            <a:off x="8927046" y="4118379"/>
            <a:ext cx="1748587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Коммуникации через различные каналы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251428F-CEFE-4797-9FD6-9A374E482265}"/>
              </a:ext>
            </a:extLst>
          </p:cNvPr>
          <p:cNvSpPr txBox="1"/>
          <p:nvPr/>
        </p:nvSpPr>
        <p:spPr>
          <a:xfrm>
            <a:off x="10049845" y="1800149"/>
            <a:ext cx="142456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процессом продаж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E4BA7FC-FFD2-4635-B66C-FA4580F0D702}"/>
              </a:ext>
            </a:extLst>
          </p:cNvPr>
          <p:cNvSpPr txBox="1"/>
          <p:nvPr/>
        </p:nvSpPr>
        <p:spPr>
          <a:xfrm>
            <a:off x="10733306" y="3708113"/>
            <a:ext cx="164450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проектами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944A197-38BD-439B-9FB1-3F0C8BC153B0}"/>
              </a:ext>
            </a:extLst>
          </p:cNvPr>
          <p:cNvSpPr txBox="1"/>
          <p:nvPr/>
        </p:nvSpPr>
        <p:spPr>
          <a:xfrm>
            <a:off x="6485900" y="3290145"/>
            <a:ext cx="926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38%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F04A608-B70D-471F-8121-0E4FE1B50D5E}"/>
              </a:ext>
            </a:extLst>
          </p:cNvPr>
          <p:cNvSpPr txBox="1"/>
          <p:nvPr/>
        </p:nvSpPr>
        <p:spPr>
          <a:xfrm>
            <a:off x="7974526" y="2402445"/>
            <a:ext cx="9131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35%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FFA382F-927F-426A-835D-182A9DF6C9A8}"/>
              </a:ext>
            </a:extLst>
          </p:cNvPr>
          <p:cNvSpPr txBox="1"/>
          <p:nvPr/>
        </p:nvSpPr>
        <p:spPr>
          <a:xfrm>
            <a:off x="9217441" y="3173736"/>
            <a:ext cx="12994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33%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BE80442-1897-4020-A2B1-81F254036DD9}"/>
              </a:ext>
            </a:extLst>
          </p:cNvPr>
          <p:cNvSpPr txBox="1"/>
          <p:nvPr/>
        </p:nvSpPr>
        <p:spPr>
          <a:xfrm>
            <a:off x="10331784" y="2464000"/>
            <a:ext cx="6876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%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9EEEA3A-9A33-4FC7-A39B-E594D1D5A16B}"/>
              </a:ext>
            </a:extLst>
          </p:cNvPr>
          <p:cNvSpPr txBox="1"/>
          <p:nvPr/>
        </p:nvSpPr>
        <p:spPr>
          <a:xfrm>
            <a:off x="11174539" y="3105479"/>
            <a:ext cx="61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%</a:t>
            </a:r>
          </a:p>
        </p:txBody>
      </p:sp>
      <p:pic>
        <p:nvPicPr>
          <p:cNvPr id="33" name="Рисунок 32">
            <a:extLst>
              <a:ext uri="{FF2B5EF4-FFF2-40B4-BE49-F238E27FC236}">
                <a16:creationId xmlns:a16="http://schemas.microsoft.com/office/drawing/2014/main" id="{4697814A-004C-4778-8C96-A42F9AE61E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52288" y="5047729"/>
            <a:ext cx="2305372" cy="847843"/>
          </a:xfrm>
          <a:prstGeom prst="rect">
            <a:avLst/>
          </a:prstGeom>
        </p:spPr>
      </p:pic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076BAEE-EDF7-4D9C-912A-B117EA0E9C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28370" y="6492875"/>
            <a:ext cx="2743200" cy="365125"/>
          </a:xfrm>
        </p:spPr>
        <p:txBody>
          <a:bodyPr/>
          <a:lstStyle/>
          <a:p>
            <a:fld id="{33A75CB3-6261-4C12-B0F8-7E0C776BB68D}" type="slidenum">
              <a:rPr lang="ru-RU" sz="28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fld>
            <a:endParaRPr lang="ru-RU" sz="28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69200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69C42322-CDEE-4991-891B-BEAC18815E7E}"/>
              </a:ext>
            </a:extLst>
          </p:cNvPr>
          <p:cNvSpPr/>
          <p:nvPr/>
        </p:nvSpPr>
        <p:spPr>
          <a:xfrm>
            <a:off x="0" y="-73186"/>
            <a:ext cx="1064562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Ожидаемые результаты реализации мероприятий</a:t>
            </a: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id="{CC46F116-3867-4FFD-A89A-FFDF3EBCFE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2855375"/>
              </p:ext>
            </p:extLst>
          </p:nvPr>
        </p:nvGraphicFramePr>
        <p:xfrm>
          <a:off x="112071" y="711467"/>
          <a:ext cx="6783680" cy="6010410"/>
        </p:xfrm>
        <a:graphic>
          <a:graphicData uri="http://schemas.openxmlformats.org/drawingml/2006/table">
            <a:tbl>
              <a:tblPr/>
              <a:tblGrid>
                <a:gridCol w="1356736">
                  <a:extLst>
                    <a:ext uri="{9D8B030D-6E8A-4147-A177-3AD203B41FA5}">
                      <a16:colId xmlns:a16="http://schemas.microsoft.com/office/drawing/2014/main" val="2367990001"/>
                    </a:ext>
                  </a:extLst>
                </a:gridCol>
                <a:gridCol w="1356736">
                  <a:extLst>
                    <a:ext uri="{9D8B030D-6E8A-4147-A177-3AD203B41FA5}">
                      <a16:colId xmlns:a16="http://schemas.microsoft.com/office/drawing/2014/main" val="2137698901"/>
                    </a:ext>
                  </a:extLst>
                </a:gridCol>
                <a:gridCol w="1356736">
                  <a:extLst>
                    <a:ext uri="{9D8B030D-6E8A-4147-A177-3AD203B41FA5}">
                      <a16:colId xmlns:a16="http://schemas.microsoft.com/office/drawing/2014/main" val="2006712968"/>
                    </a:ext>
                  </a:extLst>
                </a:gridCol>
                <a:gridCol w="1356736">
                  <a:extLst>
                    <a:ext uri="{9D8B030D-6E8A-4147-A177-3AD203B41FA5}">
                      <a16:colId xmlns:a16="http://schemas.microsoft.com/office/drawing/2014/main" val="1865180601"/>
                    </a:ext>
                  </a:extLst>
                </a:gridCol>
                <a:gridCol w="1356736">
                  <a:extLst>
                    <a:ext uri="{9D8B030D-6E8A-4147-A177-3AD203B41FA5}">
                      <a16:colId xmlns:a16="http://schemas.microsoft.com/office/drawing/2014/main" val="428026331"/>
                    </a:ext>
                  </a:extLst>
                </a:gridCol>
              </a:tblGrid>
              <a:tr h="394418">
                <a:tc>
                  <a:txBody>
                    <a:bodyPr/>
                    <a:lstStyle/>
                    <a:p>
                      <a:pPr algn="l"/>
                      <a:r>
                        <a:rPr lang="ru-RU" sz="11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Категория</a:t>
                      </a:r>
                    </a:p>
                  </a:txBody>
                  <a:tcPr marL="26213" marR="65532" marT="21844" marB="218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Что внедряем</a:t>
                      </a:r>
                    </a:p>
                  </a:txBody>
                  <a:tcPr marL="65532" marR="65532" marT="21844" marB="218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Ключевые эффекты</a:t>
                      </a:r>
                    </a:p>
                  </a:txBody>
                  <a:tcPr marL="65532" marR="65532" marT="21844" marB="218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Количественные показатели</a:t>
                      </a:r>
                    </a:p>
                  </a:txBody>
                  <a:tcPr marL="65532" marR="65532" marT="21844" marB="218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Риски / Условия успеха</a:t>
                      </a:r>
                    </a:p>
                  </a:txBody>
                  <a:tcPr marL="65532" marR="65532" marT="21844" marB="218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1305069"/>
                  </a:ext>
                </a:extLst>
              </a:tr>
              <a:tr h="1256761">
                <a:tc>
                  <a:txBody>
                    <a:bodyPr/>
                    <a:lstStyle/>
                    <a:p>
                      <a:pPr algn="l"/>
                      <a:r>
                        <a:rPr lang="ru-RU" sz="11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Стратегическое </a:t>
                      </a:r>
                    </a:p>
                    <a:p>
                      <a:pPr algn="l"/>
                      <a:r>
                        <a:rPr lang="ru-RU" sz="11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решение</a:t>
                      </a:r>
                    </a:p>
                  </a:txBody>
                  <a:tcPr marL="26213" marR="65532" marT="21844" marB="218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Внедрение </a:t>
                      </a:r>
                      <a:r>
                        <a:rPr lang="en-US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CRM</a:t>
                      </a:r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Битрикс24</a:t>
                      </a:r>
                    </a:p>
                  </a:txBody>
                  <a:tcPr marL="65532" marR="65532" marT="21844" marB="218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Перевод управления клиентскими отношениями на данные, создание единой экосистемы</a:t>
                      </a:r>
                    </a:p>
                  </a:txBody>
                  <a:tcPr marL="65532" marR="65532" marT="21844" marB="218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Стоимость внедрения: 400 000–600 000 ₽</a:t>
                      </a:r>
                    </a:p>
                  </a:txBody>
                  <a:tcPr marL="65532" marR="65532" marT="21844" marB="218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Необходимость обучения команды и адаптация процессов</a:t>
                      </a:r>
                    </a:p>
                  </a:txBody>
                  <a:tcPr marL="65532" marR="65532" marT="21844" marB="218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3670726"/>
                  </a:ext>
                </a:extLst>
              </a:tr>
              <a:tr h="917840">
                <a:tc>
                  <a:txBody>
                    <a:bodyPr/>
                    <a:lstStyle/>
                    <a:p>
                      <a:pPr algn="l"/>
                      <a:r>
                        <a:rPr lang="ru-RU" sz="11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Выручка и </a:t>
                      </a:r>
                    </a:p>
                    <a:p>
                      <a:pPr algn="l"/>
                      <a:r>
                        <a:rPr lang="ru-RU" sz="11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лояльность</a:t>
                      </a:r>
                    </a:p>
                  </a:txBody>
                  <a:tcPr marL="26213" marR="65532" marT="21844" marB="218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Автоматизация взаимодействия с клиентами , программы лояльности </a:t>
                      </a:r>
                    </a:p>
                  </a:txBody>
                  <a:tcPr marL="65532" marR="65532" marT="21844" marB="218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Рост выручки за счет конверсии, среднего чека и повторных продаж.</a:t>
                      </a:r>
                    </a:p>
                  </a:txBody>
                  <a:tcPr marL="65532" marR="65532" marT="21844" marB="218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Рост выручки 8-12 % первый год, прирост повторных продаж 5-7 %</a:t>
                      </a:r>
                    </a:p>
                  </a:txBody>
                  <a:tcPr marL="65532" marR="65532" marT="21844" marB="218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Зависимость от качества данных и вовлечённости менеджеров</a:t>
                      </a:r>
                    </a:p>
                  </a:txBody>
                  <a:tcPr marL="65532" marR="65532" marT="21844" marB="218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6082679"/>
                  </a:ext>
                </a:extLst>
              </a:tr>
              <a:tr h="1256761">
                <a:tc>
                  <a:txBody>
                    <a:bodyPr/>
                    <a:lstStyle/>
                    <a:p>
                      <a:pPr algn="l"/>
                      <a:r>
                        <a:rPr lang="ru-RU" sz="11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Эффективность</a:t>
                      </a:r>
                    </a:p>
                    <a:p>
                      <a:pPr algn="l"/>
                      <a:r>
                        <a:rPr lang="ru-RU" sz="11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персонала</a:t>
                      </a:r>
                    </a:p>
                  </a:txBody>
                  <a:tcPr marL="26213" marR="65532" marT="21844" marB="218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Автоматизация рутинных операций, единая база данных</a:t>
                      </a:r>
                    </a:p>
                  </a:txBody>
                  <a:tcPr marL="65532" marR="65532" marT="21844" marB="218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Высвобождение времени на активные продажи и персонализацию, снижение потерь </a:t>
                      </a:r>
                      <a:r>
                        <a:rPr lang="ru-RU" sz="11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лидов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532" marR="65532" marT="21844" marB="218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Высвобождение до 30% рабочего времени, рост эффективности продаж на 15</a:t>
                      </a:r>
                      <a:r>
                        <a:rPr lang="en-US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– 20 %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532" marR="65532" marT="21844" marB="218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Требуются регламенты и контроль исполнения</a:t>
                      </a:r>
                    </a:p>
                  </a:txBody>
                  <a:tcPr marL="65532" marR="65532" marT="21844" marB="218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4673549"/>
                  </a:ext>
                </a:extLst>
              </a:tr>
              <a:tr h="1092315">
                <a:tc>
                  <a:txBody>
                    <a:bodyPr/>
                    <a:lstStyle/>
                    <a:p>
                      <a:pPr algn="l"/>
                      <a:r>
                        <a:rPr lang="ru-RU" sz="11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Затраты и </a:t>
                      </a:r>
                    </a:p>
                    <a:p>
                      <a:pPr algn="l"/>
                      <a:r>
                        <a:rPr lang="ru-RU" sz="11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контроль</a:t>
                      </a:r>
                    </a:p>
                  </a:txBody>
                  <a:tcPr marL="26213" marR="65532" marT="21844" marB="218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Сквозная аналитика: Автоматизация отчетности, координация отделов</a:t>
                      </a:r>
                    </a:p>
                  </a:txBody>
                  <a:tcPr marL="65532" marR="65532" marT="21844" marB="218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Снижение административных    расходов; быстрая реакция на изменения спроса</a:t>
                      </a:r>
                    </a:p>
                  </a:txBody>
                  <a:tcPr marL="65532" marR="65532" marT="21844" marB="218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Сокращение административных затрат до 30%</a:t>
                      </a:r>
                    </a:p>
                  </a:txBody>
                  <a:tcPr marL="65532" marR="65532" marT="21844" marB="218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Необходимость настройки KPI и мониторинга</a:t>
                      </a:r>
                    </a:p>
                  </a:txBody>
                  <a:tcPr marL="65532" marR="65532" marT="21844" marB="218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1702000"/>
                  </a:ext>
                </a:extLst>
              </a:tr>
              <a:tr h="1092315">
                <a:tc>
                  <a:txBody>
                    <a:bodyPr/>
                    <a:lstStyle/>
                    <a:p>
                      <a:pPr algn="l"/>
                      <a:r>
                        <a:rPr lang="ru-RU" sz="11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Интеграция и </a:t>
                      </a:r>
                    </a:p>
                    <a:p>
                      <a:pPr algn="l"/>
                      <a:r>
                        <a:rPr lang="ru-RU" sz="11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масштабирование</a:t>
                      </a:r>
                    </a:p>
                  </a:txBody>
                  <a:tcPr marL="26213" marR="65532" marT="21844" marB="218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Единая среда с интеграцией инструментов и платформ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/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532" marR="65532" marT="21844" marB="218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Упрощение доступа к данным, снижение ошибок и дублирования</a:t>
                      </a:r>
                    </a:p>
                  </a:txBody>
                  <a:tcPr marL="65532" marR="65532" marT="21844" marB="218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Повышение прозрачности процессов, снижение штрафов</a:t>
                      </a:r>
                      <a:r>
                        <a:rPr lang="en-US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переделок</a:t>
                      </a:r>
                    </a:p>
                  </a:txBody>
                  <a:tcPr marL="65532" marR="65532" marT="21844" marB="218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Техническая интеграция с текущими системами</a:t>
                      </a:r>
                    </a:p>
                  </a:txBody>
                  <a:tcPr marL="65532" marR="65532" marT="21844" marB="218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2023212"/>
                  </a:ext>
                </a:extLst>
              </a:tr>
            </a:tbl>
          </a:graphicData>
        </a:graphic>
      </p:graphicFrame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id="{53F3BFA0-0800-4753-B2CC-58F4C8FDBC7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8941263"/>
              </p:ext>
            </p:extLst>
          </p:nvPr>
        </p:nvGraphicFramePr>
        <p:xfrm>
          <a:off x="7007822" y="709707"/>
          <a:ext cx="4946490" cy="6060909"/>
        </p:xfrm>
        <a:graphic>
          <a:graphicData uri="http://schemas.openxmlformats.org/drawingml/2006/table">
            <a:tbl>
              <a:tblPr/>
              <a:tblGrid>
                <a:gridCol w="1648830">
                  <a:extLst>
                    <a:ext uri="{9D8B030D-6E8A-4147-A177-3AD203B41FA5}">
                      <a16:colId xmlns:a16="http://schemas.microsoft.com/office/drawing/2014/main" val="2529869149"/>
                    </a:ext>
                  </a:extLst>
                </a:gridCol>
                <a:gridCol w="1648830">
                  <a:extLst>
                    <a:ext uri="{9D8B030D-6E8A-4147-A177-3AD203B41FA5}">
                      <a16:colId xmlns:a16="http://schemas.microsoft.com/office/drawing/2014/main" val="1051163006"/>
                    </a:ext>
                  </a:extLst>
                </a:gridCol>
                <a:gridCol w="1648830">
                  <a:extLst>
                    <a:ext uri="{9D8B030D-6E8A-4147-A177-3AD203B41FA5}">
                      <a16:colId xmlns:a16="http://schemas.microsoft.com/office/drawing/2014/main" val="3809732286"/>
                    </a:ext>
                  </a:extLst>
                </a:gridCol>
              </a:tblGrid>
              <a:tr h="290882">
                <a:tc>
                  <a:txBody>
                    <a:bodyPr/>
                    <a:lstStyle/>
                    <a:p>
                      <a:pPr algn="l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Категория</a:t>
                      </a:r>
                    </a:p>
                  </a:txBody>
                  <a:tcPr marL="41573" marR="103933" marT="34644" marB="346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Показатель</a:t>
                      </a:r>
                    </a:p>
                  </a:txBody>
                  <a:tcPr marL="103933" marR="103933" marT="34644" marB="346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</a:t>
                      </a:r>
                    </a:p>
                  </a:txBody>
                  <a:tcPr marL="103933" marR="103933" marT="34644" marB="346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357170"/>
                  </a:ext>
                </a:extLst>
              </a:tr>
              <a:tr h="418214">
                <a:tc>
                  <a:txBody>
                    <a:bodyPr/>
                    <a:lstStyle/>
                    <a:p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Финансовые </a:t>
                      </a:r>
                    </a:p>
                    <a:p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показатели</a:t>
                      </a:r>
                    </a:p>
                  </a:txBody>
                  <a:tcPr marL="41573" marR="103933" marT="34644" marB="346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Выручка</a:t>
                      </a:r>
                    </a:p>
                  </a:txBody>
                  <a:tcPr marL="103933" marR="103933" marT="34644" marB="346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134,923 млн ₽ (+10%)</a:t>
                      </a:r>
                    </a:p>
                  </a:txBody>
                  <a:tcPr marL="103933" marR="103933" marT="34644" marB="346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8962530"/>
                  </a:ext>
                </a:extLst>
              </a:tr>
              <a:tr h="290882">
                <a:tc>
                  <a:txBody>
                    <a:bodyPr/>
                    <a:lstStyle/>
                    <a:p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573" marR="103933" marT="34644" marB="346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Чистая прибыль</a:t>
                      </a:r>
                    </a:p>
                  </a:txBody>
                  <a:tcPr marL="103933" marR="103933" marT="34644" marB="346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3,543 млн ₽ (+50%)</a:t>
                      </a:r>
                    </a:p>
                  </a:txBody>
                  <a:tcPr marL="103933" marR="103933" marT="34644" marB="346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4834034"/>
                  </a:ext>
                </a:extLst>
              </a:tr>
              <a:tr h="418214">
                <a:tc>
                  <a:txBody>
                    <a:bodyPr/>
                    <a:lstStyle/>
                    <a:p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573" marR="103933" marT="34644" marB="346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Рентабельность продаж</a:t>
                      </a:r>
                    </a:p>
                  </a:txBody>
                  <a:tcPr marL="103933" marR="103933" marT="34644" marB="346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2,62%</a:t>
                      </a:r>
                    </a:p>
                  </a:txBody>
                  <a:tcPr marL="103933" marR="103933" marT="34644" marB="346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7081391"/>
                  </a:ext>
                </a:extLst>
              </a:tr>
              <a:tr h="490850">
                <a:tc>
                  <a:txBody>
                    <a:bodyPr/>
                    <a:lstStyle/>
                    <a:p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Операционные </a:t>
                      </a:r>
                    </a:p>
                    <a:p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показатели</a:t>
                      </a:r>
                    </a:p>
                  </a:txBody>
                  <a:tcPr marL="41573" marR="103933" marT="34644" marB="346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Время обработки заявок</a:t>
                      </a:r>
                    </a:p>
                  </a:txBody>
                  <a:tcPr marL="103933" marR="103933" marT="34644" marB="346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 12 часов (-50%)</a:t>
                      </a:r>
                    </a:p>
                  </a:txBody>
                  <a:tcPr marL="103933" marR="103933" marT="34644" marB="346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9274700"/>
                  </a:ext>
                </a:extLst>
              </a:tr>
              <a:tr h="290882">
                <a:tc>
                  <a:txBody>
                    <a:bodyPr/>
                    <a:lstStyle/>
                    <a:p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573" marR="103933" marT="34644" marB="346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Конверсия лидов</a:t>
                      </a:r>
                    </a:p>
                  </a:txBody>
                  <a:tcPr marL="103933" marR="103933" marT="34644" marB="346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+10-15%</a:t>
                      </a:r>
                    </a:p>
                  </a:txBody>
                  <a:tcPr marL="103933" marR="103933" marT="34644" marB="346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0490951"/>
                  </a:ext>
                </a:extLst>
              </a:tr>
              <a:tr h="290882">
                <a:tc>
                  <a:txBody>
                    <a:bodyPr/>
                    <a:lstStyle/>
                    <a:p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573" marR="103933" marT="34644" marB="346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Средний чек</a:t>
                      </a:r>
                    </a:p>
                  </a:txBody>
                  <a:tcPr marL="103933" marR="103933" marT="34644" marB="346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+15-20%</a:t>
                      </a:r>
                    </a:p>
                  </a:txBody>
                  <a:tcPr marL="103933" marR="103933" marT="34644" marB="346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604314"/>
                  </a:ext>
                </a:extLst>
              </a:tr>
              <a:tr h="428891">
                <a:tc>
                  <a:txBody>
                    <a:bodyPr/>
                    <a:lstStyle/>
                    <a:p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573" marR="103933" marT="34644" marB="346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Повторные продажи</a:t>
                      </a:r>
                    </a:p>
                  </a:txBody>
                  <a:tcPr marL="103933" marR="103933" marT="34644" marB="346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+5-7%</a:t>
                      </a:r>
                    </a:p>
                  </a:txBody>
                  <a:tcPr marL="103933" marR="103933" marT="34644" marB="346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959803"/>
                  </a:ext>
                </a:extLst>
              </a:tr>
              <a:tr h="490850">
                <a:tc>
                  <a:txBody>
                    <a:bodyPr/>
                    <a:lstStyle/>
                    <a:p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Персонал</a:t>
                      </a:r>
                    </a:p>
                  </a:txBody>
                  <a:tcPr marL="41573" marR="103933" marT="34644" marB="346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Загрузка менеджеров</a:t>
                      </a:r>
                    </a:p>
                  </a:txBody>
                  <a:tcPr marL="103933" marR="103933" marT="34644" marB="346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Высвобождение 30% времени</a:t>
                      </a:r>
                    </a:p>
                  </a:txBody>
                  <a:tcPr marL="103933" marR="103933" marT="34644" marB="346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3099073"/>
                  </a:ext>
                </a:extLst>
              </a:tr>
              <a:tr h="290882">
                <a:tc>
                  <a:txBody>
                    <a:bodyPr/>
                    <a:lstStyle/>
                    <a:p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573" marR="103933" marT="34644" marB="346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Обработка лидов</a:t>
                      </a:r>
                    </a:p>
                  </a:txBody>
                  <a:tcPr marL="103933" marR="103933" marT="34644" marB="346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+50%</a:t>
                      </a:r>
                    </a:p>
                  </a:txBody>
                  <a:tcPr marL="103933" marR="103933" marT="34644" marB="346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7683783"/>
                  </a:ext>
                </a:extLst>
              </a:tr>
              <a:tr h="490850">
                <a:tc>
                  <a:txBody>
                    <a:bodyPr/>
                    <a:lstStyle/>
                    <a:p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573" marR="103933" marT="34644" marB="346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Качество обслуживания</a:t>
                      </a:r>
                    </a:p>
                  </a:txBody>
                  <a:tcPr marL="103933" marR="103933" marT="34644" marB="346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Значительное улучшение</a:t>
                      </a:r>
                    </a:p>
                  </a:txBody>
                  <a:tcPr marL="103933" marR="103933" marT="34644" marB="346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7990"/>
                  </a:ext>
                </a:extLst>
              </a:tr>
              <a:tr h="490850">
                <a:tc>
                  <a:txBody>
                    <a:bodyPr/>
                    <a:lstStyle/>
                    <a:p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Административные </a:t>
                      </a:r>
                    </a:p>
                    <a:p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показатели</a:t>
                      </a:r>
                    </a:p>
                  </a:txBody>
                  <a:tcPr marL="41573" marR="103933" marT="34644" marB="346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Затраты</a:t>
                      </a:r>
                    </a:p>
                  </a:txBody>
                  <a:tcPr marL="103933" marR="103933" marT="34644" marB="346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Сокращение на 30%</a:t>
                      </a:r>
                    </a:p>
                  </a:txBody>
                  <a:tcPr marL="103933" marR="103933" marT="34644" marB="346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5968125"/>
                  </a:ext>
                </a:extLst>
              </a:tr>
              <a:tr h="418214">
                <a:tc>
                  <a:txBody>
                    <a:bodyPr/>
                    <a:lstStyle/>
                    <a:p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573" marR="103933" marT="34644" marB="346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Координация отделов</a:t>
                      </a:r>
                    </a:p>
                  </a:txBody>
                  <a:tcPr marL="103933" marR="103933" marT="34644" marB="346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Единая система</a:t>
                      </a:r>
                    </a:p>
                  </a:txBody>
                  <a:tcPr marL="103933" marR="103933" marT="34644" marB="346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5928059"/>
                  </a:ext>
                </a:extLst>
              </a:tr>
              <a:tr h="490850">
                <a:tc>
                  <a:txBody>
                    <a:bodyPr/>
                    <a:lstStyle/>
                    <a:p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573" marR="103933" marT="34644" marB="346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Скорость решений</a:t>
                      </a:r>
                    </a:p>
                  </a:txBody>
                  <a:tcPr marL="103933" marR="103933" marT="34644" marB="346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Значительное улучшение</a:t>
                      </a:r>
                    </a:p>
                  </a:txBody>
                  <a:tcPr marL="103933" marR="103933" marT="34644" marB="346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3825609"/>
                  </a:ext>
                </a:extLst>
              </a:tr>
              <a:tr h="418214">
                <a:tc>
                  <a:txBody>
                    <a:bodyPr/>
                    <a:lstStyle/>
                    <a:p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Клиентские </a:t>
                      </a:r>
                    </a:p>
                    <a:p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показатели</a:t>
                      </a:r>
                    </a:p>
                  </a:txBody>
                  <a:tcPr marL="41573" marR="103933" marT="34644" marB="346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Удовлетворенность</a:t>
                      </a:r>
                    </a:p>
                  </a:txBody>
                  <a:tcPr marL="103933" marR="103933" marT="34644" marB="346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Повышение</a:t>
                      </a:r>
                    </a:p>
                  </a:txBody>
                  <a:tcPr marL="103933" marR="103933" marT="34644" marB="346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0216145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84577C8F-5051-45B3-8517-ED824C9028CA}"/>
              </a:ext>
            </a:extLst>
          </p:cNvPr>
          <p:cNvSpPr txBox="1"/>
          <p:nvPr/>
        </p:nvSpPr>
        <p:spPr>
          <a:xfrm>
            <a:off x="7813137" y="371153"/>
            <a:ext cx="41411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Показатели после внедрения Битрикс24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76719922-B202-4232-872E-B70EDC757B56}"/>
              </a:ext>
            </a:extLst>
          </p:cNvPr>
          <p:cNvSpPr/>
          <p:nvPr/>
        </p:nvSpPr>
        <p:spPr>
          <a:xfrm>
            <a:off x="112071" y="434468"/>
            <a:ext cx="6096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Экономическое обоснование внедрения Битрикс24 в ЛЭЦ «</a:t>
            </a:r>
            <a:r>
              <a:rPr 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Лакрима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33538C86-6145-4902-908D-496232CE5E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506234" y="6486847"/>
            <a:ext cx="2743200" cy="365125"/>
          </a:xfrm>
        </p:spPr>
        <p:txBody>
          <a:bodyPr/>
          <a:lstStyle/>
          <a:p>
            <a:fld id="{33A75CB3-6261-4C12-B0F8-7E0C776BB68D}" type="slidenum">
              <a:rPr lang="ru-RU" sz="24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fld>
            <a:endParaRPr lang="ru-RU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829885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698</TotalTime>
  <Words>1220</Words>
  <Application>Microsoft Office PowerPoint</Application>
  <PresentationFormat>Широкоэкранный</PresentationFormat>
  <Paragraphs>233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5" baseType="lpstr">
      <vt:lpstr>Arial</vt:lpstr>
      <vt:lpstr>Calibri</vt:lpstr>
      <vt:lpstr>Calibri Light</vt:lpstr>
      <vt:lpstr>Cambria Math</vt:lpstr>
      <vt:lpstr>Times New Roman</vt:lpstr>
      <vt:lpstr>Тема Office</vt:lpstr>
      <vt:lpstr>Дальневосточный филиал  Федерального государственного бюджетного образовательного учреждения  высшего образования  «Всероссийская академия внешней торговли Министерства экономического развития Российской Федерации»  </vt:lpstr>
      <vt:lpstr>Цель, задачи, объект и предмет ВКР </vt:lpstr>
      <vt:lpstr>Презентация PowerPoint</vt:lpstr>
      <vt:lpstr>Краткая характеристика предприятия ООО «ЛЭЦ ЛАКРИМА»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Дальневосточный филиал  Федерального государственного бюджетного образовательного учреждения  высшего образования  «Всероссийская академия внешней торговли Министерства экономического развития Российской Федерации»</dc:title>
  <dc:creator>meowbobs</dc:creator>
  <cp:lastModifiedBy>meowbobs</cp:lastModifiedBy>
  <cp:revision>6</cp:revision>
  <dcterms:created xsi:type="dcterms:W3CDTF">2026-06-09T01:42:10Z</dcterms:created>
  <dcterms:modified xsi:type="dcterms:W3CDTF">2026-06-18T12:23:47Z</dcterms:modified>
</cp:coreProperties>
</file>