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4" d="100"/>
          <a:sy n="74" d="100"/>
        </p:scale>
        <p:origin x="747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FCBA59-A862-4C34-B60D-57D1F1D8B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858E10-209A-4F7E-9457-4B6CD6FF5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804FF7-56BB-4A28-B48B-C12ACD60F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B2AD6B-1825-47F7-A6BA-0736EC446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6B5FCA-5ED6-4329-9BA9-013D1BBE8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537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FA9250-9AB9-4305-B463-569524104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9593D22-1303-4353-A42F-1E54A6FB69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876E36-0EC5-4067-9BE2-5B57DDDB7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A363B7-E84F-44DE-B4C1-7481F8935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F24781-73C7-4A2A-85CD-ED110BAF5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487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D38BE49-D777-4B64-B9C8-17F6B7CA77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FE529AF-2A2E-4C5F-90B1-860A94F70F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BC5341-D31B-42DD-A553-E425F1977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E5C500-1B09-4641-9B3B-11F88FA9B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02C84A-70C9-40E4-91B7-BD13D596A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431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6AF72D-7DC4-4361-960C-F68F27A28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CE2A4-4C6B-40D1-A519-739A8F7E3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59B224-19F3-4A84-ABFA-B40494CE7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B6A515-3FC2-4C6B-A4F5-F8DF41585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50DEF4-0EEB-4DEC-840C-993A52D0F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201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1D739-1A95-4F8E-880B-7C001A4B7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FF48DD1-F528-472D-B8A3-C8635BAF4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38A9FD-0844-4E7B-A7D2-9B9D4AFA1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6DF1F3-8F6B-4A31-811B-B8B2BB29A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B639C9-61CE-44BF-8079-928B3C06C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643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B87D0-E61D-48BA-9C1D-1F9F29831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1D9FC6-C651-4257-897A-B622FD451D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917462-7DDD-4E92-837A-0FF6F70D14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1548E-2CD6-4187-9C03-3221C7580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AB8F93C-87D3-46CC-AC51-4B5EC6C19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0EC992-FD5B-43CC-AA3A-58B0C3FB6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772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EC5573-5EBE-4F5C-88CA-61F55DC0C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9EE5FC-8563-45D7-AFC0-B43CE4F9C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093105E-BFF6-4B25-9A61-5F0B1AEF04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80A32DD-E474-45C9-BED1-9001140067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87290E4-6AD5-4002-BF83-F5E004455F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4158A15-9356-4684-A94F-B817C639C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969FE2C-6E03-4E3B-BA99-D756047F8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9AEBA30-0B07-4541-9783-22A533B82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148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02C8A8-2B5F-4246-A43C-EB08D9472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EF2911-D8F6-442B-A82F-0BB366032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D19A485-2A25-4CFB-B82B-A34B38083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A71052F-2857-428A-9F55-D70037AC9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80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3C6D108-F0CB-4DD8-9709-8061C34AD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D41DA4E-F322-46A3-979C-7A0A795FF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03DCAC0-DD68-4ECE-87C9-2CAF39B3D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7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F575CE-0F7E-4666-A04C-A314B44CC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AD1493-EDD9-4A3B-B76B-EC9A2BC2D9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D3049E-1822-4FA4-AD65-3753CE3E1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0F69E5-B979-44A0-8048-288FAD61B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2200799-7430-419E-BCF4-6FD25AAD9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28214F-930B-406B-A2F8-FE7F31B4C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808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4B0840-183B-4B2C-A7DA-98E00C996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11CDA32-8458-499E-8386-5C6E4D723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64C1DD2-62FA-4C8B-9006-EAE7E34C1D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1A8A88-0DF5-4D90-BE13-23E44D04E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7E92624-FF04-4FD5-99AE-E8FC6172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65AA42-BB0E-4BB6-92CA-E794DCA03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598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A086C1-9124-4AB8-A832-C4E580207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7F4089-DAE7-40AD-97BC-B6611B755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1D493D-2DAA-4313-8BAB-1AFEB8068E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EBDB6-CFEB-479B-8459-E42D0E54554F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C083E6-13C9-4517-8950-1608F94609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B16DEF-8D2F-48A0-BBD3-45BC1D93C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64B22-B00B-44FB-B905-4364D1481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830D70B-E2DA-44A1-8CF6-37FCF4C83391}"/>
              </a:ext>
            </a:extLst>
          </p:cNvPr>
          <p:cNvSpPr txBox="1"/>
          <p:nvPr/>
        </p:nvSpPr>
        <p:spPr>
          <a:xfrm>
            <a:off x="-81567" y="120907"/>
            <a:ext cx="12273567" cy="1593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высшего образования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A3DC9A-9742-40EE-8278-DFB46A0F0C15}"/>
              </a:ext>
            </a:extLst>
          </p:cNvPr>
          <p:cNvSpPr txBox="1"/>
          <p:nvPr/>
        </p:nvSpPr>
        <p:spPr>
          <a:xfrm>
            <a:off x="1958124" y="2611801"/>
            <a:ext cx="8493081" cy="965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Инновационный подход к развитию коммерческих банков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F347C2-9BF2-4521-9BFD-A9DA2555ADDD}"/>
              </a:ext>
            </a:extLst>
          </p:cNvPr>
          <p:cNvSpPr txBox="1"/>
          <p:nvPr/>
        </p:nvSpPr>
        <p:spPr>
          <a:xfrm>
            <a:off x="611746" y="4475409"/>
            <a:ext cx="4559121" cy="1704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</a:p>
          <a:p>
            <a:pPr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д-р.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экон.наук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доцент, заведующий кафедрой «Экономика и управление»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Кулакова Людмила Ивановна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EAC773-A204-49DF-8F8D-EDC258D88145}"/>
              </a:ext>
            </a:extLst>
          </p:cNvPr>
          <p:cNvSpPr txBox="1"/>
          <p:nvPr/>
        </p:nvSpPr>
        <p:spPr>
          <a:xfrm>
            <a:off x="7963437" y="4475409"/>
            <a:ext cx="4559121" cy="1289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</a:t>
            </a:r>
          </a:p>
          <a:p>
            <a:pPr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Группы БЭ-2022</a:t>
            </a:r>
          </a:p>
          <a:p>
            <a:pPr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Григорьева Полина Алексеевна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78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06A5F-AEBB-4022-97D3-EC679CB48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715" y="254165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окончен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787809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9CA4C-DD0B-4BC6-AC13-CCFA0B800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880"/>
            <a:ext cx="10515600" cy="79397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6B4364-F9F0-437A-B4AD-2C1928410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504" y="864576"/>
            <a:ext cx="10791423" cy="79397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разработка теоретически обоснованных и практически значимых рекомендаций по внедрению и совершенствованию инновационного подхода к развитию коммерческой организации (на примере АО «Россельхозбанк»).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E289D7C-17CA-4F4A-B638-DB8C86C299D9}"/>
              </a:ext>
            </a:extLst>
          </p:cNvPr>
          <p:cNvSpPr txBox="1">
            <a:spLocks/>
          </p:cNvSpPr>
          <p:nvPr/>
        </p:nvSpPr>
        <p:spPr>
          <a:xfrm>
            <a:off x="838200" y="1560794"/>
            <a:ext cx="10515600" cy="79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работы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A3F786-9C2A-4D28-818A-0CF63B00CC79}"/>
              </a:ext>
            </a:extLst>
          </p:cNvPr>
          <p:cNvSpPr txBox="1"/>
          <p:nvPr/>
        </p:nvSpPr>
        <p:spPr>
          <a:xfrm>
            <a:off x="399244" y="2259449"/>
            <a:ext cx="11629624" cy="2268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теоретические основы инновационного подхода к развитию коммерческих организаций;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систематизировать модели, типы и методы реализации инновационной стратегии развития бизнеса;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анализ организационно-экономической характеристики АО «Россельхозбанк»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анализ и оценку инновационного подхода в АО «Россельхозбанк»;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"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выявить ключевые проблемы и барьеры, препятствующие внедрению инновационного подхода в деятельности банка;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разработать комплекс практических мер и механизмов по реализации инновационного подхода в АО «Россельхозбанк».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258AB0D0-F8D7-43D2-A7CB-44EAD5AA89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218252"/>
              </p:ext>
            </p:extLst>
          </p:nvPr>
        </p:nvGraphicFramePr>
        <p:xfrm>
          <a:off x="519448" y="4820082"/>
          <a:ext cx="11153104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6552">
                  <a:extLst>
                    <a:ext uri="{9D8B030D-6E8A-4147-A177-3AD203B41FA5}">
                      <a16:colId xmlns:a16="http://schemas.microsoft.com/office/drawing/2014/main" val="1670576191"/>
                    </a:ext>
                  </a:extLst>
                </a:gridCol>
                <a:gridCol w="5576552">
                  <a:extLst>
                    <a:ext uri="{9D8B030D-6E8A-4147-A177-3AD203B41FA5}">
                      <a16:colId xmlns:a16="http://schemas.microsoft.com/office/drawing/2014/main" val="3149201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 исследования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исследования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882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Деятельность коммерческой организации — АО «Россельхозбанк».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Управленческие отношения, методы и инструменты реализации инновационного подхода, обеспечивающие устойчивое развитие коммерческой организации.</a:t>
                      </a:r>
                      <a:endParaRPr lang="ru-RU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313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942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9CA4C-DD0B-4BC6-AC13-CCFA0B800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880"/>
            <a:ext cx="10515600" cy="79397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выводы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6B4364-F9F0-437A-B4AD-2C1928410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504" y="864575"/>
            <a:ext cx="10791423" cy="3327498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подход — это целостная система принципов, методов и инструментов, нацеленная на постоянное обновление:</a:t>
            </a:r>
          </a:p>
          <a:p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продуктов и процессов;</a:t>
            </a:r>
          </a:p>
          <a:p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бизнес-моделей;</a:t>
            </a:r>
          </a:p>
          <a:p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организационной культуры;</a:t>
            </a:r>
          </a:p>
          <a:p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с внешней средой.</a:t>
            </a:r>
          </a:p>
          <a:p>
            <a:endParaRPr lang="ru-RU" sz="1800" b="0" i="0" dirty="0">
              <a:solidFill>
                <a:srgbClr val="2C2D2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Эволюция 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инновационного подхода </a:t>
            </a:r>
            <a:r>
              <a:rPr lang="ru-RU" sz="36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l">
              <a:buNone/>
            </a:pPr>
            <a:endParaRPr lang="ru-RU" sz="1800" dirty="0">
              <a:solidFill>
                <a:srgbClr val="2C2D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8CE1D0C-81B3-45B8-9053-ADA416349189}"/>
              </a:ext>
            </a:extLst>
          </p:cNvPr>
          <p:cNvSpPr/>
          <p:nvPr/>
        </p:nvSpPr>
        <p:spPr>
          <a:xfrm>
            <a:off x="8004220" y="4192073"/>
            <a:ext cx="3424707" cy="15325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 инновационным экосистемам на базе ИИ и открытых инноваций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0770E7C-9288-47A7-8B52-F8215FF88C96}"/>
              </a:ext>
            </a:extLst>
          </p:cNvPr>
          <p:cNvSpPr/>
          <p:nvPr/>
        </p:nvSpPr>
        <p:spPr>
          <a:xfrm>
            <a:off x="944451" y="4192073"/>
            <a:ext cx="3424707" cy="15325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управления изобретениями</a:t>
            </a:r>
            <a:endParaRPr lang="ru-RU" dirty="0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9DBD778A-E8BC-4A2C-B99E-693A2116DF92}"/>
              </a:ext>
            </a:extLst>
          </p:cNvPr>
          <p:cNvSpPr/>
          <p:nvPr/>
        </p:nvSpPr>
        <p:spPr>
          <a:xfrm>
            <a:off x="4958366" y="4449651"/>
            <a:ext cx="2543578" cy="920839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251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9CA4C-DD0B-4BC6-AC13-CCFA0B800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9384"/>
            <a:ext cx="10515600" cy="79397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финансовые результаты</a:t>
            </a:r>
          </a:p>
        </p:txBody>
      </p:sp>
      <p:graphicFrame>
        <p:nvGraphicFramePr>
          <p:cNvPr id="11" name="Таблица 7">
            <a:extLst>
              <a:ext uri="{FF2B5EF4-FFF2-40B4-BE49-F238E27FC236}">
                <a16:creationId xmlns:a16="http://schemas.microsoft.com/office/drawing/2014/main" id="{7D8EF761-19E4-4627-8004-2D4AAF441C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220588"/>
              </p:ext>
            </p:extLst>
          </p:nvPr>
        </p:nvGraphicFramePr>
        <p:xfrm>
          <a:off x="519448" y="2031806"/>
          <a:ext cx="1115310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8276">
                  <a:extLst>
                    <a:ext uri="{9D8B030D-6E8A-4147-A177-3AD203B41FA5}">
                      <a16:colId xmlns:a16="http://schemas.microsoft.com/office/drawing/2014/main" val="1670576191"/>
                    </a:ext>
                  </a:extLst>
                </a:gridCol>
                <a:gridCol w="2788276">
                  <a:extLst>
                    <a:ext uri="{9D8B030D-6E8A-4147-A177-3AD203B41FA5}">
                      <a16:colId xmlns:a16="http://schemas.microsoft.com/office/drawing/2014/main" val="3149201455"/>
                    </a:ext>
                  </a:extLst>
                </a:gridCol>
                <a:gridCol w="2788276">
                  <a:extLst>
                    <a:ext uri="{9D8B030D-6E8A-4147-A177-3AD203B41FA5}">
                      <a16:colId xmlns:a16="http://schemas.microsoft.com/office/drawing/2014/main" val="4204196468"/>
                    </a:ext>
                  </a:extLst>
                </a:gridCol>
                <a:gridCol w="2788276">
                  <a:extLst>
                    <a:ext uri="{9D8B030D-6E8A-4147-A177-3AD203B41FA5}">
                      <a16:colId xmlns:a16="http://schemas.microsoft.com/office/drawing/2014/main" val="1494930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882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Активы 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 трлн рублей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5,8 трлн рублей 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+53%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313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Чистая ссудная задолженность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 трлн рублей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4,48 трлн рублей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+ 55%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865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Процентные доходы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 млрд рублей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 млрд рублей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в 3,5 раза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298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Чистая прибыль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 млн рублей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50 млрд рублей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Рекорд за 25 лет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128924"/>
                  </a:ext>
                </a:extLst>
              </a:tr>
            </a:tbl>
          </a:graphicData>
        </a:graphic>
      </p:graphicFrame>
      <p:sp>
        <p:nvSpPr>
          <p:cNvPr id="12" name="Объект 2">
            <a:extLst>
              <a:ext uri="{FF2B5EF4-FFF2-40B4-BE49-F238E27FC236}">
                <a16:creationId xmlns:a16="http://schemas.microsoft.com/office/drawing/2014/main" id="{3D7ABAC2-168A-4AA1-922D-DBF5957B0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448" y="4753995"/>
            <a:ext cx="10791423" cy="793974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Профинансировано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&gt; 6000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инвестиционных проектов в АПК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175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9CA4C-DD0B-4BC6-AC13-CCFA0B800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9384"/>
            <a:ext cx="10515600" cy="79397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 банка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3D7ABAC2-168A-4AA1-922D-DBF5957B0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288" y="1798292"/>
            <a:ext cx="10961532" cy="3044163"/>
          </a:xfrm>
        </p:spPr>
        <p:txBody>
          <a:bodyPr>
            <a:noAutofit/>
          </a:bodyPr>
          <a:lstStyle/>
          <a:p>
            <a:pPr algn="l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Платформа </a:t>
            </a:r>
            <a:r>
              <a:rPr lang="ru-RU" sz="1800" b="0" i="0" dirty="0" err="1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App.Farm</a:t>
            </a: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— собственная разработка, объединяет 2000+ </a:t>
            </a:r>
            <a:r>
              <a:rPr lang="ru-RU" sz="1800" b="0" i="0" dirty="0" err="1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микросервисов</a:t>
            </a:r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b="0" i="0" dirty="0">
              <a:solidFill>
                <a:srgbClr val="2C2D2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Искусственный интеллект (RAISA) — платформа управления данными и моделями ML;</a:t>
            </a:r>
          </a:p>
          <a:p>
            <a:pPr algn="l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Биометрические технологии — идентификация клиентов по голосу и фото;</a:t>
            </a:r>
          </a:p>
          <a:p>
            <a:pPr algn="l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Экосистема «Своё» — сервисы для АПК, фермеров и потребителей («Своё Село», «Своё Бизнес», «Своё Родное»);</a:t>
            </a:r>
          </a:p>
          <a:p>
            <a:pPr algn="l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 «Я в Агро» — подготовка кадров для сельского хозяйства;</a:t>
            </a:r>
          </a:p>
          <a:p>
            <a:pPr algn="l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Корпоративный сервис «Банк идей» — сотрудники участвуют в совершенствовании процессов (более 8500 предложений).</a:t>
            </a:r>
          </a:p>
          <a:p>
            <a:pPr algn="l"/>
            <a:endParaRPr lang="ru-RU" sz="1800" b="0" i="0" dirty="0">
              <a:solidFill>
                <a:srgbClr val="2C2D2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008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9CA4C-DD0B-4BC6-AC13-CCFA0B800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9384"/>
            <a:ext cx="10515600" cy="79397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ограничения внедрения инноваций</a:t>
            </a:r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2B403A50-7583-400F-8EAF-553216AD4B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535449"/>
              </p:ext>
            </p:extLst>
          </p:nvPr>
        </p:nvGraphicFramePr>
        <p:xfrm>
          <a:off x="519448" y="1806426"/>
          <a:ext cx="11153104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5820">
                  <a:extLst>
                    <a:ext uri="{9D8B030D-6E8A-4147-A177-3AD203B41FA5}">
                      <a16:colId xmlns:a16="http://schemas.microsoft.com/office/drawing/2014/main" val="1670576191"/>
                    </a:ext>
                  </a:extLst>
                </a:gridCol>
                <a:gridCol w="5587284">
                  <a:extLst>
                    <a:ext uri="{9D8B030D-6E8A-4147-A177-3AD203B41FA5}">
                      <a16:colId xmlns:a16="http://schemas.microsoft.com/office/drawing/2014/main" val="3149201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Проблема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882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Высокая стоимость трансформации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Требуются миллиардные инвестиции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313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Импортозамещение ПО и оборудования 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Риски совместимости, дополнительные затраты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966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Рост </a:t>
                      </a:r>
                      <a:r>
                        <a:rPr lang="ru-RU" sz="2000" kern="1200" dirty="0" err="1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киберугроз</a:t>
                      </a: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расходов на безопасность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6748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Дефицит ИТ-кадров 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Особенно в регионах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32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Санкционные ограничения 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Отключение от SWIFT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6749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Цифровое неравенство в сельской местности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Слабая инфраструктура</a:t>
                      </a:r>
                      <a:endParaRPr lang="ru-RU" sz="20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563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900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9CA4C-DD0B-4BC6-AC13-CCFA0B800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3662"/>
            <a:ext cx="10515600" cy="79397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совершенствованию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3D7ABAC2-168A-4AA1-922D-DBF5957B0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876" y="1428987"/>
            <a:ext cx="10961532" cy="3385454"/>
          </a:xfrm>
        </p:spPr>
        <p:txBody>
          <a:bodyPr>
            <a:no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системы KPI для оценки инновационной деятельности</a:t>
            </a:r>
          </a:p>
          <a:p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овышает прозрачность управления;</a:t>
            </a:r>
          </a:p>
          <a:p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ыявляет ключевые направления;</a:t>
            </a:r>
          </a:p>
          <a:p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озволяет корректирова</a:t>
            </a:r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 стратегию.</a:t>
            </a:r>
          </a:p>
          <a:p>
            <a:endParaRPr lang="ru-RU" sz="1800" b="0" i="0" dirty="0">
              <a:solidFill>
                <a:srgbClr val="2C2D2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Font typeface="+mj-lt"/>
              <a:buAutoNum type="arabicPeriod" startAt="2"/>
            </a:pP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экосистемы «Своё» </a:t>
            </a:r>
          </a:p>
          <a:p>
            <a:pPr algn="l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внедрения технологий анализа больших данных (10 50 млн руб.);</a:t>
            </a:r>
          </a:p>
          <a:p>
            <a:pPr algn="l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двойники для моделирования бизнес-процессов (20–100 млн руб.);</a:t>
            </a:r>
          </a:p>
          <a:p>
            <a:pPr algn="l"/>
            <a:r>
              <a:rPr lang="ru-RU" sz="1800" b="0" i="0" dirty="0" err="1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блокчейн</a:t>
            </a: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(15–50 млн руб.).</a:t>
            </a:r>
          </a:p>
          <a:p>
            <a:pPr marL="0" indent="0" algn="l">
              <a:buNone/>
            </a:pPr>
            <a:endParaRPr lang="ru-RU" sz="1800" dirty="0">
              <a:solidFill>
                <a:srgbClr val="2C2D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83BF727-F085-43C5-AE25-D6384CD67868}"/>
              </a:ext>
            </a:extLst>
          </p:cNvPr>
          <p:cNvSpPr/>
          <p:nvPr/>
        </p:nvSpPr>
        <p:spPr>
          <a:xfrm>
            <a:off x="752876" y="5021071"/>
            <a:ext cx="3424707" cy="15325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Эффект для клиентов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609AF98-CE94-4A32-B51B-88C25EF2912C}"/>
              </a:ext>
            </a:extLst>
          </p:cNvPr>
          <p:cNvSpPr/>
          <p:nvPr/>
        </p:nvSpPr>
        <p:spPr>
          <a:xfrm>
            <a:off x="8180231" y="5012221"/>
            <a:ext cx="3424707" cy="15325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затрат на 25–40%, улучшение условий кредитования.</a:t>
            </a:r>
            <a:endParaRPr lang="ru-RU" dirty="0"/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AF4EBDE3-C8DA-4148-84D7-4E09B0785EB0}"/>
              </a:ext>
            </a:extLst>
          </p:cNvPr>
          <p:cNvSpPr/>
          <p:nvPr/>
        </p:nvSpPr>
        <p:spPr>
          <a:xfrm>
            <a:off x="4907118" y="5326944"/>
            <a:ext cx="2543578" cy="920839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915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9CA4C-DD0B-4BC6-AC13-CCFA0B800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3662"/>
            <a:ext cx="10515600" cy="79397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совершенствованию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3D7ABAC2-168A-4AA1-922D-DBF5957B0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876" y="1428987"/>
            <a:ext cx="10961532" cy="3385454"/>
          </a:xfrm>
        </p:spPr>
        <p:txBody>
          <a:bodyPr>
            <a:noAutofit/>
          </a:bodyPr>
          <a:lstStyle/>
          <a:p>
            <a:pPr marL="400050" indent="-400050" algn="l">
              <a:buFont typeface="+mj-lt"/>
              <a:buAutoNum type="arabicPeriod" startAt="3"/>
            </a:pP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Кибербезопасность</a:t>
            </a:r>
          </a:p>
          <a:p>
            <a:pPr algn="l"/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квантовых вычислений (пилот 50–200 млн руб.);</a:t>
            </a:r>
          </a:p>
          <a:p>
            <a:pPr algn="l"/>
            <a:r>
              <a:rPr lang="ru-RU" sz="1800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киберучения</a:t>
            </a:r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ЦБ РФ (10–30 млн руб./год).</a:t>
            </a:r>
          </a:p>
          <a:p>
            <a:pPr algn="l"/>
            <a:endParaRPr lang="ru-RU" sz="1800" b="0" i="0" dirty="0">
              <a:solidFill>
                <a:srgbClr val="2C2D2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Font typeface="+mj-lt"/>
              <a:buAutoNum type="arabicPeriod" startAt="4"/>
            </a:pP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кадровой проблемы</a:t>
            </a:r>
          </a:p>
          <a:p>
            <a:pPr algn="l"/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оботизация рутины → сокращение времени на 60% (5–50 млн руб.);</a:t>
            </a:r>
          </a:p>
          <a:p>
            <a:pPr algn="l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ИИ для индивидуальных образовательных траекторий (10–50 млн руб.);</a:t>
            </a:r>
          </a:p>
          <a:p>
            <a:pPr algn="l"/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VR/AR-тренажёры;</a:t>
            </a:r>
          </a:p>
          <a:p>
            <a:pPr algn="l"/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 привлекательности банка как работодателя.</a:t>
            </a:r>
          </a:p>
          <a:p>
            <a:pPr algn="l"/>
            <a:endParaRPr lang="ru-RU" sz="1800" dirty="0">
              <a:solidFill>
                <a:srgbClr val="2C2D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Font typeface="+mj-lt"/>
              <a:buAutoNum type="arabicPeriod" startAt="5"/>
            </a:pPr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со стартапами и ВУЗами</a:t>
            </a:r>
          </a:p>
          <a:p>
            <a:pPr algn="l"/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нагрузки на сотрудников;</a:t>
            </a:r>
          </a:p>
          <a:p>
            <a:pPr algn="l"/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удержание и привлечение квалифицированных кадров;</a:t>
            </a:r>
          </a:p>
          <a:p>
            <a:pPr algn="l"/>
            <a:r>
              <a:rPr lang="ru-RU" sz="18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инновационной стратегии.</a:t>
            </a:r>
          </a:p>
        </p:txBody>
      </p:sp>
    </p:spTree>
    <p:extLst>
      <p:ext uri="{BB962C8B-B14F-4D97-AF65-F5344CB8AC3E}">
        <p14:creationId xmlns:p14="http://schemas.microsoft.com/office/powerpoint/2010/main" val="1223453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9CA4C-DD0B-4BC6-AC13-CCFA0B800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3662"/>
            <a:ext cx="10515600" cy="79397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3D7ABAC2-168A-4AA1-922D-DBF5957B0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876" y="1428987"/>
            <a:ext cx="10961532" cy="3385454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0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Предложенные мероприятия могут быть использованы АО «Россельхозбанк» для:</a:t>
            </a:r>
          </a:p>
          <a:p>
            <a:r>
              <a:rPr lang="ru-RU" sz="20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эффективности инновационной деятельности;</a:t>
            </a:r>
          </a:p>
          <a:p>
            <a:r>
              <a:rPr lang="ru-RU" sz="20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снижения рисков цифровой трансформации;</a:t>
            </a:r>
          </a:p>
          <a:p>
            <a:r>
              <a:rPr lang="ru-RU" sz="20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улучшения качества обслуживания клиентов;</a:t>
            </a:r>
          </a:p>
          <a:p>
            <a:r>
              <a:rPr lang="ru-RU" sz="20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укрепления конкурентных преимуществ.</a:t>
            </a:r>
          </a:p>
          <a:p>
            <a:pPr marL="0" indent="0" algn="l">
              <a:buNone/>
            </a:pPr>
            <a:endParaRPr lang="ru-RU" sz="2000" b="0" i="0" dirty="0">
              <a:solidFill>
                <a:srgbClr val="2C2D2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ru-RU" sz="2000" b="0" i="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подход — важнейший фактор устойчивого развития банка. РСХБ уже демонстрирует высокую инновационную активность, а реализация предложенных мер позволит усилить его позиции в цифровой экономике.</a:t>
            </a:r>
            <a:endParaRPr lang="ru-RU" sz="2000" dirty="0">
              <a:solidFill>
                <a:srgbClr val="2C2D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8599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644</Words>
  <Application>Microsoft Office PowerPoint</Application>
  <PresentationFormat>Широкоэкранный</PresentationFormat>
  <Paragraphs>115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Symbol</vt:lpstr>
      <vt:lpstr>Times New Roman</vt:lpstr>
      <vt:lpstr>Wingdings</vt:lpstr>
      <vt:lpstr>Тема Office</vt:lpstr>
      <vt:lpstr>Презентация PowerPoint</vt:lpstr>
      <vt:lpstr>Цель работы</vt:lpstr>
      <vt:lpstr>Теоретические выводы</vt:lpstr>
      <vt:lpstr>Ключевые финансовые результаты</vt:lpstr>
      <vt:lpstr>Инновационные технологии банка</vt:lpstr>
      <vt:lpstr>Проблемы и ограничения внедрения инноваций</vt:lpstr>
      <vt:lpstr>Предложения по совершенствованию</vt:lpstr>
      <vt:lpstr>Предложения по совершенствованию</vt:lpstr>
      <vt:lpstr>Выводы</vt:lpstr>
      <vt:lpstr>Доклад окончен 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Polina Grigoryeva</dc:creator>
  <cp:lastModifiedBy>Polina Grigoryeva</cp:lastModifiedBy>
  <cp:revision>8</cp:revision>
  <dcterms:created xsi:type="dcterms:W3CDTF">2026-06-10T14:14:00Z</dcterms:created>
  <dcterms:modified xsi:type="dcterms:W3CDTF">2026-06-10T15:20:39Z</dcterms:modified>
</cp:coreProperties>
</file>