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sldIdLst>
    <p:sldId id="256" r:id="rId2"/>
    <p:sldId id="259" r:id="rId3"/>
    <p:sldId id="260" r:id="rId4"/>
    <p:sldId id="264" r:id="rId5"/>
    <p:sldId id="265" r:id="rId6"/>
    <p:sldId id="261" r:id="rId7"/>
    <p:sldId id="269" r:id="rId8"/>
    <p:sldId id="262" r:id="rId9"/>
    <p:sldId id="263" r:id="rId10"/>
    <p:sldId id="266" r:id="rId11"/>
    <p:sldId id="268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345325-9CD0-4B01-A1EA-1A42A5876A90}" v="1229" dt="2026-06-09T13:15:25.8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899730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35976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339540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516481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386855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90597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19229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963774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146855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629057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92435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3925" y="2428112"/>
            <a:ext cx="10684151" cy="1963225"/>
          </a:xfrm>
        </p:spPr>
        <p:txBody>
          <a:bodyPr anchor="b">
            <a:normAutofit/>
          </a:bodyPr>
          <a:lstStyle/>
          <a:p>
            <a:r>
              <a:rPr lang="ru-RU" sz="2800" b="1">
                <a:solidFill>
                  <a:schemeClr val="tx2"/>
                </a:solidFill>
                <a:latin typeface="Times New Roman"/>
                <a:cs typeface="Times New Roman"/>
              </a:rPr>
              <a:t>ЗАРУБЕЖНЫЙ ОПЫТ ИНВЕСТИЦИОННОЙ ДЕЯТЕЛЬНОСТИ И ЕГО ИСПОЛЬЗОВАНИЕ В РОССИИ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90149" y="4682345"/>
            <a:ext cx="9440457" cy="1001570"/>
          </a:xfrm>
        </p:spPr>
        <p:txBody>
          <a:bodyPr anchor="t">
            <a:normAutofit/>
          </a:bodyPr>
          <a:lstStyle/>
          <a:p>
            <a:pPr algn="l"/>
            <a:r>
              <a:rPr lang="ru-RU">
                <a:solidFill>
                  <a:schemeClr val="tx2"/>
                </a:solidFill>
                <a:latin typeface="Times New Roman"/>
                <a:cs typeface="Times New Roman"/>
              </a:rPr>
              <a:t>Выполнил: Шумилин Михаил Сергеевич</a:t>
            </a:r>
          </a:p>
          <a:p>
            <a:pPr algn="l"/>
            <a:r>
              <a:rPr lang="ru-RU">
                <a:solidFill>
                  <a:schemeClr val="tx2"/>
                </a:solidFill>
                <a:latin typeface="Times New Roman"/>
                <a:cs typeface="Times New Roman"/>
              </a:rPr>
              <a:t>Руководитель: Кан Елена Викторовна</a:t>
            </a:r>
            <a:endParaRPr lang="ru-RU" dirty="0">
              <a:solidFill>
                <a:schemeClr val="tx2"/>
              </a:solidFill>
              <a:latin typeface="Times New Roman"/>
              <a:cs typeface="Times New Roman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9D370E5-030D-F744-7D3B-1F8773A4E4FB}"/>
              </a:ext>
            </a:extLst>
          </p:cNvPr>
          <p:cNvSpPr txBox="1"/>
          <p:nvPr/>
        </p:nvSpPr>
        <p:spPr>
          <a:xfrm>
            <a:off x="1392114" y="2784230"/>
            <a:ext cx="9612923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>
                <a:latin typeface="Times New Roman"/>
                <a:cs typeface="Times New Roman"/>
              </a:rPr>
              <a:t>ВЫПУСКНАЯ КВАЛИФИКАЦИОННАЯ РАБОТА</a:t>
            </a:r>
            <a:endParaRPr lang="ru-RU" sz="280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7E52253-77FC-2545-C200-C63D73E3C400}"/>
              </a:ext>
            </a:extLst>
          </p:cNvPr>
          <p:cNvSpPr txBox="1"/>
          <p:nvPr/>
        </p:nvSpPr>
        <p:spPr>
          <a:xfrm>
            <a:off x="760064" y="1211569"/>
            <a:ext cx="10700350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dirty="0">
                <a:latin typeface="Times New Roman"/>
                <a:cs typeface="Times New Roman"/>
              </a:rPr>
              <a:t>«Дальневосточный филиал Федерального государственного бюджетного образовательного учреждения высшего образования </a:t>
            </a:r>
            <a:r>
              <a:rPr lang="ru-RU" sz="2000">
                <a:latin typeface="Times New Roman"/>
                <a:cs typeface="Times New Roman"/>
              </a:rPr>
              <a:t>«Всероссийская академия внешней торговли Министерства экономического развития Российской Федерации»</a:t>
            </a:r>
            <a:endParaRPr lang="ru-RU" sz="20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CE802C-94FA-F9A5-53F5-63CCD5E2AB1F}"/>
              </a:ext>
            </a:extLst>
          </p:cNvPr>
          <p:cNvSpPr txBox="1"/>
          <p:nvPr/>
        </p:nvSpPr>
        <p:spPr>
          <a:xfrm>
            <a:off x="1497724" y="5964621"/>
            <a:ext cx="9196551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>
                <a:latin typeface="Times New Roman"/>
                <a:cs typeface="Times New Roman"/>
              </a:rPr>
              <a:t>г. Петропавловск-Камчатский </a:t>
            </a:r>
            <a:endParaRPr lang="ru-RU" sz="2000"/>
          </a:p>
          <a:p>
            <a:pPr algn="ctr"/>
            <a:r>
              <a:rPr lang="ru-RU" sz="2000">
                <a:latin typeface="Times New Roman"/>
                <a:cs typeface="Times New Roman"/>
              </a:rPr>
              <a:t>2026 год</a:t>
            </a:r>
            <a:endParaRPr lang="ru-RU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048F2E-2E4B-E0F6-997F-1C5E195A2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26" y="139108"/>
            <a:ext cx="9833548" cy="1237595"/>
          </a:xfrm>
        </p:spPr>
        <p:txBody>
          <a:bodyPr anchor="b">
            <a:normAutofit/>
          </a:bodyPr>
          <a:lstStyle/>
          <a:p>
            <a:pPr algn="ctr"/>
            <a:r>
              <a:rPr lang="ru-RU" sz="3600">
                <a:solidFill>
                  <a:schemeClr val="tx2"/>
                </a:solidFill>
              </a:rPr>
              <a:t>Эконометрические методы влияния инвестиций в региональном развитии Камчатского края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747012-C5AA-E988-ABE0-BC088919B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882" y="2413337"/>
            <a:ext cx="6118104" cy="2729262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sz="2400" b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Кумулятивный мультипликатор (M) за 2017–2025 гг.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ru-RU" sz="2400" i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(с лагом в 1 год)             </a:t>
            </a:r>
            <a:endParaRPr lang="ru-RU" sz="2400">
              <a:solidFill>
                <a:schemeClr val="tx2"/>
              </a:solidFill>
              <a:latin typeface="Times New Roman"/>
              <a:cs typeface="Times New Roman"/>
            </a:endParaRPr>
          </a:p>
          <a:p>
            <a:r>
              <a:rPr lang="ru-RU" sz="2400" b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Формула</a:t>
            </a:r>
            <a:r>
              <a:rPr lang="ru-RU" sz="240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:Изменение ВРП / Сумма Инвестиций</a:t>
            </a:r>
            <a:endParaRPr lang="ru-RU" sz="2400">
              <a:solidFill>
                <a:schemeClr val="tx2"/>
              </a:solidFill>
              <a:latin typeface="Times New Roman"/>
              <a:cs typeface="Times New Roman"/>
            </a:endParaRPr>
          </a:p>
          <a:p>
            <a:r>
              <a:rPr lang="ru-RU" sz="2400" b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Расчет</a:t>
            </a:r>
            <a:r>
              <a:rPr lang="ru-RU" sz="240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: 271 млрд руб. / 640,898 млрд руб. = 0,42</a:t>
            </a:r>
            <a:endParaRPr lang="ru-RU" sz="2400">
              <a:solidFill>
                <a:schemeClr val="tx2"/>
              </a:solidFill>
              <a:latin typeface="Times New Roman"/>
              <a:cs typeface="Times New Roman"/>
            </a:endParaRPr>
          </a:p>
          <a:p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8E0F85-D645-E819-F93A-434E16DC8338}"/>
              </a:ext>
            </a:extLst>
          </p:cNvPr>
          <p:cNvSpPr txBox="1"/>
          <p:nvPr/>
        </p:nvSpPr>
        <p:spPr>
          <a:xfrm>
            <a:off x="6305281" y="2415158"/>
            <a:ext cx="5210577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b="1">
                <a:latin typeface="Times New Roman"/>
                <a:ea typeface="+mn-lt"/>
                <a:cs typeface="Times New Roman"/>
              </a:rPr>
              <a:t>Инкрементальный капиталоемкий коэффициент (ICOR)  </a:t>
            </a:r>
            <a:endParaRPr lang="ru-RU" sz="2400" b="1">
              <a:latin typeface="Times New Roman"/>
              <a:cs typeface="Times New Roman"/>
            </a:endParaRPr>
          </a:p>
          <a:p>
            <a:endParaRPr lang="ru-RU" sz="2400" b="1" dirty="0">
              <a:latin typeface="Times New Roman"/>
              <a:ea typeface="+mn-lt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ru-RU" sz="2400" b="1">
                <a:latin typeface="Times New Roman"/>
                <a:ea typeface="+mn-lt"/>
                <a:cs typeface="Times New Roman"/>
              </a:rPr>
              <a:t>Формула</a:t>
            </a:r>
            <a:r>
              <a:rPr lang="ru-RU" sz="2400">
                <a:latin typeface="Times New Roman"/>
                <a:ea typeface="+mn-lt"/>
                <a:cs typeface="Times New Roman"/>
              </a:rPr>
              <a:t>: ICOR = Инвестиции прошлого года / Прирост ВРП текущего года</a:t>
            </a:r>
            <a:endParaRPr lang="ru-RU" sz="240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ru-RU" sz="2400" b="1">
                <a:latin typeface="Times New Roman"/>
                <a:ea typeface="+mn-lt"/>
                <a:cs typeface="Times New Roman"/>
              </a:rPr>
              <a:t>Расчет (2023–2024 гг.):</a:t>
            </a:r>
            <a:r>
              <a:rPr lang="ru-RU" sz="2400">
                <a:latin typeface="Times New Roman"/>
                <a:ea typeface="+mn-lt"/>
                <a:cs typeface="Times New Roman"/>
              </a:rPr>
              <a:t> 135,939 / 24,85 = 5,47</a:t>
            </a:r>
            <a:endParaRPr lang="ru-RU" sz="2400">
              <a:latin typeface="Times New Roman"/>
              <a:cs typeface="Times New Roman"/>
            </a:endParaRPr>
          </a:p>
          <a:p>
            <a:pPr algn="l"/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7409E1-8113-84A4-9C98-4BD4AFDDC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002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319B8B-8C3C-EFA0-32AB-155DB6D6C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26" y="128561"/>
            <a:ext cx="9820411" cy="625480"/>
          </a:xfrm>
        </p:spPr>
        <p:txBody>
          <a:bodyPr anchor="b">
            <a:normAutofit/>
          </a:bodyPr>
          <a:lstStyle/>
          <a:p>
            <a:pPr algn="ctr"/>
            <a:r>
              <a:rPr lang="ru-RU" sz="3600">
                <a:solidFill>
                  <a:schemeClr val="tx2"/>
                </a:solidFill>
              </a:rPr>
              <a:t>Заключение и выводы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443320-E623-27CE-577C-9EAE83D8F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295" y="1615811"/>
            <a:ext cx="10385342" cy="4147047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sz="2400" b="1">
                <a:solidFill>
                  <a:schemeClr val="tx2"/>
                </a:solidFill>
                <a:latin typeface="Times New Roman"/>
                <a:cs typeface="Times New Roman"/>
              </a:rPr>
              <a:t>Основные выводы исследования: </a:t>
            </a:r>
          </a:p>
          <a:p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Успешность экономики всей страны напрямую зависит от устойчивости инвестиционных процессов в ее субъектах.</a:t>
            </a:r>
          </a:p>
          <a:p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За 10 лет Камчатский край совершил колоссальный скачок в рейтингах и стал активной площадкой для туризма и строительства.</a:t>
            </a:r>
          </a:p>
          <a:p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Эконометрический анализ подтвердил высокую отдачу от вложений (М = 0,42).</a:t>
            </a:r>
          </a:p>
          <a:p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Капиталоемкость региона (ICOR = 5,47) обусловлена глубоким структурным сдвигом — строительством масштабных инфраструктурных объектов.</a:t>
            </a:r>
          </a:p>
          <a:p>
            <a:endParaRPr lang="ru-RU" sz="1800" dirty="0">
              <a:solidFill>
                <a:schemeClr val="tx2"/>
              </a:solidFill>
              <a:latin typeface="Aptos"/>
              <a:cs typeface="Times New Roman"/>
            </a:endParaRPr>
          </a:p>
          <a:p>
            <a:endParaRPr lang="ru-RU" sz="1800" dirty="0">
              <a:solidFill>
                <a:schemeClr val="tx2"/>
              </a:solidFill>
              <a:latin typeface="Aptos"/>
              <a:cs typeface="Times New Roman"/>
            </a:endParaRPr>
          </a:p>
          <a:p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BE84977-4ABD-5E64-4862-1CCDE1747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788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74E1BE-8616-8F88-BA0D-68E6352ED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925" y="1321056"/>
            <a:ext cx="10684151" cy="19919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 dirty="0" err="1">
                <a:solidFill>
                  <a:schemeClr val="tx2"/>
                </a:solidFill>
              </a:rPr>
              <a:t>Спасибо</a:t>
            </a:r>
            <a:r>
              <a:rPr lang="en-US" sz="5200" dirty="0">
                <a:solidFill>
                  <a:schemeClr val="tx2"/>
                </a:solidFill>
              </a:rPr>
              <a:t> </a:t>
            </a:r>
            <a:r>
              <a:rPr lang="en-US" sz="5200" dirty="0" err="1">
                <a:solidFill>
                  <a:schemeClr val="tx2"/>
                </a:solidFill>
              </a:rPr>
              <a:t>за</a:t>
            </a:r>
            <a:r>
              <a:rPr lang="en-US" sz="5200" dirty="0">
                <a:solidFill>
                  <a:schemeClr val="tx2"/>
                </a:solidFill>
              </a:rPr>
              <a:t> </a:t>
            </a:r>
            <a:r>
              <a:rPr lang="en-US" sz="5200" dirty="0" err="1">
                <a:solidFill>
                  <a:schemeClr val="tx2"/>
                </a:solidFill>
              </a:rPr>
              <a:t>внимание</a:t>
            </a:r>
            <a:r>
              <a:rPr lang="en-US" sz="5200" dirty="0">
                <a:solidFill>
                  <a:schemeClr val="tx2"/>
                </a:solidFill>
              </a:rPr>
              <a:t>!</a:t>
            </a:r>
            <a:endParaRPr lang="en-US" sz="52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C67DF1C-01D6-ED76-3B84-36CDA12EC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130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ABE50E-5EA3-BBCC-D613-758536D05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26" y="371435"/>
            <a:ext cx="9833548" cy="36153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sz="3600">
                <a:solidFill>
                  <a:schemeClr val="tx2"/>
                </a:solidFill>
                <a:latin typeface="Times New Roman"/>
                <a:cs typeface="Times New Roman"/>
              </a:rPr>
              <a:t>Цель, задачи, объект и предмет исследования</a:t>
            </a:r>
          </a:p>
        </p:txBody>
      </p:sp>
      <p:graphicFrame>
        <p:nvGraphicFramePr>
          <p:cNvPr id="25" name="Объект 24">
            <a:extLst>
              <a:ext uri="{FF2B5EF4-FFF2-40B4-BE49-F238E27FC236}">
                <a16:creationId xmlns:a16="http://schemas.microsoft.com/office/drawing/2014/main" id="{7A2DEFFD-12ED-39E9-FE08-27C6C87E8F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7164843"/>
              </p:ext>
            </p:extLst>
          </p:nvPr>
        </p:nvGraphicFramePr>
        <p:xfrm>
          <a:off x="1182414" y="1129861"/>
          <a:ext cx="10086554" cy="5228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321">
                  <a:extLst>
                    <a:ext uri="{9D8B030D-6E8A-4147-A177-3AD203B41FA5}">
                      <a16:colId xmlns:a16="http://schemas.microsoft.com/office/drawing/2014/main" val="3961471982"/>
                    </a:ext>
                  </a:extLst>
                </a:gridCol>
                <a:gridCol w="8354233">
                  <a:extLst>
                    <a:ext uri="{9D8B030D-6E8A-4147-A177-3AD203B41FA5}">
                      <a16:colId xmlns:a16="http://schemas.microsoft.com/office/drawing/2014/main" val="2609261561"/>
                    </a:ext>
                  </a:extLst>
                </a:gridCol>
              </a:tblGrid>
              <a:tr h="497995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Параметр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Содержание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487747"/>
                  </a:ext>
                </a:extLst>
              </a:tr>
              <a:tr h="1078992">
                <a:tc>
                  <a:txBody>
                    <a:bodyPr/>
                    <a:lstStyle/>
                    <a:p>
                      <a:r>
                        <a:rPr lang="ru-RU" sz="2000">
                          <a:latin typeface="Times New Roman"/>
                          <a:cs typeface="Times New Roman"/>
                        </a:rPr>
                        <a:t>Цель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000" b="0" i="0" u="none" strike="noStrike" noProof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Анализ степени практического внедрения и применения зарубежного опыта в сфере инвестиционной деятельности России.</a:t>
                      </a:r>
                      <a:endParaRPr lang="ru-RU" sz="20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43516"/>
                  </a:ext>
                </a:extLst>
              </a:tr>
              <a:tr h="2406987">
                <a:tc>
                  <a:txBody>
                    <a:bodyPr/>
                    <a:lstStyle/>
                    <a:p>
                      <a:r>
                        <a:rPr lang="ru-RU" sz="2000">
                          <a:latin typeface="Times New Roman"/>
                          <a:cs typeface="Times New Roman"/>
                        </a:rPr>
                        <a:t>Задачи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AutoNum type="arabicParenR"/>
                      </a:pPr>
                      <a:r>
                        <a:rPr lang="ru-RU" sz="2000" b="0" i="0" u="none" strike="noStrike" noProof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Систематизация подходов к регулированию инвестиций</a:t>
                      </a:r>
                      <a:endParaRPr lang="ru-RU" sz="2000">
                        <a:latin typeface="Times New Roman"/>
                        <a:cs typeface="Times New Roman"/>
                      </a:endParaRPr>
                    </a:p>
                    <a:p>
                      <a:pPr marL="342900" lvl="0" indent="-342900">
                        <a:buAutoNum type="arabicParenR"/>
                      </a:pPr>
                      <a:r>
                        <a:rPr lang="ru-RU" sz="2000" b="0" i="0" u="none" strike="noStrike" noProof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Выделение ключевых инструментов поддержки инвестиционной деятельности в зарубежной практике</a:t>
                      </a:r>
                    </a:p>
                    <a:p>
                      <a:pPr marL="342900" lvl="0" indent="-342900">
                        <a:buAutoNum type="arabicParenR"/>
                      </a:pPr>
                      <a:r>
                        <a:rPr lang="ru-RU" sz="2000" b="0" i="0" u="none" strike="noStrike" noProof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Анализ динамики развития инвестиционных проектов в Камчатском крае</a:t>
                      </a:r>
                    </a:p>
                    <a:p>
                      <a:pPr marL="342900" lvl="0" indent="-342900">
                        <a:buAutoNum type="arabicParenR"/>
                      </a:pPr>
                      <a:r>
                        <a:rPr lang="ru-RU" sz="2000" b="0" i="0" u="none" strike="noStrike" noProof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Применение эконометрических методов для оценки влияния инвестиционной деятельности на экономику края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4805843"/>
                  </a:ext>
                </a:extLst>
              </a:tr>
              <a:tr h="746995">
                <a:tc>
                  <a:txBody>
                    <a:bodyPr/>
                    <a:lstStyle/>
                    <a:p>
                      <a:r>
                        <a:rPr lang="ru-RU" sz="2000">
                          <a:latin typeface="Times New Roman"/>
                          <a:cs typeface="Times New Roman"/>
                        </a:rPr>
                        <a:t>Объект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latin typeface="Times New Roman"/>
                          <a:cs typeface="Times New Roman"/>
                        </a:rPr>
                        <a:t>Использование зарубежного опыта в сфере инвестиционной деятельности в Российской Федерации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919091"/>
                  </a:ext>
                </a:extLst>
              </a:tr>
              <a:tr h="497995">
                <a:tc>
                  <a:txBody>
                    <a:bodyPr/>
                    <a:lstStyle/>
                    <a:p>
                      <a:r>
                        <a:rPr lang="ru-RU" sz="2000">
                          <a:latin typeface="Times New Roman"/>
                          <a:cs typeface="Times New Roman"/>
                        </a:rPr>
                        <a:t>Предмет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latin typeface="Times New Roman"/>
                          <a:cs typeface="Times New Roman"/>
                        </a:rPr>
                        <a:t>Инвестиционная деятельность в Камчатском крае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5517034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E759B0E-8FA5-D07E-4C8E-19ECED654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049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7CB77F-7C4A-45CD-2572-163EBA412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26" y="333466"/>
            <a:ext cx="9846685" cy="1371670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sz="3600">
                <a:solidFill>
                  <a:schemeClr val="tx2"/>
                </a:solidFill>
              </a:rPr>
              <a:t>Теоретические основы стимулирования инвестиционной деятельности в регионе для достижения целей устойчивого развития</a:t>
            </a:r>
            <a:endParaRPr lang="ru-RU" sz="3600" dirty="0">
              <a:solidFill>
                <a:schemeClr val="tx2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5305A616-85A8-1F10-1295-57C6D24EE7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7135004"/>
              </p:ext>
            </p:extLst>
          </p:nvPr>
        </p:nvGraphicFramePr>
        <p:xfrm>
          <a:off x="8250620" y="2404241"/>
          <a:ext cx="3288491" cy="2338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8491">
                  <a:extLst>
                    <a:ext uri="{9D8B030D-6E8A-4147-A177-3AD203B41FA5}">
                      <a16:colId xmlns:a16="http://schemas.microsoft.com/office/drawing/2014/main" val="1591014336"/>
                    </a:ext>
                  </a:extLst>
                </a:gridCol>
              </a:tblGrid>
              <a:tr h="818649">
                <a:tc>
                  <a:txBody>
                    <a:bodyPr/>
                    <a:lstStyle/>
                    <a:p>
                      <a:r>
                        <a:rPr lang="ru-RU"/>
                        <a:t>Экономическая сущность: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6602303"/>
                  </a:ext>
                </a:extLst>
              </a:tr>
              <a:tr h="152034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800" b="0" i="0" u="none" strike="noStrike" noProof="0">
                          <a:latin typeface="Aptos"/>
                        </a:rPr>
                        <a:t>Направленность на обеспечение устойчивого развития регионов</a:t>
                      </a:r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141156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B9B63826-21FC-259E-2615-012DD19C2E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581500"/>
              </p:ext>
            </p:extLst>
          </p:nvPr>
        </p:nvGraphicFramePr>
        <p:xfrm>
          <a:off x="4532586" y="2404241"/>
          <a:ext cx="3472629" cy="3389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2629">
                  <a:extLst>
                    <a:ext uri="{9D8B030D-6E8A-4147-A177-3AD203B41FA5}">
                      <a16:colId xmlns:a16="http://schemas.microsoft.com/office/drawing/2014/main" val="1104085670"/>
                    </a:ext>
                  </a:extLst>
                </a:gridCol>
              </a:tblGrid>
              <a:tr h="74152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800" b="1" i="0" u="none" strike="noStrike" noProof="0">
                          <a:latin typeface="Aptos"/>
                        </a:rPr>
                        <a:t>Инструментарий Минэкономразвития РФ:</a:t>
                      </a:r>
                      <a:endParaRPr lang="ru-RU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074287"/>
                  </a:ext>
                </a:extLst>
              </a:tr>
              <a:tr h="26483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800" b="0" i="0" u="none" strike="noStrike" noProof="0">
                          <a:latin typeface="Aptos"/>
                        </a:rPr>
                        <a:t>Использование </a:t>
                      </a:r>
                      <a:r>
                        <a:rPr lang="ru-RU" sz="1800" b="0" i="0" u="none" strike="noStrike" noProof="0" dirty="0">
                          <a:latin typeface="Aptos"/>
                        </a:rPr>
                        <a:t>Регионального инвестиционного </a:t>
                      </a:r>
                      <a:r>
                        <a:rPr lang="ru-RU" sz="1800" b="0" i="0" u="none" strike="noStrike" noProof="0">
                          <a:latin typeface="Aptos"/>
                        </a:rPr>
                        <a:t>стандарта, механизмов ГЧП, субсидирования и </a:t>
                      </a:r>
                      <a:r>
                        <a:rPr lang="ru-RU" sz="1800" b="0" i="0" u="none" strike="noStrike" noProof="0" dirty="0">
                          <a:latin typeface="Aptos"/>
                        </a:rPr>
                        <a:t>создание преференциальных режимов.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789953"/>
                  </a:ext>
                </a:extLst>
              </a:tr>
            </a:tbl>
          </a:graphicData>
        </a:graphic>
      </p:graphicFrame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id="{AAA0ED94-1370-FCBE-2F1C-BFCB54AA9F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259019"/>
              </p:ext>
            </p:extLst>
          </p:nvPr>
        </p:nvGraphicFramePr>
        <p:xfrm>
          <a:off x="761999" y="2404241"/>
          <a:ext cx="3571391" cy="37044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391">
                  <a:extLst>
                    <a:ext uri="{9D8B030D-6E8A-4147-A177-3AD203B41FA5}">
                      <a16:colId xmlns:a16="http://schemas.microsoft.com/office/drawing/2014/main" val="178049343"/>
                    </a:ext>
                  </a:extLst>
                </a:gridCol>
              </a:tblGrid>
              <a:tr h="77674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800" b="1" i="0" u="none" strike="noStrike" noProof="0">
                          <a:latin typeface="Aptos"/>
                        </a:rPr>
                        <a:t>Нормативно-правовая основа РФ:</a:t>
                      </a:r>
                      <a:endParaRPr lang="ru-RU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256401"/>
                  </a:ext>
                </a:extLst>
              </a:tr>
              <a:tr h="2927748">
                <a:tc>
                  <a:txBody>
                    <a:bodyPr/>
                    <a:lstStyle/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ru-RU"/>
                        <a:t>Конституция РФ;</a:t>
                      </a:r>
                      <a:endParaRPr lang="ru-RU" dirty="0"/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ru-RU"/>
                        <a:t>Федеральные законы (ФЗ № 39, ФЗ № 160, ФЗ № 131);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ru-RU"/>
                        <a:t>Указы Президента РФ;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ru-RU"/>
                        <a:t>Постановления Правительства РФ;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ru-RU"/>
                        <a:t>Региональные законодательсва.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183431"/>
                  </a:ext>
                </a:extLst>
              </a:tr>
            </a:tbl>
          </a:graphicData>
        </a:graphic>
      </p:graphicFrame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373E9CE4-F322-B0CC-FBD5-19A5E352D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893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E8A555-784C-E2A7-3959-630BCD948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26" y="354747"/>
            <a:ext cx="9833548" cy="537472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sz="3600" dirty="0">
                <a:solidFill>
                  <a:schemeClr val="tx2"/>
                </a:solidFill>
              </a:rPr>
              <a:t>Международный опыт инвестиционной </a:t>
            </a:r>
            <a:r>
              <a:rPr lang="ru-RU" sz="3600">
                <a:solidFill>
                  <a:schemeClr val="tx2"/>
                </a:solidFill>
              </a:rPr>
              <a:t>деятельности</a:t>
            </a:r>
            <a:endParaRPr lang="ru-RU" sz="3600" dirty="0">
              <a:solidFill>
                <a:schemeClr val="tx2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7AC2DBA2-5E92-2718-046E-3C2D1F5996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6382254"/>
              </p:ext>
            </p:extLst>
          </p:nvPr>
        </p:nvGraphicFramePr>
        <p:xfrm>
          <a:off x="407276" y="1799896"/>
          <a:ext cx="3138716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8716">
                  <a:extLst>
                    <a:ext uri="{9D8B030D-6E8A-4147-A177-3AD203B41FA5}">
                      <a16:colId xmlns:a16="http://schemas.microsoft.com/office/drawing/2014/main" val="2893849657"/>
                    </a:ext>
                  </a:extLst>
                </a:gridCol>
              </a:tblGrid>
              <a:tr h="997820">
                <a:tc>
                  <a:txBody>
                    <a:bodyPr/>
                    <a:lstStyle/>
                    <a:p>
                      <a:r>
                        <a:rPr lang="ru-RU" sz="2000">
                          <a:latin typeface="Times New Roman"/>
                          <a:cs typeface="Times New Roman"/>
                        </a:rPr>
                        <a:t>Ключевые векторы (США, страны Европы и Азии):</a:t>
                      </a:r>
                      <a:endParaRPr lang="ru-RU" sz="20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128474"/>
                  </a:ext>
                </a:extLst>
              </a:tr>
              <a:tr h="190493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0" i="0" u="none" strike="noStrike" noProof="0">
                          <a:latin typeface="Times New Roman"/>
                          <a:cs typeface="Times New Roman"/>
                        </a:rPr>
                        <a:t>Ориентация на инновационные технологии, масштабную цифровизацию и «зеленые» отрасли.</a:t>
                      </a:r>
                      <a:endParaRPr lang="ru-RU" sz="2000" dirty="0">
                        <a:latin typeface="Times New Roman"/>
                        <a:cs typeface="Times New Roman"/>
                      </a:endParaRPr>
                    </a:p>
                    <a:p>
                      <a:pPr marL="285750" lvl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endParaRPr lang="ru-RU" sz="2000" dirty="0">
                        <a:latin typeface="Times New Roman"/>
                        <a:cs typeface="Times New Roman"/>
                      </a:endParaRPr>
                    </a:p>
                    <a:p>
                      <a:pPr lvl="0">
                        <a:buNone/>
                      </a:pPr>
                      <a:endParaRPr lang="ru-RU" sz="20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470111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37756E0B-F092-CB0A-86EC-336FA050E5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139856"/>
              </p:ext>
            </p:extLst>
          </p:nvPr>
        </p:nvGraphicFramePr>
        <p:xfrm>
          <a:off x="3861811" y="1844676"/>
          <a:ext cx="3628769" cy="3166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8769">
                  <a:extLst>
                    <a:ext uri="{9D8B030D-6E8A-4147-A177-3AD203B41FA5}">
                      <a16:colId xmlns:a16="http://schemas.microsoft.com/office/drawing/2014/main" val="2139978572"/>
                    </a:ext>
                  </a:extLst>
                </a:gridCol>
              </a:tblGrid>
              <a:tr h="88030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000" b="1" i="0" u="none" strike="noStrike" noProof="0" dirty="0">
                          <a:latin typeface="Times New Roman"/>
                          <a:cs typeface="Times New Roman"/>
                        </a:rPr>
                        <a:t>Инструменты </a:t>
                      </a:r>
                      <a:r>
                        <a:rPr lang="ru-RU" sz="2000" b="1" i="0" u="none" strike="noStrike" noProof="0">
                          <a:latin typeface="Times New Roman"/>
                          <a:cs typeface="Times New Roman"/>
                        </a:rPr>
                        <a:t>либерализации и </a:t>
                      </a:r>
                      <a:r>
                        <a:rPr lang="ru-RU" sz="2000" b="1" i="0" u="none" strike="noStrike" noProof="0" dirty="0">
                          <a:latin typeface="Times New Roman"/>
                          <a:cs typeface="Times New Roman"/>
                        </a:rPr>
                        <a:t>поддержки: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224942"/>
                  </a:ext>
                </a:extLst>
              </a:tr>
              <a:tr h="228594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000" b="0" i="1" u="none" strike="noStrike" noProof="0">
                          <a:latin typeface="Times New Roman"/>
                          <a:cs typeface="Times New Roman"/>
                        </a:rPr>
                        <a:t>В США и Европе</a:t>
                      </a:r>
                      <a:r>
                        <a:rPr lang="ru-RU" sz="2000" b="0" i="0" u="none" strike="noStrike" noProof="0">
                          <a:latin typeface="Times New Roman"/>
                          <a:cs typeface="Times New Roman"/>
                        </a:rPr>
                        <a:t>: развитая система налоговых кредитов, субсидий и государственных гарантий для бизнеса.</a:t>
                      </a:r>
                      <a:endParaRPr lang="ru-RU" sz="20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8775841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5502A816-047D-AAC0-129E-8A457C04AB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974602"/>
              </p:ext>
            </p:extLst>
          </p:nvPr>
        </p:nvGraphicFramePr>
        <p:xfrm>
          <a:off x="7735193" y="1850388"/>
          <a:ext cx="3631214" cy="3153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1214">
                  <a:extLst>
                    <a:ext uri="{9D8B030D-6E8A-4147-A177-3AD203B41FA5}">
                      <a16:colId xmlns:a16="http://schemas.microsoft.com/office/drawing/2014/main" val="2229313539"/>
                    </a:ext>
                  </a:extLst>
                </a:gridCol>
              </a:tblGrid>
              <a:tr h="858701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/>
                          <a:cs typeface="Times New Roman"/>
                        </a:rPr>
                        <a:t>Переход к </a:t>
                      </a:r>
                      <a:r>
                        <a:rPr lang="ru-RU" sz="2000">
                          <a:latin typeface="Times New Roman"/>
                          <a:cs typeface="Times New Roman"/>
                        </a:rPr>
                        <a:t>протекционизму в стратегических сферах:</a:t>
                      </a:r>
                      <a:endParaRPr lang="ru-RU" sz="20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0545113"/>
                  </a:ext>
                </a:extLst>
              </a:tr>
              <a:tr h="2294565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000" b="0" i="1" u="none" strike="noStrike" noProof="0">
                          <a:latin typeface="Times New Roman"/>
                          <a:cs typeface="Times New Roman"/>
                        </a:rPr>
                        <a:t>В странах Азии и США</a:t>
                      </a:r>
                      <a:r>
                        <a:rPr lang="ru-RU" sz="2000" b="0" i="0" u="none" strike="noStrike" noProof="0">
                          <a:latin typeface="Times New Roman"/>
                          <a:cs typeface="Times New Roman"/>
                        </a:rPr>
                        <a:t>: жесткий государственный контроль над передовыми технологиями и критически важным сырьем.</a:t>
                      </a:r>
                      <a:endParaRPr lang="ru-RU" sz="20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0516287"/>
                  </a:ext>
                </a:extLst>
              </a:tr>
            </a:tbl>
          </a:graphicData>
        </a:graphic>
      </p:graphicFrame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E096D94-7C2A-D094-E089-6F0EA33BF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303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6AF69C-B066-49AA-B661-E72D551DC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1867" y="312387"/>
            <a:ext cx="9857509" cy="964486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sz="3600" dirty="0">
                <a:solidFill>
                  <a:schemeClr val="tx2"/>
                </a:solidFill>
              </a:rPr>
              <a:t>Государственная поддержка инвестиционной </a:t>
            </a:r>
            <a:r>
              <a:rPr lang="ru-RU" sz="3600">
                <a:solidFill>
                  <a:schemeClr val="tx2"/>
                </a:solidFill>
              </a:rPr>
              <a:t>деятельности в РФ</a:t>
            </a:r>
          </a:p>
        </p:txBody>
      </p:sp>
      <p:sp>
        <p:nvSpPr>
          <p:cNvPr id="46" name="Content Placeholder 19">
            <a:extLst>
              <a:ext uri="{FF2B5EF4-FFF2-40B4-BE49-F238E27FC236}">
                <a16:creationId xmlns:a16="http://schemas.microsoft.com/office/drawing/2014/main" id="{74F2E84B-E426-A085-7E42-D3AC2AEB8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128" y="1317274"/>
            <a:ext cx="5646440" cy="3106448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buNone/>
            </a:pPr>
            <a:r>
              <a:rPr lang="en-US" sz="2000" b="1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Ключевые </a:t>
            </a:r>
            <a:r>
              <a:rPr lang="en-US" sz="2000" b="1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сходства</a:t>
            </a:r>
            <a:r>
              <a:rPr lang="en-US" sz="2000" b="1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(</a:t>
            </a:r>
            <a:r>
              <a:rPr lang="en-US" sz="2000" b="1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Общие</a:t>
            </a:r>
            <a:r>
              <a:rPr lang="en-US" sz="2000" b="1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b="1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механизмы</a:t>
            </a:r>
            <a:r>
              <a:rPr lang="en-US" sz="2000" b="1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)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:</a:t>
            </a:r>
            <a:endParaRPr lang="ru-RU" sz="200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buFont typeface="Arial"/>
              <a:buChar char="•"/>
            </a:pP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Активное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внедрение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инструментов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стимуляции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(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преференциальные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режимы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,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налоговые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льготы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,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инфраструктурная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поддержка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).</a:t>
            </a:r>
            <a:endParaRPr lang="en-US" sz="200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>
              <a:buFont typeface="Arial"/>
              <a:buChar char="•"/>
            </a:pP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Жесткая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ориентация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проектов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на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достижение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национального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и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технологического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суверенитета</a:t>
            </a:r>
            <a:r>
              <a:rPr lang="en-US" sz="2000" dirty="0">
                <a:solidFill>
                  <a:schemeClr val="tx2"/>
                </a:solidFill>
                <a:latin typeface="Times New Roman"/>
                <a:ea typeface="+mn-lt"/>
                <a:cs typeface="Times New Roman"/>
              </a:rPr>
              <a:t>.</a:t>
            </a:r>
            <a:endParaRPr lang="en-US" sz="2000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  <a:latin typeface="Aptos"/>
              <a:cs typeface="Times New Roman"/>
            </a:endParaRP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5" name="Объект 4" descr="Изображение выглядит как текст, диаграмма, График, лин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6686622-AAE0-4800-BBE9-3D2934DD9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5557" y="1462816"/>
            <a:ext cx="6404849" cy="46880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2AFAE4E-6990-71C7-C59A-A28F725FDE76}"/>
              </a:ext>
            </a:extLst>
          </p:cNvPr>
          <p:cNvSpPr txBox="1"/>
          <p:nvPr/>
        </p:nvSpPr>
        <p:spPr>
          <a:xfrm>
            <a:off x="285384" y="3659747"/>
            <a:ext cx="5552257" cy="40934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b="1">
                <a:latin typeface="Times New Roman"/>
                <a:ea typeface="+mn-lt"/>
                <a:cs typeface="Times New Roman"/>
              </a:rPr>
              <a:t>  Принципиальные отличия инвестиционной системы РФ</a:t>
            </a:r>
            <a:r>
              <a:rPr lang="ru-RU" sz="2000" dirty="0">
                <a:latin typeface="Times New Roman"/>
                <a:ea typeface="+mn-lt"/>
                <a:cs typeface="Times New Roman"/>
              </a:rPr>
              <a:t>:</a:t>
            </a:r>
            <a:endParaRPr lang="ru-RU" sz="2000">
              <a:latin typeface="Times New Roman"/>
              <a:cs typeface="Times New Roman"/>
            </a:endParaRPr>
          </a:p>
          <a:p>
            <a:pPr marL="742950" lvl="1" indent="-285750">
              <a:buFont typeface="Arial"/>
              <a:buChar char="•"/>
            </a:pPr>
            <a:r>
              <a:rPr lang="ru-RU" sz="2000" i="1">
                <a:latin typeface="Times New Roman"/>
                <a:ea typeface="+mn-lt"/>
                <a:cs typeface="Times New Roman"/>
              </a:rPr>
              <a:t>Экологический аспект</a:t>
            </a:r>
            <a:r>
              <a:rPr lang="ru-RU" sz="2000">
                <a:latin typeface="Times New Roman"/>
                <a:ea typeface="+mn-lt"/>
                <a:cs typeface="Times New Roman"/>
              </a:rPr>
              <a:t>: «озеленение» инвестиционной деятельности пока носит преимущественно рекомендательный характер.</a:t>
            </a:r>
            <a:endParaRPr lang="ru-RU" sz="2000">
              <a:latin typeface="Times New Roman"/>
              <a:cs typeface="Times New Roman"/>
            </a:endParaRPr>
          </a:p>
          <a:p>
            <a:pPr marL="742950" lvl="1" indent="-285750">
              <a:buFont typeface="Arial"/>
              <a:buChar char="•"/>
            </a:pPr>
            <a:r>
              <a:rPr lang="ru-RU" sz="2000" i="1">
                <a:latin typeface="Times New Roman"/>
                <a:ea typeface="+mn-lt"/>
                <a:cs typeface="Times New Roman"/>
              </a:rPr>
              <a:t>Геополитический вектор</a:t>
            </a:r>
            <a:r>
              <a:rPr lang="ru-RU" sz="2000">
                <a:latin typeface="Times New Roman"/>
                <a:ea typeface="+mn-lt"/>
                <a:cs typeface="Times New Roman"/>
              </a:rPr>
              <a:t>: практически полная приостановка западного капитала; масштабное замещение инвестициями из стран </a:t>
            </a:r>
            <a:r>
              <a:rPr lang="ru-RU" sz="2000" b="1">
                <a:latin typeface="Times New Roman"/>
                <a:ea typeface="+mn-lt"/>
                <a:cs typeface="Times New Roman"/>
              </a:rPr>
              <a:t>БРИКС, Азии и Африки</a:t>
            </a:r>
            <a:r>
              <a:rPr lang="ru-RU" sz="2000">
                <a:latin typeface="Times New Roman"/>
                <a:ea typeface="+mn-lt"/>
                <a:cs typeface="Times New Roman"/>
              </a:rPr>
              <a:t>.</a:t>
            </a:r>
            <a:endParaRPr lang="ru-RU" sz="2000">
              <a:latin typeface="Times New Roman"/>
              <a:cs typeface="Times New Roman"/>
            </a:endParaRPr>
          </a:p>
          <a:p>
            <a:pPr lvl="1"/>
            <a:br>
              <a:rPr lang="en-US" sz="2000" dirty="0"/>
            </a:br>
            <a:endParaRPr lang="en-US" sz="2000" dirty="0"/>
          </a:p>
          <a:p>
            <a:pPr algn="l"/>
            <a:endParaRPr lang="ru-RU" sz="20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A0B89F-789E-FF4D-DD80-D80DB4AD5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5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AECE82-5642-76FC-9F6D-D83F5452A793}"/>
              </a:ext>
            </a:extLst>
          </p:cNvPr>
          <p:cNvSpPr txBox="1"/>
          <p:nvPr/>
        </p:nvSpPr>
        <p:spPr>
          <a:xfrm>
            <a:off x="6565383" y="5993524"/>
            <a:ext cx="5429547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/>
              <a:t>Источник: информационное агентство </a:t>
            </a:r>
            <a:r>
              <a:rPr lang="ru-RU" sz="1600">
                <a:latin typeface="Times New Roman"/>
                <a:cs typeface="Times New Roman"/>
              </a:rPr>
              <a:t>«INFOline»</a:t>
            </a:r>
            <a:endParaRPr lang="ru-RU" sz="1600"/>
          </a:p>
        </p:txBody>
      </p:sp>
    </p:spTree>
    <p:extLst>
      <p:ext uri="{BB962C8B-B14F-4D97-AF65-F5344CB8AC3E}">
        <p14:creationId xmlns:p14="http://schemas.microsoft.com/office/powerpoint/2010/main" val="370611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33837-3759-F381-34DF-4AD9D4ED9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26" y="510952"/>
            <a:ext cx="9833548" cy="567033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sz="3600" dirty="0">
                <a:solidFill>
                  <a:schemeClr val="tx2"/>
                </a:solidFill>
              </a:rPr>
              <a:t>Анализ факторов инвестиционной </a:t>
            </a:r>
            <a:r>
              <a:rPr lang="ru-RU" sz="3600">
                <a:solidFill>
                  <a:schemeClr val="tx2"/>
                </a:solidFill>
              </a:rPr>
              <a:t>привлекательности Камчатского края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DAF148-B7E2-4B6B-EBD0-90F4C1D2B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148" y="1445997"/>
            <a:ext cx="5153965" cy="491480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Драйверы инвестиционной привлекательности:</a:t>
            </a:r>
            <a:endParaRPr lang="ru-RU" sz="2400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Рыбохозяственный комплекс;</a:t>
            </a:r>
            <a:endParaRPr lang="ru-RU" sz="2400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Горнодобывающая промышленность;</a:t>
            </a:r>
            <a:endParaRPr lang="ru-RU" sz="2400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Туризм </a:t>
            </a:r>
            <a:endParaRPr lang="ru-RU" sz="2400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sz="2400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Ключевые инвестиционные риски:</a:t>
            </a:r>
            <a:endParaRPr lang="ru-RU" sz="2400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Рост государственной задолженности;</a:t>
            </a:r>
            <a:endParaRPr lang="ru-RU" sz="2400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Дефицит регионального бюджета;</a:t>
            </a:r>
            <a:endParaRPr lang="ru-RU" sz="2400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r>
              <a:rPr lang="ru-RU" sz="2400">
                <a:solidFill>
                  <a:schemeClr val="tx2"/>
                </a:solidFill>
                <a:latin typeface="Times New Roman"/>
                <a:cs typeface="Times New Roman"/>
              </a:rPr>
              <a:t>Дефицит квалифицированных специалистов</a:t>
            </a:r>
            <a:r>
              <a:rPr lang="ru-RU" sz="2400" dirty="0">
                <a:solidFill>
                  <a:schemeClr val="tx2"/>
                </a:solidFill>
                <a:latin typeface="Times New Roman"/>
                <a:cs typeface="Times New Roman"/>
              </a:rPr>
              <a:t> 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812F2C2-669D-D261-0B7F-BFC74F668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77169"/>
              </p:ext>
            </p:extLst>
          </p:nvPr>
        </p:nvGraphicFramePr>
        <p:xfrm>
          <a:off x="5097517" y="1642241"/>
          <a:ext cx="6872398" cy="49741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9339">
                  <a:extLst>
                    <a:ext uri="{9D8B030D-6E8A-4147-A177-3AD203B41FA5}">
                      <a16:colId xmlns:a16="http://schemas.microsoft.com/office/drawing/2014/main" val="4150199100"/>
                    </a:ext>
                  </a:extLst>
                </a:gridCol>
                <a:gridCol w="1209861">
                  <a:extLst>
                    <a:ext uri="{9D8B030D-6E8A-4147-A177-3AD203B41FA5}">
                      <a16:colId xmlns:a16="http://schemas.microsoft.com/office/drawing/2014/main" val="3152692323"/>
                    </a:ext>
                  </a:extLst>
                </a:gridCol>
                <a:gridCol w="1192071">
                  <a:extLst>
                    <a:ext uri="{9D8B030D-6E8A-4147-A177-3AD203B41FA5}">
                      <a16:colId xmlns:a16="http://schemas.microsoft.com/office/drawing/2014/main" val="3882291486"/>
                    </a:ext>
                  </a:extLst>
                </a:gridCol>
                <a:gridCol w="1161127">
                  <a:extLst>
                    <a:ext uri="{9D8B030D-6E8A-4147-A177-3AD203B41FA5}">
                      <a16:colId xmlns:a16="http://schemas.microsoft.com/office/drawing/2014/main" val="2104660953"/>
                    </a:ext>
                  </a:extLst>
                </a:gridCol>
              </a:tblGrid>
              <a:tr h="649111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/>
                          <a:cs typeface="Times New Roman"/>
                        </a:rPr>
                        <a:t>Показатель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/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/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/>
                        <a:t>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0671239"/>
                  </a:ext>
                </a:extLst>
              </a:tr>
              <a:tr h="911252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Численность занятого</a:t>
                      </a:r>
                      <a:endParaRPr lang="ru-RU" sz="2000" dirty="0"/>
                    </a:p>
                    <a:p>
                      <a:pPr lvl="0"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населения, тыс. человек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/>
                        <a:t>172,3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/>
                        <a:t>163,7 (-5%)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/>
                        <a:t>168 (+2,6%)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3929507"/>
                  </a:ext>
                </a:extLst>
              </a:tr>
              <a:tr h="661594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Долг, млрд</a:t>
                      </a:r>
                      <a:endParaRPr lang="ru-RU" sz="2000" dirty="0"/>
                    </a:p>
                    <a:p>
                      <a:pPr lvl="0"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рублей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/>
                        <a:t>9,3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/>
                        <a:t>9,3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/>
                        <a:t>13,4 (+44%)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956251"/>
                  </a:ext>
                </a:extLst>
              </a:tr>
              <a:tr h="948701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Расходы</a:t>
                      </a:r>
                      <a:endParaRPr lang="ru-RU" sz="2000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бюджета, млрд</a:t>
                      </a:r>
                      <a:endParaRPr lang="ru-RU" sz="2000" dirty="0"/>
                    </a:p>
                    <a:p>
                      <a:pPr lvl="0"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рублей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/>
                        <a:t>109,6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/>
                        <a:t>118,3 (+8,7%)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134,3 </a:t>
                      </a:r>
                      <a:r>
                        <a:rPr lang="ru-RU" sz="2000"/>
                        <a:t>(+13,5%)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0166690"/>
                  </a:ext>
                </a:extLst>
              </a:tr>
              <a:tr h="66159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Добыча полезных ископаемых (индекс к предыдущему году,%)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96,2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134,5 (+39,8%)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104,9 (-22%)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5093605"/>
                  </a:ext>
                </a:extLst>
              </a:tr>
              <a:tr h="661594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Турпоток, тыс.</a:t>
                      </a:r>
                      <a:endParaRPr lang="ru-RU" sz="2000" dirty="0"/>
                    </a:p>
                    <a:p>
                      <a:pPr lvl="0"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человек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339,2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367,5 (+8,3%)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2000" b="0" i="0" u="none" strike="noStrike" noProof="0">
                          <a:latin typeface="Aptos"/>
                        </a:rPr>
                        <a:t>406,5 (+10,6%)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6285819"/>
                  </a:ext>
                </a:extLst>
              </a:tr>
            </a:tbl>
          </a:graphicData>
        </a:graphic>
      </p:graphicFrame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1C51971-3F76-2B23-20D8-48E7F9E75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920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20358C-6BEA-C515-2921-83161B46D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10515600" cy="1207799"/>
          </a:xfrm>
        </p:spPr>
        <p:txBody>
          <a:bodyPr>
            <a:normAutofit/>
          </a:bodyPr>
          <a:lstStyle/>
          <a:p>
            <a:pPr algn="ctr"/>
            <a:r>
              <a:rPr lang="ru-RU" sz="3600">
                <a:solidFill>
                  <a:schemeClr val="tx2"/>
                </a:solidFill>
                <a:latin typeface="Times New Roman"/>
                <a:cs typeface="Times New Roman"/>
              </a:rPr>
              <a:t>Анализ инвестиционных проектов в </a:t>
            </a:r>
            <a:r>
              <a:rPr lang="ru-RU" sz="3600" dirty="0">
                <a:solidFill>
                  <a:schemeClr val="tx2"/>
                </a:solidFill>
                <a:latin typeface="Times New Roman"/>
                <a:cs typeface="Times New Roman"/>
              </a:rPr>
              <a:t>Камчатском крае</a:t>
            </a:r>
            <a:endParaRPr lang="ru-RU">
              <a:solidFill>
                <a:schemeClr val="tx2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DDF565-BBA7-A07B-E598-B89B3DD7CE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382281"/>
            <a:ext cx="6587835" cy="194064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200" b="1">
                <a:solidFill>
                  <a:schemeClr val="tx2"/>
                </a:solidFill>
                <a:latin typeface="Times New Roman"/>
                <a:cs typeface="Times New Roman"/>
              </a:rPr>
              <a:t>Общая динамика</a:t>
            </a:r>
            <a:r>
              <a:rPr lang="ru-RU" sz="2200">
                <a:solidFill>
                  <a:schemeClr val="tx2"/>
                </a:solidFill>
                <a:latin typeface="Times New Roman"/>
                <a:cs typeface="Times New Roman"/>
              </a:rPr>
              <a:t>: Рост числа инвестиционных проектов на активной стадии на </a:t>
            </a:r>
            <a:r>
              <a:rPr lang="ru-RU" sz="2200" b="1">
                <a:solidFill>
                  <a:schemeClr val="tx2"/>
                </a:solidFill>
                <a:latin typeface="Times New Roman"/>
                <a:cs typeface="Times New Roman"/>
              </a:rPr>
              <a:t>42,5%</a:t>
            </a:r>
            <a:r>
              <a:rPr lang="ru-RU" sz="2200">
                <a:solidFill>
                  <a:schemeClr val="tx2"/>
                </a:solidFill>
                <a:latin typeface="Times New Roman"/>
                <a:cs typeface="Times New Roman"/>
              </a:rPr>
              <a:t> (2025 г. к 2024 г.). На февраль 2025 зарегистровано </a:t>
            </a:r>
            <a:r>
              <a:rPr lang="ru-RU" sz="2200" b="1">
                <a:solidFill>
                  <a:schemeClr val="tx2"/>
                </a:solidFill>
                <a:latin typeface="Times New Roman"/>
                <a:cs typeface="Times New Roman"/>
              </a:rPr>
              <a:t>311 </a:t>
            </a:r>
            <a:r>
              <a:rPr lang="ru-RU" sz="2200">
                <a:solidFill>
                  <a:schemeClr val="tx2"/>
                </a:solidFill>
                <a:latin typeface="Times New Roman"/>
                <a:cs typeface="Times New Roman"/>
              </a:rPr>
              <a:t>проектов.</a:t>
            </a:r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FE4295-75CB-49CA-BB94-B5003088E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7</a:t>
            </a:fld>
            <a:endParaRPr lang="en-US" dirty="0"/>
          </a:p>
        </p:txBody>
      </p:sp>
      <p:pic>
        <p:nvPicPr>
          <p:cNvPr id="6" name="Рисунок 5" descr="Изображение выглядит как на открытом воздухе, небо, дорога, транспортное сред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11D1EBE-39DC-4FB1-AE51-C58AC85C3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91" y="2833172"/>
            <a:ext cx="3505199" cy="2681021"/>
          </a:xfrm>
          <a:prstGeom prst="rect">
            <a:avLst/>
          </a:prstGeom>
        </p:spPr>
      </p:pic>
      <p:pic>
        <p:nvPicPr>
          <p:cNvPr id="7" name="Рисунок 6" descr="Изображение выглядит как на открытом воздухе, небо, транспортное средство, Наземный транспор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78B59A9-088C-788E-5CD3-E6451FAD7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9220" y="2833254"/>
            <a:ext cx="3899488" cy="2618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E55A850-33AB-0FB1-47C1-D957A3564AD2}"/>
              </a:ext>
            </a:extLst>
          </p:cNvPr>
          <p:cNvSpPr txBox="1"/>
          <p:nvPr/>
        </p:nvSpPr>
        <p:spPr>
          <a:xfrm rot="-10800000" flipH="1" flipV="1">
            <a:off x="305995" y="5455160"/>
            <a:ext cx="3677902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>
                <a:latin typeface="Times New Roman"/>
                <a:cs typeface="Times New Roman"/>
              </a:rPr>
              <a:t>Рис. 1 Новый пассажирский </a:t>
            </a:r>
            <a:r>
              <a:rPr lang="ru-RU" sz="2000" dirty="0">
                <a:latin typeface="Times New Roman"/>
                <a:cs typeface="Times New Roman"/>
              </a:rPr>
              <a:t>терминал международного аэропорта (Елизово)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59616B-4B8D-C157-358C-14A327769645}"/>
              </a:ext>
            </a:extLst>
          </p:cNvPr>
          <p:cNvSpPr txBox="1"/>
          <p:nvPr/>
        </p:nvSpPr>
        <p:spPr>
          <a:xfrm rot="-10800000" flipV="1">
            <a:off x="3968134" y="5418063"/>
            <a:ext cx="3874969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>
                <a:latin typeface="Times New Roman"/>
                <a:cs typeface="Times New Roman"/>
              </a:rPr>
              <a:t>Рис. 2 Комплекс по глубокой переработке биоресурсов</a:t>
            </a:r>
          </a:p>
        </p:txBody>
      </p:sp>
      <p:pic>
        <p:nvPicPr>
          <p:cNvPr id="11" name="Рисунок 10" descr="Изображение выглядит как облако, на открытом воздухе, трава, неб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D626F8D-7AEF-81B9-DFB3-432DF4A722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9100" y="2819399"/>
            <a:ext cx="4149438" cy="265314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E383DD2-74B4-C282-3AD3-BB4C56F85389}"/>
              </a:ext>
            </a:extLst>
          </p:cNvPr>
          <p:cNvSpPr txBox="1"/>
          <p:nvPr/>
        </p:nvSpPr>
        <p:spPr>
          <a:xfrm>
            <a:off x="8077678" y="5472784"/>
            <a:ext cx="396980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/>
              <a:t>Рис. 3 Тепличный комплекс</a:t>
            </a:r>
          </a:p>
        </p:txBody>
      </p:sp>
    </p:spTree>
    <p:extLst>
      <p:ext uri="{BB962C8B-B14F-4D97-AF65-F5344CB8AC3E}">
        <p14:creationId xmlns:p14="http://schemas.microsoft.com/office/powerpoint/2010/main" val="3308346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CA5D02-B220-7DC8-CB31-19D5136F9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936" y="140068"/>
            <a:ext cx="10172984" cy="635465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sz="3600">
                <a:solidFill>
                  <a:schemeClr val="tx2"/>
                </a:solidFill>
              </a:rPr>
              <a:t>Динамика инвестиционных проектов в Камчатском крае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B473EB-6E58-6D7F-EA35-BE7348C76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9134" y="4427756"/>
            <a:ext cx="108532" cy="98549"/>
          </a:xfrm>
        </p:spPr>
        <p:txBody>
          <a:bodyPr vert="horz" lIns="91440" tIns="45720" rIns="91440" bIns="45720" rtlCol="0" anchor="t">
            <a:normAutofit fontScale="25000" lnSpcReduction="20000"/>
          </a:bodyPr>
          <a:lstStyle/>
          <a:p>
            <a:pPr marL="0" indent="0">
              <a:buNone/>
            </a:pPr>
            <a:endParaRPr lang="ru-RU" sz="12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endParaRPr lang="ru-RU" sz="1800">
              <a:solidFill>
                <a:schemeClr val="tx2"/>
              </a:solidFill>
            </a:endParaRPr>
          </a:p>
          <a:p>
            <a:endParaRPr lang="ru-RU" sz="1800" dirty="0">
              <a:solidFill>
                <a:schemeClr val="tx2"/>
              </a:solidFill>
            </a:endParaRPr>
          </a:p>
          <a:p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0C942D-8277-2152-D179-660B5B1BF9B1}"/>
              </a:ext>
            </a:extLst>
          </p:cNvPr>
          <p:cNvSpPr txBox="1"/>
          <p:nvPr/>
        </p:nvSpPr>
        <p:spPr>
          <a:xfrm>
            <a:off x="345903" y="5195063"/>
            <a:ext cx="10654044" cy="187743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b="1">
                <a:latin typeface="Times New Roman"/>
                <a:ea typeface="+mn-lt"/>
                <a:cs typeface="Times New Roman"/>
              </a:rPr>
              <a:t>Трансформация отраслевых приоритетов</a:t>
            </a:r>
            <a:r>
              <a:rPr lang="ru-RU" sz="2000">
                <a:latin typeface="Times New Roman"/>
                <a:ea typeface="+mn-lt"/>
                <a:cs typeface="Times New Roman"/>
              </a:rPr>
              <a:t>:</a:t>
            </a:r>
            <a:endParaRPr lang="ru-RU" sz="200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ru-RU" sz="2000" i="1">
                <a:latin typeface="Times New Roman"/>
                <a:ea typeface="+mn-lt"/>
                <a:cs typeface="Times New Roman"/>
              </a:rPr>
              <a:t>2015–2021 гг.</a:t>
            </a:r>
            <a:r>
              <a:rPr lang="ru-RU" sz="2000">
                <a:latin typeface="Times New Roman"/>
                <a:ea typeface="+mn-lt"/>
                <a:cs typeface="Times New Roman"/>
              </a:rPr>
              <a:t> — Доминирование рыбохозяйственного комплекса.</a:t>
            </a:r>
            <a:endParaRPr lang="ru-RU" sz="200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ru-RU" sz="2000" i="1">
                <a:latin typeface="Times New Roman"/>
                <a:ea typeface="+mn-lt"/>
                <a:cs typeface="Times New Roman"/>
              </a:rPr>
              <a:t>2022–2025 гг.</a:t>
            </a:r>
            <a:r>
              <a:rPr lang="ru-RU" sz="2000">
                <a:latin typeface="Times New Roman"/>
                <a:ea typeface="+mn-lt"/>
                <a:cs typeface="Times New Roman"/>
              </a:rPr>
              <a:t> — Резкий рост проектов в сфере туризма, гостиничного бизнеса и жилищного строительства.</a:t>
            </a:r>
            <a:endParaRPr lang="ru-RU" sz="200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endParaRPr lang="ru-RU"/>
          </a:p>
          <a:p>
            <a:pPr algn="l"/>
            <a:endParaRPr lang="ru-RU" dirty="0"/>
          </a:p>
        </p:txBody>
      </p:sp>
      <p:pic>
        <p:nvPicPr>
          <p:cNvPr id="8" name="Рисунок 7" descr="Изображение выглядит как текст, снимок экрана, диаграмма, Параллельный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191AF9B-91CB-0B0B-0FCE-9765F642B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33" y="992533"/>
            <a:ext cx="5884143" cy="4163550"/>
          </a:xfrm>
          <a:prstGeom prst="rect">
            <a:avLst/>
          </a:prstGeom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3A99D4EC-13ED-0933-0B0B-06AA36FF4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8</a:t>
            </a:fld>
            <a:endParaRPr lang="ru-RU"/>
          </a:p>
        </p:txBody>
      </p:sp>
      <p:pic>
        <p:nvPicPr>
          <p:cNvPr id="11" name="Рисунок 10" descr="Изображение выглядит как текст, линия, снимок экрана, Граф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E1365F0-83F4-ED9B-7778-05F3E6257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863" y="998482"/>
            <a:ext cx="5692548" cy="419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17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D99EC6-4C00-77F1-2D98-292F8ABC4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26" y="137679"/>
            <a:ext cx="9833548" cy="1246736"/>
          </a:xfrm>
        </p:spPr>
        <p:txBody>
          <a:bodyPr anchor="b">
            <a:normAutofit/>
          </a:bodyPr>
          <a:lstStyle/>
          <a:p>
            <a:pPr algn="ctr"/>
            <a:r>
              <a:rPr lang="ru-RU" sz="3600">
                <a:solidFill>
                  <a:schemeClr val="tx2"/>
                </a:solidFill>
              </a:rPr>
              <a:t>Оценка уровня развития инвестиционной привлекательности Камчатского края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2EA53DD7-C5C5-998D-FB54-11E3B39BD2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4344961"/>
              </p:ext>
            </p:extLst>
          </p:nvPr>
        </p:nvGraphicFramePr>
        <p:xfrm>
          <a:off x="289034" y="2772103"/>
          <a:ext cx="11685035" cy="314001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32965">
                  <a:extLst>
                    <a:ext uri="{9D8B030D-6E8A-4147-A177-3AD203B41FA5}">
                      <a16:colId xmlns:a16="http://schemas.microsoft.com/office/drawing/2014/main" val="1307756357"/>
                    </a:ext>
                  </a:extLst>
                </a:gridCol>
                <a:gridCol w="814540">
                  <a:extLst>
                    <a:ext uri="{9D8B030D-6E8A-4147-A177-3AD203B41FA5}">
                      <a16:colId xmlns:a16="http://schemas.microsoft.com/office/drawing/2014/main" val="3904221731"/>
                    </a:ext>
                  </a:extLst>
                </a:gridCol>
                <a:gridCol w="973753">
                  <a:extLst>
                    <a:ext uri="{9D8B030D-6E8A-4147-A177-3AD203B41FA5}">
                      <a16:colId xmlns:a16="http://schemas.microsoft.com/office/drawing/2014/main" val="2888760161"/>
                    </a:ext>
                  </a:extLst>
                </a:gridCol>
                <a:gridCol w="973753">
                  <a:extLst>
                    <a:ext uri="{9D8B030D-6E8A-4147-A177-3AD203B41FA5}">
                      <a16:colId xmlns:a16="http://schemas.microsoft.com/office/drawing/2014/main" val="2223933474"/>
                    </a:ext>
                  </a:extLst>
                </a:gridCol>
                <a:gridCol w="973753">
                  <a:extLst>
                    <a:ext uri="{9D8B030D-6E8A-4147-A177-3AD203B41FA5}">
                      <a16:colId xmlns:a16="http://schemas.microsoft.com/office/drawing/2014/main" val="899096233"/>
                    </a:ext>
                  </a:extLst>
                </a:gridCol>
                <a:gridCol w="973753">
                  <a:extLst>
                    <a:ext uri="{9D8B030D-6E8A-4147-A177-3AD203B41FA5}">
                      <a16:colId xmlns:a16="http://schemas.microsoft.com/office/drawing/2014/main" val="3789885535"/>
                    </a:ext>
                  </a:extLst>
                </a:gridCol>
                <a:gridCol w="973753">
                  <a:extLst>
                    <a:ext uri="{9D8B030D-6E8A-4147-A177-3AD203B41FA5}">
                      <a16:colId xmlns:a16="http://schemas.microsoft.com/office/drawing/2014/main" val="2868166412"/>
                    </a:ext>
                  </a:extLst>
                </a:gridCol>
                <a:gridCol w="973753">
                  <a:extLst>
                    <a:ext uri="{9D8B030D-6E8A-4147-A177-3AD203B41FA5}">
                      <a16:colId xmlns:a16="http://schemas.microsoft.com/office/drawing/2014/main" val="2452579896"/>
                    </a:ext>
                  </a:extLst>
                </a:gridCol>
                <a:gridCol w="973753">
                  <a:extLst>
                    <a:ext uri="{9D8B030D-6E8A-4147-A177-3AD203B41FA5}">
                      <a16:colId xmlns:a16="http://schemas.microsoft.com/office/drawing/2014/main" val="4206690278"/>
                    </a:ext>
                  </a:extLst>
                </a:gridCol>
                <a:gridCol w="973753">
                  <a:extLst>
                    <a:ext uri="{9D8B030D-6E8A-4147-A177-3AD203B41FA5}">
                      <a16:colId xmlns:a16="http://schemas.microsoft.com/office/drawing/2014/main" val="3529489923"/>
                    </a:ext>
                  </a:extLst>
                </a:gridCol>
                <a:gridCol w="973753">
                  <a:extLst>
                    <a:ext uri="{9D8B030D-6E8A-4147-A177-3AD203B41FA5}">
                      <a16:colId xmlns:a16="http://schemas.microsoft.com/office/drawing/2014/main" val="2419844438"/>
                    </a:ext>
                  </a:extLst>
                </a:gridCol>
                <a:gridCol w="973753">
                  <a:extLst>
                    <a:ext uri="{9D8B030D-6E8A-4147-A177-3AD203B41FA5}">
                      <a16:colId xmlns:a16="http://schemas.microsoft.com/office/drawing/2014/main" val="993111301"/>
                    </a:ext>
                  </a:extLst>
                </a:gridCol>
              </a:tblGrid>
              <a:tr h="463715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Год 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2015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2016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2017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2018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2019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2020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2021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2022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2023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2024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2025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5318602"/>
                  </a:ext>
                </a:extLst>
              </a:tr>
              <a:tr h="834688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НРА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27 IC4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37 IC5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39 IC5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32 IC4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21 IC3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16 IC3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29 IC4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33 IC4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14 IC3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35 IC4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020510"/>
                  </a:ext>
                </a:extLst>
              </a:tr>
              <a:tr h="1152664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«Эксперт РА»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3B1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3B1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3B1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3B1 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3B1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3B2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B-2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  <a:p>
                      <a:pPr fontAlgn="t">
                        <a:buNone/>
                      </a:pPr>
                      <a:br>
                        <a:rPr lang="ru-RU" dirty="0">
                          <a:effectLst/>
                        </a:rPr>
                      </a:b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В-2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В-1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В-2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-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133078"/>
                  </a:ext>
                </a:extLst>
              </a:tr>
              <a:tr h="688949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АСИ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32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68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32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28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28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27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12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13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20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15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ru-RU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cs typeface="Times New Roman"/>
                        </a:rPr>
                        <a:t>31</a:t>
                      </a:r>
                      <a:endParaRPr lang="ru-RU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110632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A3B6277-B47B-9F58-4D2D-1F546414107E}"/>
              </a:ext>
            </a:extLst>
          </p:cNvPr>
          <p:cNvSpPr txBox="1"/>
          <p:nvPr/>
        </p:nvSpPr>
        <p:spPr>
          <a:xfrm>
            <a:off x="1924800" y="1712558"/>
            <a:ext cx="7219200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indent="450215" algn="ctr"/>
            <a:r>
              <a:rPr lang="en-US" sz="2400" b="0" i="0" u="none" strike="noStrik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Место Камчатского </a:t>
            </a:r>
            <a:r>
              <a:rPr lang="en-US" sz="2400" b="0" i="0" u="none" strike="noStrik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края</a:t>
            </a:r>
            <a:r>
              <a:rPr lang="en-US" sz="2400" b="0" i="0" u="none" strike="noStrik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en-US" sz="2400" b="0" i="0" u="none" strike="noStrik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рейтингах</a:t>
            </a:r>
            <a:r>
              <a:rPr lang="en-US" sz="2400" b="0" i="0" u="none" strike="noStrik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0" i="0" u="none" strike="noStrik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инвестиционной</a:t>
            </a:r>
            <a:r>
              <a:rPr lang="en-US" sz="2400" b="0" i="0" u="none" strike="noStrik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0" i="0" u="none" strike="noStrik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привлекательности</a:t>
            </a:r>
            <a:endParaRPr lang="en-US" sz="2400" b="0" i="0" u="none" strike="noStrik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endParaRPr lang="en-US" b="0"/>
          </a:p>
          <a:p>
            <a:pPr algn="ctr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AC46B7E-7297-F514-5B45-BD427E5C5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765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ЗАРУБЕЖНЫЙ ОПЫТ ИНВЕСТИЦИОННОЙ ДЕЯТЕЛЬНОСТИ И ЕГО ИСПОЛЬЗОВАНИЕ В РОССИИ</vt:lpstr>
      <vt:lpstr>Цель, задачи, объект и предмет исследования</vt:lpstr>
      <vt:lpstr>Теоретические основы стимулирования инвестиционной деятельности в регионе для достижения целей устойчивого развития</vt:lpstr>
      <vt:lpstr>Международный опыт инвестиционной деятельности</vt:lpstr>
      <vt:lpstr>Государственная поддержка инвестиционной деятельности в РФ</vt:lpstr>
      <vt:lpstr>Анализ факторов инвестиционной привлекательности Камчатского края</vt:lpstr>
      <vt:lpstr>Анализ инвестиционных проектов в Камчатском крае</vt:lpstr>
      <vt:lpstr>Динамика инвестиционных проектов в Камчатском крае</vt:lpstr>
      <vt:lpstr>Оценка уровня развития инвестиционной привлекательности Камчатского края</vt:lpstr>
      <vt:lpstr>Эконометрические методы влияния инвестиций в региональном развитии Камчатского края</vt:lpstr>
      <vt:lpstr>Заключение и выводы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837</cp:revision>
  <dcterms:created xsi:type="dcterms:W3CDTF">2026-06-03T16:19:26Z</dcterms:created>
  <dcterms:modified xsi:type="dcterms:W3CDTF">2026-06-09T13:16:29Z</dcterms:modified>
</cp:coreProperties>
</file>