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4.xml" ContentType="application/vnd.openxmlformats-officedocument.presentationml.notesSlide+xml"/>
  <Override PartName="/ppt/charts/chart5.xml" ContentType="application/vnd.openxmlformats-officedocument.drawingml.chart+xml"/>
  <Override PartName="/ppt/notesSlides/notesSlide5.xml" ContentType="application/vnd.openxmlformats-officedocument.presentationml.notesSlide+xml"/>
  <Override PartName="/ppt/charts/chart6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handoutMasterIdLst>
    <p:handoutMasterId r:id="rId16"/>
  </p:handoutMasterIdLst>
  <p:sldIdLst>
    <p:sldId id="262" r:id="rId2"/>
    <p:sldId id="263" r:id="rId3"/>
    <p:sldId id="259" r:id="rId4"/>
    <p:sldId id="256" r:id="rId5"/>
    <p:sldId id="266" r:id="rId6"/>
    <p:sldId id="264" r:id="rId7"/>
    <p:sldId id="267" r:id="rId8"/>
    <p:sldId id="272" r:id="rId9"/>
    <p:sldId id="268" r:id="rId10"/>
    <p:sldId id="269" r:id="rId11"/>
    <p:sldId id="274" r:id="rId12"/>
    <p:sldId id="270" r:id="rId13"/>
    <p:sldId id="273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Новикова Альбина Сергеевна" initials="НАС" lastIdx="1" clrIdx="0">
    <p:extLst>
      <p:ext uri="{19B8F6BF-5375-455C-9EA6-DF929625EA0E}">
        <p15:presenceInfo xmlns:p15="http://schemas.microsoft.com/office/powerpoint/2012/main" userId="S-1-5-21-2453213760-1863921170-1719254365-13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082E"/>
    <a:srgbClr val="2F6F8F"/>
    <a:srgbClr val="7FB8B0"/>
    <a:srgbClr val="6FA7B8"/>
    <a:srgbClr val="62B4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3" autoAdjust="0"/>
    <p:restoredTop sz="94634" autoAdjust="0"/>
  </p:normalViewPr>
  <p:slideViewPr>
    <p:cSldViewPr snapToGrid="0">
      <p:cViewPr varScale="1">
        <p:scale>
          <a:sx n="108" d="100"/>
          <a:sy n="108" d="100"/>
        </p:scale>
        <p:origin x="678" y="12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6" d="100"/>
          <a:sy n="96" d="100"/>
        </p:scale>
        <p:origin x="4022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1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тыс. руб.</c:v>
                </c:pt>
              </c:strCache>
            </c:strRef>
          </c:tx>
          <c:spPr>
            <a:solidFill>
              <a:srgbClr val="7FB8B0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0" i="0" u="none" strike="noStrike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Стоматология</c:v>
                </c:pt>
                <c:pt idx="1">
                  <c:v>Приём спец.</c:v>
                </c:pt>
                <c:pt idx="2">
                  <c:v>УЗИ</c:v>
                </c:pt>
                <c:pt idx="3">
                  <c:v>Ортодонтия</c:v>
                </c:pt>
                <c:pt idx="4">
                  <c:v>Функц. иссл.</c:v>
                </c:pt>
                <c:pt idx="5">
                  <c:v>Рентген</c:v>
                </c:pt>
                <c:pt idx="6">
                  <c:v>Лаборатория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735.66</c:v>
                </c:pt>
                <c:pt idx="1">
                  <c:v>597.97500000000002</c:v>
                </c:pt>
                <c:pt idx="2">
                  <c:v>528.22</c:v>
                </c:pt>
                <c:pt idx="3">
                  <c:v>505.30500000000001</c:v>
                </c:pt>
                <c:pt idx="4">
                  <c:v>236.45500000000001</c:v>
                </c:pt>
                <c:pt idx="5">
                  <c:v>182.64</c:v>
                </c:pt>
                <c:pt idx="6">
                  <c:v>146.64400000000001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BA-41C5-9F50-339D15E1FF7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900" b="0" i="0" u="none" strike="noStrike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800"/>
          <c:min val="0"/>
        </c:scaling>
        <c:delete val="0"/>
        <c:axPos val="l"/>
        <c:majorGridlines>
          <c:spPr>
            <a:ln w="12700" cap="flat">
              <a:solidFill>
                <a:srgbClr val="DDE5E8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094734554"/>
        <c:crosses val="autoZero"/>
        <c:crossBetween val="between"/>
        <c:majorUnit val="200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1"/>
  <c:style val="2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Доля</c:v>
                </c:pt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F9F9F9"/>
              </a:solidFill>
              <a:prstDash val="solid"/>
              <a:round/>
            </a:ln>
            <a:effectLst/>
          </c:spPr>
          <c:dPt>
            <c:idx val="0"/>
            <c:bubble3D val="0"/>
            <c:spPr>
              <a:solidFill>
                <a:srgbClr val="2F6F8F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F76A-4D90-A3C1-BB46271923B4}"/>
              </c:ext>
            </c:extLst>
          </c:dPt>
          <c:dPt>
            <c:idx val="1"/>
            <c:bubble3D val="0"/>
            <c:spPr>
              <a:solidFill>
                <a:srgbClr val="8FB9A8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F76A-4D90-A3C1-BB46271923B4}"/>
              </c:ext>
            </c:extLst>
          </c:dPt>
          <c:dLbls>
            <c:dLbl>
              <c:idx val="0"/>
              <c:numFmt formatCode="General" sourceLinked="0"/>
              <c:spPr/>
              <c:txPr>
                <a:bodyPr/>
                <a:lstStyle/>
                <a:p>
                  <a:pPr>
                    <a:defRPr sz="1100" b="0" i="0" u="none" strike="noStrike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76A-4D90-A3C1-BB46271923B4}"/>
                </c:ext>
              </c:extLst>
            </c:dLbl>
            <c:dLbl>
              <c:idx val="1"/>
              <c:numFmt formatCode="General" sourceLinked="0"/>
              <c:spPr/>
              <c:txPr>
                <a:bodyPr/>
                <a:lstStyle/>
                <a:p>
                  <a:pPr>
                    <a:defRPr sz="1100" b="0" i="0" u="none" strike="noStrike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76A-4D90-A3C1-BB46271923B4}"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0" i="0" u="none" strike="noStrike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ОМС</c:v>
                </c:pt>
                <c:pt idx="1">
                  <c:v>Платные услуги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95.43</c:v>
                </c:pt>
                <c:pt idx="1">
                  <c:v>4.57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76A-4D90-A3C1-BB46271923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5"/>
      </c:doughnutChart>
      <c:spPr>
        <a:noFill/>
        <a:ln>
          <a:noFill/>
        </a:ln>
        <a:effectLst/>
      </c:spPr>
    </c:plotArea>
    <c:legend>
      <c:legendPos val="r"/>
      <c:overlay val="0"/>
      <c:txPr>
        <a:bodyPr/>
        <a:lstStyle/>
        <a:p>
          <a:pPr>
            <a:defRPr sz="16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span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1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чел.</c:v>
                </c:pt>
              </c:strCache>
            </c:strRef>
          </c:tx>
          <c:spPr>
            <a:solidFill>
              <a:srgbClr val="6FA7B8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 i="0" u="none" strike="noStrike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до 30</c:v>
                </c:pt>
                <c:pt idx="1">
                  <c:v>30–39</c:v>
                </c:pt>
                <c:pt idx="2">
                  <c:v>40–49</c:v>
                </c:pt>
                <c:pt idx="3">
                  <c:v>50–59</c:v>
                </c:pt>
                <c:pt idx="4">
                  <c:v>60+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68</c:v>
                </c:pt>
                <c:pt idx="1">
                  <c:v>72</c:v>
                </c:pt>
                <c:pt idx="2">
                  <c:v>74</c:v>
                </c:pt>
                <c:pt idx="3">
                  <c:v>62</c:v>
                </c:pt>
                <c:pt idx="4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6B-4C23-AFEB-D217C80FF8B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80"/>
          <c:min val="0"/>
        </c:scaling>
        <c:delete val="0"/>
        <c:axPos val="l"/>
        <c:majorGridlines>
          <c:spPr>
            <a:ln w="12700" cap="flat">
              <a:solidFill>
                <a:srgbClr val="DDE5E8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094734554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1"/>
  <c:style val="2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Доля</c:v>
                </c:pt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F9F9F9"/>
              </a:solidFill>
              <a:prstDash val="solid"/>
              <a:round/>
            </a:ln>
            <a:effectLst/>
          </c:spPr>
          <c:dPt>
            <c:idx val="0"/>
            <c:bubble3D val="0"/>
            <c:spPr>
              <a:solidFill>
                <a:srgbClr val="7FB8B0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D5B6-490A-8907-BF463D74CB73}"/>
              </c:ext>
            </c:extLst>
          </c:dPt>
          <c:dPt>
            <c:idx val="1"/>
            <c:bubble3D val="0"/>
            <c:spPr>
              <a:solidFill>
                <a:srgbClr val="2F6F8F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D5B6-490A-8907-BF463D74CB73}"/>
              </c:ext>
            </c:extLst>
          </c:dPt>
          <c:dLbls>
            <c:dLbl>
              <c:idx val="0"/>
              <c:numFmt formatCode="General" sourceLinked="0"/>
              <c:spPr/>
              <c:txPr>
                <a:bodyPr/>
                <a:lstStyle/>
                <a:p>
                  <a:pPr>
                    <a:defRPr sz="1400" b="0" i="0" u="none" strike="noStrike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5B6-490A-8907-BF463D74CB73}"/>
                </c:ext>
              </c:extLst>
            </c:dLbl>
            <c:dLbl>
              <c:idx val="1"/>
              <c:numFmt formatCode="General" sourceLinked="0"/>
              <c:spPr/>
              <c:txPr>
                <a:bodyPr/>
                <a:lstStyle/>
                <a:p>
                  <a:pPr>
                    <a:defRPr sz="1400" b="0" i="0" u="none" strike="noStrike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5B6-490A-8907-BF463D74CB73}"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0" i="0" u="none" strike="noStrike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Женщины</c:v>
                </c:pt>
                <c:pt idx="1">
                  <c:v>Мужчины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253</c:v>
                </c:pt>
                <c:pt idx="1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5B6-490A-8907-BF463D74CB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5"/>
      </c:doughnutChart>
      <c:spPr>
        <a:noFill/>
        <a:ln>
          <a:noFill/>
        </a:ln>
        <a:effectLst/>
      </c:spPr>
    </c:plotArea>
    <c:legend>
      <c:legendPos val="r"/>
      <c:overlay val="0"/>
      <c:txPr>
        <a:bodyPr/>
        <a:lstStyle/>
        <a:p>
          <a:pPr>
            <a:defRPr sz="16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span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1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чел.</c:v>
                </c:pt>
              </c:strCache>
            </c:strRef>
          </c:tx>
          <c:spPr>
            <a:solidFill>
              <a:srgbClr val="2F6F8F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0" i="0" u="none" strike="noStrike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Врачи</c:v>
                </c:pt>
                <c:pt idx="1">
                  <c:v>Средний медперсонал</c:v>
                </c:pt>
                <c:pt idx="2">
                  <c:v>Младший медперсонал</c:v>
                </c:pt>
                <c:pt idx="3">
                  <c:v>АУП</c:v>
                </c:pt>
                <c:pt idx="4">
                  <c:v>Прочий персонал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62</c:v>
                </c:pt>
                <c:pt idx="1">
                  <c:v>134</c:v>
                </c:pt>
                <c:pt idx="2">
                  <c:v>30</c:v>
                </c:pt>
                <c:pt idx="3">
                  <c:v>18</c:v>
                </c:pt>
                <c:pt idx="4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A2-4B27-865E-0048C7623F1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150"/>
          <c:min val="0"/>
        </c:scaling>
        <c:delete val="0"/>
        <c:axPos val="l"/>
        <c:majorGridlines>
          <c:spPr>
            <a:ln w="12700" cap="flat">
              <a:solidFill>
                <a:srgbClr val="DDE5E8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094734554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1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rgbClr val="8FB9A8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 i="0" u="none" strike="noStrike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Врачи</c:v>
                </c:pt>
                <c:pt idx="1">
                  <c:v>Средний</c:v>
                </c:pt>
                <c:pt idx="2">
                  <c:v>Младший</c:v>
                </c:pt>
                <c:pt idx="3">
                  <c:v>АУП</c:v>
                </c:pt>
                <c:pt idx="4">
                  <c:v>Прочий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17.739999999999998</c:v>
                </c:pt>
                <c:pt idx="1">
                  <c:v>0</c:v>
                </c:pt>
                <c:pt idx="2">
                  <c:v>6.67</c:v>
                </c:pt>
                <c:pt idx="3">
                  <c:v>0</c:v>
                </c:pt>
                <c:pt idx="4">
                  <c:v>22.41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7E-4462-8CFE-A450DEDA980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25"/>
          <c:min val="0"/>
        </c:scaling>
        <c:delete val="0"/>
        <c:axPos val="l"/>
        <c:majorGridlines>
          <c:spPr>
            <a:ln w="12700" cap="flat">
              <a:solidFill>
                <a:srgbClr val="DDE5E8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094734554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noFill/>
    <a:ln>
      <a:noFill/>
    </a:ln>
    <a:effectLst/>
  </c:sp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1231D5-1DA2-42F3-B443-59DE8FE60FB5}" type="doc">
      <dgm:prSet loTypeId="urn:microsoft.com/office/officeart/2005/8/layout/target3" loCatId="relationship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B879E21-D443-4138-81FC-2B82C49F4432}">
      <dgm:prSet custT="1"/>
      <dgm:spPr>
        <a:noFill/>
      </dgm:spPr>
      <dgm:t>
        <a:bodyPr/>
        <a:lstStyle/>
        <a:p>
          <a:r>
            <a:rPr lang="ru-RU" sz="1800" b="0" dirty="0">
              <a:solidFill>
                <a:srgbClr val="0B082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качество помощи зависит от норм взаимодействия и ответственности персонала</a:t>
          </a:r>
          <a:endParaRPr lang="ru-RU" sz="1800" dirty="0">
            <a:solidFill>
              <a:srgbClr val="0B082E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9D2C67E-774D-44B8-ACB6-8F8125530556}" type="parTrans" cxnId="{D79CD70D-B14D-40DA-B2E8-45768F93424D}">
      <dgm:prSet/>
      <dgm:spPr/>
      <dgm:t>
        <a:bodyPr/>
        <a:lstStyle/>
        <a:p>
          <a:endParaRPr lang="ru-RU"/>
        </a:p>
      </dgm:t>
    </dgm:pt>
    <dgm:pt modelId="{07C4D7E9-7A4E-415F-9C28-4C5737731877}" type="sibTrans" cxnId="{D79CD70D-B14D-40DA-B2E8-45768F93424D}">
      <dgm:prSet/>
      <dgm:spPr/>
      <dgm:t>
        <a:bodyPr/>
        <a:lstStyle/>
        <a:p>
          <a:endParaRPr lang="ru-RU"/>
        </a:p>
      </dgm:t>
    </dgm:pt>
    <dgm:pt modelId="{550174B8-2CDC-4226-8FD9-4D389E841B42}" type="pres">
      <dgm:prSet presAssocID="{1E1231D5-1DA2-42F3-B443-59DE8FE60FB5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B0264FBD-7D13-4813-8F57-5D4E7DA2C44E}" type="pres">
      <dgm:prSet presAssocID="{2B879E21-D443-4138-81FC-2B82C49F4432}" presName="circle1" presStyleLbl="node1" presStyleIdx="0" presStyleCnt="1"/>
      <dgm:spPr>
        <a:solidFill>
          <a:schemeClr val="accent1">
            <a:lumMod val="60000"/>
            <a:lumOff val="40000"/>
          </a:schemeClr>
        </a:solidFill>
        <a:effectLst>
          <a:reflection blurRad="6350" stA="52000" endA="300" endPos="35000" dir="5400000" sy="-100000" algn="bl" rotWithShape="0"/>
        </a:effectLst>
      </dgm:spPr>
    </dgm:pt>
    <dgm:pt modelId="{0DE09ACC-52C0-4FB9-A3F4-67D9595A51C7}" type="pres">
      <dgm:prSet presAssocID="{2B879E21-D443-4138-81FC-2B82C49F4432}" presName="space" presStyleCnt="0"/>
      <dgm:spPr/>
    </dgm:pt>
    <dgm:pt modelId="{20FE0BD4-DA7D-42F4-8305-A476F7DA2F9C}" type="pres">
      <dgm:prSet presAssocID="{2B879E21-D443-4138-81FC-2B82C49F4432}" presName="rect1" presStyleLbl="alignAcc1" presStyleIdx="0" presStyleCnt="1"/>
      <dgm:spPr>
        <a:prstGeom prst="roundRect">
          <a:avLst/>
        </a:prstGeom>
      </dgm:spPr>
    </dgm:pt>
    <dgm:pt modelId="{FDEBC8FB-5C64-42A0-ACAE-F26A0091B2D3}" type="pres">
      <dgm:prSet presAssocID="{2B879E21-D443-4138-81FC-2B82C49F4432}" presName="rect1ParTxNoCh" presStyleLbl="alignAcc1" presStyleIdx="0" presStyleCnt="1">
        <dgm:presLayoutVars>
          <dgm:chMax val="1"/>
          <dgm:bulletEnabled val="1"/>
        </dgm:presLayoutVars>
      </dgm:prSet>
      <dgm:spPr>
        <a:prstGeom prst="roundRect">
          <a:avLst/>
        </a:prstGeom>
      </dgm:spPr>
    </dgm:pt>
  </dgm:ptLst>
  <dgm:cxnLst>
    <dgm:cxn modelId="{D79CD70D-B14D-40DA-B2E8-45768F93424D}" srcId="{1E1231D5-1DA2-42F3-B443-59DE8FE60FB5}" destId="{2B879E21-D443-4138-81FC-2B82C49F4432}" srcOrd="0" destOrd="0" parTransId="{99D2C67E-774D-44B8-ACB6-8F8125530556}" sibTransId="{07C4D7E9-7A4E-415F-9C28-4C5737731877}"/>
    <dgm:cxn modelId="{9DEFAC1B-7110-4B6E-A80E-0BBEEA07FE5C}" type="presOf" srcId="{2B879E21-D443-4138-81FC-2B82C49F4432}" destId="{FDEBC8FB-5C64-42A0-ACAE-F26A0091B2D3}" srcOrd="1" destOrd="0" presId="urn:microsoft.com/office/officeart/2005/8/layout/target3"/>
    <dgm:cxn modelId="{132BFC6E-43EF-4F92-B6B1-DAC4F45EDA1D}" type="presOf" srcId="{1E1231D5-1DA2-42F3-B443-59DE8FE60FB5}" destId="{550174B8-2CDC-4226-8FD9-4D389E841B42}" srcOrd="0" destOrd="0" presId="urn:microsoft.com/office/officeart/2005/8/layout/target3"/>
    <dgm:cxn modelId="{676B0C4F-4E5E-45DD-ADE6-CF9D9FDA7C58}" type="presOf" srcId="{2B879E21-D443-4138-81FC-2B82C49F4432}" destId="{20FE0BD4-DA7D-42F4-8305-A476F7DA2F9C}" srcOrd="0" destOrd="0" presId="urn:microsoft.com/office/officeart/2005/8/layout/target3"/>
    <dgm:cxn modelId="{95B259ED-BB3A-4145-91C9-6F433D6BE183}" type="presParOf" srcId="{550174B8-2CDC-4226-8FD9-4D389E841B42}" destId="{B0264FBD-7D13-4813-8F57-5D4E7DA2C44E}" srcOrd="0" destOrd="0" presId="urn:microsoft.com/office/officeart/2005/8/layout/target3"/>
    <dgm:cxn modelId="{FA5F044D-C1E2-420A-9041-9E58606209C9}" type="presParOf" srcId="{550174B8-2CDC-4226-8FD9-4D389E841B42}" destId="{0DE09ACC-52C0-4FB9-A3F4-67D9595A51C7}" srcOrd="1" destOrd="0" presId="urn:microsoft.com/office/officeart/2005/8/layout/target3"/>
    <dgm:cxn modelId="{D9CBCC97-C271-4C55-849D-5DF8EA9168FD}" type="presParOf" srcId="{550174B8-2CDC-4226-8FD9-4D389E841B42}" destId="{20FE0BD4-DA7D-42F4-8305-A476F7DA2F9C}" srcOrd="2" destOrd="0" presId="urn:microsoft.com/office/officeart/2005/8/layout/target3"/>
    <dgm:cxn modelId="{2630B3AB-18E2-4BE0-AFE4-7EC142AF2E86}" type="presParOf" srcId="{550174B8-2CDC-4226-8FD9-4D389E841B42}" destId="{FDEBC8FB-5C64-42A0-ACAE-F26A0091B2D3}" srcOrd="3" destOrd="0" presId="urn:microsoft.com/office/officeart/2005/8/layout/target3"/>
  </dgm:cxnLst>
  <dgm:bg>
    <a:effectLst>
      <a:glow rad="139700">
        <a:schemeClr val="accent1">
          <a:satMod val="175000"/>
          <a:alpha val="40000"/>
        </a:schemeClr>
      </a:glow>
      <a:softEdge rad="317500"/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264FBD-7D13-4813-8F57-5D4E7DA2C44E}">
      <dsp:nvSpPr>
        <dsp:cNvPr id="0" name=""/>
        <dsp:cNvSpPr/>
      </dsp:nvSpPr>
      <dsp:spPr>
        <a:xfrm>
          <a:off x="0" y="0"/>
          <a:ext cx="646331" cy="646331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lumMod val="60000"/>
            <a:lumOff val="40000"/>
          </a:schemeClr>
        </a:solidFill>
        <a:ln w="508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reflection blurRad="6350" stA="52000" endA="300" endPos="35000" dir="5400000" sy="-100000" algn="bl" rotWithShape="0"/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0FE0BD4-DA7D-42F4-8305-A476F7DA2F9C}">
      <dsp:nvSpPr>
        <dsp:cNvPr id="0" name=""/>
        <dsp:cNvSpPr/>
      </dsp:nvSpPr>
      <dsp:spPr>
        <a:xfrm>
          <a:off x="323165" y="0"/>
          <a:ext cx="8047848" cy="646331"/>
        </a:xfrm>
        <a:prstGeom prst="roundRect">
          <a:avLst/>
        </a:prstGeom>
        <a:noFill/>
        <a:ln w="1270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0" kern="1200" dirty="0">
              <a:solidFill>
                <a:srgbClr val="0B082E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качество помощи зависит от норм взаимодействия и ответственности персонала</a:t>
          </a:r>
          <a:endParaRPr lang="ru-RU" sz="1800" kern="1200" dirty="0">
            <a:solidFill>
              <a:srgbClr val="0B082E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4716" y="31551"/>
        <a:ext cx="7984746" cy="5832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9074AAA4-7E03-4C9C-92C7-B42EA305CB5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EFFDB29-30F1-49E7-BD1F-B8C4CD26BBE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2B0C2C-CE70-42C4-97E9-2A316C2E4B2A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95B9922-43A4-4A43-872D-99D2416879F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7F53025-1BA5-494E-B6F7-17D34C32719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412365-C8E7-44A2-AF0B-31398E718D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210257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0A73CC-0B86-4ADB-9D37-F7F21980DF3D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D94E38-89FE-4D00-947A-60D306C432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97580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0299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8E62CAB-00F1-4DFD-AB4D-2A348C522002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BCA49FE-46D9-4E3E-A8E1-4A45BBAABEEA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60944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2CAB-00F1-4DFD-AB4D-2A348C522002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A49FE-46D9-4E3E-A8E1-4A45BBAABE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83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2CAB-00F1-4DFD-AB4D-2A348C522002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A49FE-46D9-4E3E-A8E1-4A45BBAABE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9841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691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2CAB-00F1-4DFD-AB4D-2A348C522002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A49FE-46D9-4E3E-A8E1-4A45BBAABE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317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8E62CAB-00F1-4DFD-AB4D-2A348C522002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BCA49FE-46D9-4E3E-A8E1-4A45BBAABEEA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439366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2CAB-00F1-4DFD-AB4D-2A348C522002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A49FE-46D9-4E3E-A8E1-4A45BBAABE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9144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2CAB-00F1-4DFD-AB4D-2A348C522002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A49FE-46D9-4E3E-A8E1-4A45BBAABE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4984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2CAB-00F1-4DFD-AB4D-2A348C522002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A49FE-46D9-4E3E-A8E1-4A45BBAABE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159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2CAB-00F1-4DFD-AB4D-2A348C522002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A49FE-46D9-4E3E-A8E1-4A45BBAABE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962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28E62CAB-00F1-4DFD-AB4D-2A348C522002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FBCA49FE-46D9-4E3E-A8E1-4A45BBAABEE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829390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28E62CAB-00F1-4DFD-AB4D-2A348C522002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FBCA49FE-46D9-4E3E-A8E1-4A45BBAABE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25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28E62CAB-00F1-4DFD-AB4D-2A348C522002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FBCA49FE-46D9-4E3E-A8E1-4A45BBAABEE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55958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8CFD894-DD75-4C25-83D0-714B24C215AD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441448" y="2735262"/>
            <a:ext cx="9309100" cy="1387475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22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2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Формирование корпоративной культуры и её роль в деятельности предприятия </a:t>
            </a:r>
            <a:br>
              <a:rPr lang="ru-RU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858A79-3CD2-4538-A28B-16F3D52A9D4F}"/>
              </a:ext>
            </a:extLst>
          </p:cNvPr>
          <p:cNvSpPr txBox="1"/>
          <p:nvPr/>
        </p:nvSpPr>
        <p:spPr>
          <a:xfrm>
            <a:off x="4540157" y="6010182"/>
            <a:ext cx="3111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Петропавловск-Камчатский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583806-27DF-4FDA-8615-9FF26196ECC6}"/>
              </a:ext>
            </a:extLst>
          </p:cNvPr>
          <p:cNvSpPr txBox="1"/>
          <p:nvPr/>
        </p:nvSpPr>
        <p:spPr>
          <a:xfrm>
            <a:off x="8346134" y="3978857"/>
            <a:ext cx="346614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 группы БЭ-2022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Новикова Альбина Сергеевна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преподаватель кафедры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«Экономики и управления»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 Елена Викторовна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435526-CF70-402F-A9E5-10ECDB0DAEAD}"/>
              </a:ext>
            </a:extLst>
          </p:cNvPr>
          <p:cNvSpPr txBox="1"/>
          <p:nvPr/>
        </p:nvSpPr>
        <p:spPr>
          <a:xfrm>
            <a:off x="4203942" y="1660124"/>
            <a:ext cx="37841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 факультет </a:t>
            </a:r>
          </a:p>
          <a:p>
            <a:pPr algn="ctr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Кафедры «Экономика и управления»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48B217-DF09-4757-9093-D85D2ECE2597}"/>
              </a:ext>
            </a:extLst>
          </p:cNvPr>
          <p:cNvSpPr txBox="1"/>
          <p:nvPr/>
        </p:nvSpPr>
        <p:spPr>
          <a:xfrm>
            <a:off x="1176029" y="230643"/>
            <a:ext cx="98399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«Дальневосточный филиал</a:t>
            </a:r>
          </a:p>
          <a:p>
            <a:pPr algn="ctr"/>
            <a:r>
              <a:rPr lang="ru-RU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федерального государственного бюджетного образовательного учреждения высшего образования</a:t>
            </a:r>
          </a:p>
          <a:p>
            <a:pPr algn="ctr"/>
            <a:r>
              <a:rPr lang="ru-RU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«Всероссийская академия внешней торговли</a:t>
            </a:r>
          </a:p>
          <a:p>
            <a:pPr algn="ctr"/>
            <a:r>
              <a:rPr lang="ru-RU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Министерства экономического развития Российской Федерации»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2796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35280" y="205740"/>
            <a:ext cx="11521440" cy="635508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 2"/>
          <p:cNvSpPr/>
          <p:nvPr/>
        </p:nvSpPr>
        <p:spPr>
          <a:xfrm>
            <a:off x="3218155" y="259849"/>
            <a:ext cx="6973410" cy="3840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 anchor="ctr">
            <a:normAutofit/>
          </a:bodyPr>
          <a:lstStyle/>
          <a:p>
            <a:pPr marL="0" indent="0" algn="l">
              <a:buNone/>
            </a:pPr>
            <a:r>
              <a:rPr lang="ru-RU" sz="2000" b="1" dirty="0">
                <a:solidFill>
                  <a:srgbClr val="0B08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КУЛЬТУРА ВЛИЯЕТ НА РЕЗУЛЬТАТ</a:t>
            </a:r>
            <a:endParaRPr lang="en-US" sz="2000" dirty="0">
              <a:solidFill>
                <a:srgbClr val="0B082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566928" y="896112"/>
            <a:ext cx="10241280" cy="23774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indent="0" algn="l">
              <a:buNone/>
            </a:pP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проявляется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персонала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коммуникацию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устойчивость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процессов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66928" y="1170432"/>
            <a:ext cx="10149840" cy="27432"/>
          </a:xfrm>
          <a:prstGeom prst="rect">
            <a:avLst/>
          </a:prstGeom>
          <a:solidFill>
            <a:srgbClr val="70C6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C076963-58CE-4EAD-BBC3-6E71F03666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00" b="22129"/>
          <a:stretch/>
        </p:blipFill>
        <p:spPr>
          <a:xfrm>
            <a:off x="1249896" y="1450079"/>
            <a:ext cx="9692207" cy="42842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20040" y="256032"/>
            <a:ext cx="11521440" cy="635508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 2"/>
          <p:cNvSpPr/>
          <p:nvPr/>
        </p:nvSpPr>
        <p:spPr>
          <a:xfrm>
            <a:off x="4242461" y="320040"/>
            <a:ext cx="3676598" cy="3840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 anchor="ctr">
            <a:normAutofit fontScale="92500"/>
          </a:bodyPr>
          <a:lstStyle/>
          <a:p>
            <a:pPr marL="0" indent="0" algn="l">
              <a:buNone/>
            </a:pPr>
            <a:r>
              <a:rPr lang="ru-RU" sz="2000" b="1" dirty="0">
                <a:solidFill>
                  <a:srgbClr val="093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 И РЕКОМЕНДАЦИИ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566928" y="896112"/>
            <a:ext cx="10241280" cy="23774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indent="0" algn="l">
              <a:buNone/>
            </a:pP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корпоративная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управленческий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медицинской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6928" y="1170432"/>
            <a:ext cx="10149840" cy="27432"/>
          </a:xfrm>
          <a:prstGeom prst="rect">
            <a:avLst/>
          </a:prstGeom>
          <a:solidFill>
            <a:srgbClr val="70C6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6CDC069-6390-4B7B-AD08-91FAFACA37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00" b="25048"/>
          <a:stretch/>
        </p:blipFill>
        <p:spPr>
          <a:xfrm>
            <a:off x="1024561" y="1773936"/>
            <a:ext cx="9692207" cy="3905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1262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397424" y="205740"/>
            <a:ext cx="11521440" cy="635508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 2"/>
          <p:cNvSpPr/>
          <p:nvPr/>
        </p:nvSpPr>
        <p:spPr>
          <a:xfrm>
            <a:off x="3514314" y="297180"/>
            <a:ext cx="5567542" cy="3840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 anchor="ctr">
            <a:normAutofit/>
          </a:bodyPr>
          <a:lstStyle/>
          <a:p>
            <a:pPr marL="0" indent="0" algn="l">
              <a:buNone/>
            </a:pPr>
            <a:r>
              <a:rPr lang="ru-RU" sz="2000" b="1" dirty="0">
                <a:solidFill>
                  <a:srgbClr val="0B08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РЕКОМЕНДОВАННЫЕ ИНСТРУМЕНТЫ</a:t>
            </a:r>
            <a:endParaRPr lang="en-US" sz="2000" dirty="0">
              <a:solidFill>
                <a:srgbClr val="0B082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18"/>
          <p:cNvSpPr/>
          <p:nvPr/>
        </p:nvSpPr>
        <p:spPr>
          <a:xfrm>
            <a:off x="846485" y="5943600"/>
            <a:ext cx="10149840" cy="502920"/>
          </a:xfrm>
          <a:prstGeom prst="rect">
            <a:avLst/>
          </a:prstGeom>
          <a:solidFill>
            <a:srgbClr val="EAF2F4"/>
          </a:solidFill>
          <a:ln w="6350">
            <a:solidFill>
              <a:srgbClr val="CAD7DD"/>
            </a:solidFill>
          </a:ln>
        </p:spPr>
        <p:txBody>
          <a:bodyPr wrap="square" lIns="762" tIns="762" rIns="762" bIns="762" rtlCol="0" anchor="ctr">
            <a:normAutofit/>
          </a:bodyPr>
          <a:lstStyle/>
          <a:p>
            <a:pPr marL="0" indent="0" algn="ctr">
              <a:buNone/>
            </a:pPr>
            <a:r>
              <a:rPr sz="980" b="1" dirty="0" err="1">
                <a:solidFill>
                  <a:srgbClr val="142737"/>
                </a:solidFill>
              </a:rPr>
              <a:t>Ожидаемый</a:t>
            </a:r>
            <a:r>
              <a:rPr sz="980" b="1" dirty="0">
                <a:solidFill>
                  <a:srgbClr val="142737"/>
                </a:solidFill>
              </a:rPr>
              <a:t> </a:t>
            </a:r>
            <a:r>
              <a:rPr sz="980" b="1" dirty="0" err="1">
                <a:solidFill>
                  <a:srgbClr val="142737"/>
                </a:solidFill>
              </a:rPr>
              <a:t>эффект</a:t>
            </a:r>
            <a:r>
              <a:rPr sz="980" b="1" dirty="0">
                <a:solidFill>
                  <a:srgbClr val="142737"/>
                </a:solidFill>
              </a:rPr>
              <a:t>: </a:t>
            </a:r>
            <a:r>
              <a:rPr sz="980" b="1" dirty="0" err="1">
                <a:solidFill>
                  <a:srgbClr val="142737"/>
                </a:solidFill>
              </a:rPr>
              <a:t>меньше</a:t>
            </a:r>
            <a:r>
              <a:rPr sz="980" b="1" dirty="0">
                <a:solidFill>
                  <a:srgbClr val="142737"/>
                </a:solidFill>
              </a:rPr>
              <a:t> </a:t>
            </a:r>
            <a:r>
              <a:rPr sz="980" b="1" dirty="0" err="1">
                <a:solidFill>
                  <a:srgbClr val="142737"/>
                </a:solidFill>
              </a:rPr>
              <a:t>административной</a:t>
            </a:r>
            <a:r>
              <a:rPr sz="980" b="1" dirty="0">
                <a:solidFill>
                  <a:srgbClr val="142737"/>
                </a:solidFill>
              </a:rPr>
              <a:t> и </a:t>
            </a:r>
            <a:r>
              <a:rPr sz="980" b="1" dirty="0" err="1">
                <a:solidFill>
                  <a:srgbClr val="142737"/>
                </a:solidFill>
              </a:rPr>
              <a:t>эмоциональной</a:t>
            </a:r>
            <a:r>
              <a:rPr sz="980" b="1" dirty="0">
                <a:solidFill>
                  <a:srgbClr val="142737"/>
                </a:solidFill>
              </a:rPr>
              <a:t> </a:t>
            </a:r>
            <a:r>
              <a:rPr sz="980" b="1" dirty="0" err="1">
                <a:solidFill>
                  <a:srgbClr val="142737"/>
                </a:solidFill>
              </a:rPr>
              <a:t>нагрузки</a:t>
            </a:r>
            <a:r>
              <a:rPr sz="980" b="1" dirty="0">
                <a:solidFill>
                  <a:srgbClr val="142737"/>
                </a:solidFill>
              </a:rPr>
              <a:t>, </a:t>
            </a:r>
            <a:r>
              <a:rPr sz="980" b="1" dirty="0" err="1">
                <a:solidFill>
                  <a:srgbClr val="142737"/>
                </a:solidFill>
              </a:rPr>
              <a:t>быстрее</a:t>
            </a:r>
            <a:r>
              <a:rPr sz="980" b="1" dirty="0">
                <a:solidFill>
                  <a:srgbClr val="142737"/>
                </a:solidFill>
              </a:rPr>
              <a:t> </a:t>
            </a:r>
            <a:r>
              <a:rPr sz="980" b="1" dirty="0" err="1">
                <a:solidFill>
                  <a:srgbClr val="142737"/>
                </a:solidFill>
              </a:rPr>
              <a:t>адаптация</a:t>
            </a:r>
            <a:r>
              <a:rPr sz="980" b="1" dirty="0">
                <a:solidFill>
                  <a:srgbClr val="142737"/>
                </a:solidFill>
              </a:rPr>
              <a:t>, </a:t>
            </a:r>
            <a:r>
              <a:rPr sz="980" b="1" dirty="0" err="1">
                <a:solidFill>
                  <a:srgbClr val="142737"/>
                </a:solidFill>
              </a:rPr>
              <a:t>ниже</a:t>
            </a:r>
            <a:r>
              <a:rPr sz="980" b="1" dirty="0">
                <a:solidFill>
                  <a:srgbClr val="142737"/>
                </a:solidFill>
              </a:rPr>
              <a:t> </a:t>
            </a:r>
            <a:r>
              <a:rPr sz="980" b="1" dirty="0" err="1">
                <a:solidFill>
                  <a:srgbClr val="142737"/>
                </a:solidFill>
              </a:rPr>
              <a:t>риск</a:t>
            </a:r>
            <a:r>
              <a:rPr sz="980" b="1" dirty="0">
                <a:solidFill>
                  <a:srgbClr val="142737"/>
                </a:solidFill>
              </a:rPr>
              <a:t> </a:t>
            </a:r>
            <a:r>
              <a:rPr sz="980" b="1" dirty="0" err="1">
                <a:solidFill>
                  <a:srgbClr val="142737"/>
                </a:solidFill>
              </a:rPr>
              <a:t>выгорания</a:t>
            </a:r>
            <a:r>
              <a:rPr sz="980" b="1" dirty="0">
                <a:solidFill>
                  <a:srgbClr val="142737"/>
                </a:solidFill>
              </a:rPr>
              <a:t>, </a:t>
            </a:r>
            <a:r>
              <a:rPr sz="980" b="1" dirty="0" err="1">
                <a:solidFill>
                  <a:srgbClr val="142737"/>
                </a:solidFill>
              </a:rPr>
              <a:t>выше</a:t>
            </a:r>
            <a:r>
              <a:rPr sz="980" b="1" dirty="0">
                <a:solidFill>
                  <a:srgbClr val="142737"/>
                </a:solidFill>
              </a:rPr>
              <a:t> </a:t>
            </a:r>
            <a:r>
              <a:rPr sz="980" b="1" dirty="0" err="1">
                <a:solidFill>
                  <a:srgbClr val="142737"/>
                </a:solidFill>
              </a:rPr>
              <a:t>согласованность</a:t>
            </a:r>
            <a:r>
              <a:rPr sz="980" b="1" dirty="0">
                <a:solidFill>
                  <a:srgbClr val="142737"/>
                </a:solidFill>
              </a:rPr>
              <a:t> </a:t>
            </a:r>
            <a:r>
              <a:rPr sz="980" b="1" dirty="0" err="1">
                <a:solidFill>
                  <a:srgbClr val="142737"/>
                </a:solidFill>
              </a:rPr>
              <a:t>подразделений</a:t>
            </a:r>
            <a:r>
              <a:rPr sz="980" b="1" dirty="0">
                <a:solidFill>
                  <a:srgbClr val="142737"/>
                </a:solidFill>
              </a:rPr>
              <a:t>.</a:t>
            </a:r>
            <a:endParaRPr lang="en-US" sz="940" dirty="0"/>
          </a:p>
        </p:txBody>
      </p:sp>
      <p:sp>
        <p:nvSpPr>
          <p:cNvPr id="24" name="Rectangle 23"/>
          <p:cNvSpPr/>
          <p:nvPr/>
        </p:nvSpPr>
        <p:spPr>
          <a:xfrm>
            <a:off x="1083224" y="795528"/>
            <a:ext cx="10149840" cy="27432"/>
          </a:xfrm>
          <a:prstGeom prst="rect">
            <a:avLst/>
          </a:prstGeom>
          <a:solidFill>
            <a:srgbClr val="70C6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6B4EACCC-D8FA-4B64-A4A3-9DF11581BD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9" t="2145" r="5039" b="1980"/>
          <a:stretch/>
        </p:blipFill>
        <p:spPr>
          <a:xfrm>
            <a:off x="2481308" y="1003578"/>
            <a:ext cx="6880194" cy="475940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2C7DEED-0E88-435F-BB65-DD3F7028A79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47149" cy="732540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2B98536-17DC-4223-A092-4EBDFCE7F237}"/>
              </a:ext>
            </a:extLst>
          </p:cNvPr>
          <p:cNvSpPr txBox="1"/>
          <p:nvPr/>
        </p:nvSpPr>
        <p:spPr>
          <a:xfrm>
            <a:off x="2592572" y="2721114"/>
            <a:ext cx="70068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0B08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847761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43C01556-822B-413B-88FD-C309CDCFA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52249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ориентиры исследования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ADBF916-C35D-4341-8611-EBD6D618F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904875"/>
            <a:ext cx="10178322" cy="585787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29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Цель</a:t>
            </a:r>
            <a:r>
              <a:rPr lang="ru-RU" sz="29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 </a:t>
            </a:r>
            <a:r>
              <a:rPr lang="ru-RU" sz="29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является изучение системы формирования корпоративной культуры как фактора повышения эффективности деятельности предприятия на примере ГБУЗ «Камчатская краевая детская больница»</a:t>
            </a:r>
          </a:p>
          <a:p>
            <a:pPr marL="0" indent="0">
              <a:buNone/>
            </a:pPr>
            <a:r>
              <a:rPr lang="ru-RU" sz="29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Задачи:</a:t>
            </a:r>
          </a:p>
          <a:p>
            <a:pPr marL="0" indent="0">
              <a:buNone/>
            </a:pP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раскрыть сущность, структуру, функции и особенности корпоративной культуры;</a:t>
            </a:r>
          </a:p>
          <a:p>
            <a:pPr marL="0" indent="0">
              <a:buNone/>
            </a:pP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определить методы  формирования в медицинских организациях;</a:t>
            </a:r>
          </a:p>
          <a:p>
            <a:pPr marL="0" indent="0">
              <a:buNone/>
            </a:pP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дать социально-экономическую характеристику ГБУЗ «ККДБ» с учётом платных услуг;</a:t>
            </a:r>
          </a:p>
          <a:p>
            <a:pPr marL="0" indent="0">
              <a:buNone/>
            </a:pP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проанализировать кадровый состав учреждения;</a:t>
            </a:r>
          </a:p>
          <a:p>
            <a:pPr marL="0" indent="0">
              <a:buNone/>
            </a:pP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оценить влияние корпоративной культуры на эффективность деятельности;</a:t>
            </a:r>
          </a:p>
          <a:p>
            <a:pPr marL="0" indent="0">
              <a:buNone/>
            </a:pP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разработать рекомендации по совершенствованию и обосновать их эффективность.</a:t>
            </a:r>
          </a:p>
          <a:p>
            <a:pPr marL="0" indent="0">
              <a:buNone/>
            </a:pPr>
            <a:endParaRPr lang="ru-RU" sz="2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r>
              <a:rPr lang="ru-RU" sz="29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Объектом исследования</a:t>
            </a:r>
            <a:r>
              <a:rPr lang="ru-RU" sz="29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система управления персоналом, направленная на повышение производительности труда через формирование корпоративной культуры.</a:t>
            </a:r>
            <a:endParaRPr lang="ru-RU" sz="29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r>
              <a:rPr lang="ru-RU" sz="29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Предметом исследования</a:t>
            </a:r>
            <a:r>
              <a:rPr lang="ru-RU" sz="29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совокупность социально-экономических отношений, механизмов и инструментов формирования корпоративной культуры, влияющих на показатели эффективности функционирования организации, на примере ГБУЗ «Камчатская краевая детская больница».</a:t>
            </a:r>
            <a:endParaRPr lang="ru-RU" sz="29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7025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58FCC06-960A-4159-A549-EFE038133AE9}"/>
              </a:ext>
            </a:extLst>
          </p:cNvPr>
          <p:cNvSpPr txBox="1"/>
          <p:nvPr/>
        </p:nvSpPr>
        <p:spPr>
          <a:xfrm>
            <a:off x="2326913" y="302260"/>
            <a:ext cx="812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B08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ТЕОРЕТИЧЕСКИЕ ОСНОВЫ КОРПОРАТИВНОЙ КУЛЬТУРЫ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2EA3C7-ECC1-4517-B6DD-F5E57F62B2BE}"/>
              </a:ext>
            </a:extLst>
          </p:cNvPr>
          <p:cNvSpPr txBox="1"/>
          <p:nvPr/>
        </p:nvSpPr>
        <p:spPr>
          <a:xfrm>
            <a:off x="952500" y="1255018"/>
            <a:ext cx="60075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800" b="1" spc="-20" dirty="0">
                <a:solidFill>
                  <a:srgbClr val="0B082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Корпоративная культура </a:t>
            </a:r>
            <a:r>
              <a:rPr lang="ru-RU" sz="1800" spc="-20" dirty="0">
                <a:solidFill>
                  <a:srgbClr val="0B082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это совокупность сложившихся в организации концепций и подходов к осуществлению деятельности, формам взаимодействия и оценке её результатов, которые отличают данную организацию от других </a:t>
            </a:r>
            <a:endParaRPr lang="ru-RU" dirty="0">
              <a:solidFill>
                <a:srgbClr val="0B082E"/>
              </a:solidFill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2FE27ABA-43C7-43FB-8142-DAE24B0D6E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778" t="7023" r="5811"/>
          <a:stretch/>
        </p:blipFill>
        <p:spPr>
          <a:xfrm>
            <a:off x="7172325" y="1364992"/>
            <a:ext cx="4314825" cy="43479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DEA31465-3497-4CDA-8B54-D338AF8CDA2C}"/>
              </a:ext>
            </a:extLst>
          </p:cNvPr>
          <p:cNvSpPr txBox="1"/>
          <p:nvPr/>
        </p:nvSpPr>
        <p:spPr>
          <a:xfrm>
            <a:off x="1732204" y="4457700"/>
            <a:ext cx="44481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управлении она работает не как лозунг, а как механизм дисциплины, адаптации, коммуникации и вовлечённости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трелка: штриховая вправо 26">
            <a:extLst>
              <a:ext uri="{FF2B5EF4-FFF2-40B4-BE49-F238E27FC236}">
                <a16:creationId xmlns:a16="http://schemas.microsoft.com/office/drawing/2014/main" id="{B3B22ED5-400B-4906-9277-263215F86D22}"/>
              </a:ext>
            </a:extLst>
          </p:cNvPr>
          <p:cNvSpPr/>
          <p:nvPr/>
        </p:nvSpPr>
        <p:spPr>
          <a:xfrm rot="5400000">
            <a:off x="3192950" y="3202475"/>
            <a:ext cx="1394976" cy="791624"/>
          </a:xfrm>
          <a:prstGeom prst="striped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glow rad="101600">
              <a:schemeClr val="accent1">
                <a:lumMod val="60000"/>
                <a:lumOff val="4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687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7FAFF22-B7D8-49B9-90C4-E4816A72E2F8}"/>
              </a:ext>
            </a:extLst>
          </p:cNvPr>
          <p:cNvSpPr/>
          <p:nvPr/>
        </p:nvSpPr>
        <p:spPr>
          <a:xfrm>
            <a:off x="-66675" y="0"/>
            <a:ext cx="9906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68A6F72-F8A7-4FBB-A945-C1E5F9D79758}"/>
              </a:ext>
            </a:extLst>
          </p:cNvPr>
          <p:cNvSpPr/>
          <p:nvPr/>
        </p:nvSpPr>
        <p:spPr>
          <a:xfrm>
            <a:off x="11925300" y="0"/>
            <a:ext cx="2667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FE43D0-98C6-4289-A71F-842CD9644C51}"/>
              </a:ext>
            </a:extLst>
          </p:cNvPr>
          <p:cNvSpPr txBox="1"/>
          <p:nvPr/>
        </p:nvSpPr>
        <p:spPr>
          <a:xfrm>
            <a:off x="2944141" y="151476"/>
            <a:ext cx="67721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B08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В МЕДИЦИНСКОЙ ОРГАНИЗАЦИИ</a:t>
            </a:r>
          </a:p>
        </p:txBody>
      </p:sp>
      <p:graphicFrame>
        <p:nvGraphicFramePr>
          <p:cNvPr id="13" name="Схема 12">
            <a:extLst>
              <a:ext uri="{FF2B5EF4-FFF2-40B4-BE49-F238E27FC236}">
                <a16:creationId xmlns:a16="http://schemas.microsoft.com/office/drawing/2014/main" id="{4D054A5D-1CF9-4E02-9CF0-87DFADBBAD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5668129"/>
              </p:ext>
            </p:extLst>
          </p:nvPr>
        </p:nvGraphicFramePr>
        <p:xfrm>
          <a:off x="2449794" y="5741817"/>
          <a:ext cx="8371014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" name="Рисунок 11" descr="Стетоскоп со сплошной заливкой">
            <a:extLst>
              <a:ext uri="{FF2B5EF4-FFF2-40B4-BE49-F238E27FC236}">
                <a16:creationId xmlns:a16="http://schemas.microsoft.com/office/drawing/2014/main" id="{8A193C22-D4D8-4177-A3DF-AD836DBB466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645898" y="5607782"/>
            <a:ext cx="914400" cy="9144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E428ACF-49AF-453E-89E4-F14C9282350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17" t="1388" b="71921"/>
          <a:stretch/>
        </p:blipFill>
        <p:spPr>
          <a:xfrm>
            <a:off x="1022868" y="1103173"/>
            <a:ext cx="3501168" cy="172402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8B54938-7B2F-4652-8023-02EFC4E4571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58" t="27579" r="1416" b="29783"/>
          <a:stretch/>
        </p:blipFill>
        <p:spPr>
          <a:xfrm>
            <a:off x="4367741" y="2706643"/>
            <a:ext cx="3788878" cy="292419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F5804089-B395-4467-89FF-8B84A4AD7B2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4" t="69583" b="2619"/>
          <a:stretch/>
        </p:blipFill>
        <p:spPr>
          <a:xfrm>
            <a:off x="8000323" y="1103173"/>
            <a:ext cx="3788878" cy="1906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496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ounded Rectangle 25"/>
          <p:cNvSpPr/>
          <p:nvPr/>
        </p:nvSpPr>
        <p:spPr>
          <a:xfrm>
            <a:off x="335280" y="251460"/>
            <a:ext cx="11521440" cy="6355080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ru-RU"/>
          </a:p>
        </p:txBody>
      </p:sp>
      <p:sp>
        <p:nvSpPr>
          <p:cNvPr id="4" name="Text 2"/>
          <p:cNvSpPr/>
          <p:nvPr/>
        </p:nvSpPr>
        <p:spPr>
          <a:xfrm>
            <a:off x="1408176" y="345567"/>
            <a:ext cx="9692640" cy="3840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 anchor="ctr">
            <a:normAutofit fontScale="92500"/>
          </a:bodyPr>
          <a:lstStyle/>
          <a:p>
            <a:r>
              <a:rPr lang="ru-RU" sz="2400" b="1" dirty="0">
                <a:solidFill>
                  <a:srgbClr val="0B08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ПРОФИЛЬ ГБУЗ «КАМЧАТСКАЯ КРАЕВАЯ ДЕТСКАЯ БОЛЬНИЦА»</a:t>
            </a:r>
          </a:p>
        </p:txBody>
      </p:sp>
      <p:sp>
        <p:nvSpPr>
          <p:cNvPr id="5" name="Text 3"/>
          <p:cNvSpPr/>
          <p:nvPr/>
        </p:nvSpPr>
        <p:spPr>
          <a:xfrm>
            <a:off x="566928" y="896112"/>
            <a:ext cx="10241280" cy="23774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 anchor="ctr">
            <a:normAutofit/>
          </a:bodyPr>
          <a:lstStyle/>
          <a:p>
            <a:pPr marL="0" indent="0" algn="l">
              <a:buNone/>
            </a:pPr>
            <a:endParaRPr lang="en-US" sz="1050" dirty="0"/>
          </a:p>
        </p:txBody>
      </p:sp>
      <p:sp>
        <p:nvSpPr>
          <p:cNvPr id="8" name="Text 6"/>
          <p:cNvSpPr/>
          <p:nvPr/>
        </p:nvSpPr>
        <p:spPr>
          <a:xfrm>
            <a:off x="3063240" y="1417320"/>
            <a:ext cx="2011680" cy="347472"/>
          </a:xfrm>
          <a:prstGeom prst="rect">
            <a:avLst/>
          </a:prstGeom>
          <a:solidFill>
            <a:srgbClr val="FFFFFF"/>
          </a:solidFill>
          <a:ln w="6350">
            <a:solidFill>
              <a:srgbClr val="CAD7DD"/>
            </a:solidFill>
          </a:ln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b="0" dirty="0">
                <a:solidFill>
                  <a:srgbClr val="142737"/>
                </a:solidFill>
                <a:latin typeface="Times New Roman" panose="02020603050405020304" pitchFamily="18" charset="0"/>
                <a:ea typeface="Aptos" pitchFamily="34" charset="-122"/>
                <a:cs typeface="Times New Roman" panose="02020603050405020304" pitchFamily="18" charset="0"/>
              </a:rPr>
              <a:t>8 тыс.+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7"/>
          <p:cNvSpPr/>
          <p:nvPr/>
        </p:nvSpPr>
        <p:spPr>
          <a:xfrm>
            <a:off x="3063240" y="1856232"/>
            <a:ext cx="2011680" cy="45720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CAD7DD"/>
            </a:solidFill>
          </a:ln>
        </p:spPr>
        <p:txBody>
          <a:bodyPr wrap="square" lIns="508" tIns="508" rIns="508" bIns="508" rtlCol="0" anchor="ctr">
            <a:noAutofit/>
          </a:bodyPr>
          <a:lstStyle/>
          <a:p>
            <a:pPr marL="0" indent="0" algn="ctr">
              <a:buNone/>
            </a:pPr>
            <a:r>
              <a:rPr sz="14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пациентов</a:t>
            </a:r>
            <a:r>
              <a:rPr sz="14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получают</a:t>
            </a:r>
            <a:r>
              <a:rPr sz="14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лечение</a:t>
            </a:r>
            <a:r>
              <a:rPr sz="14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ежегодно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5440680" y="1417320"/>
            <a:ext cx="2011680" cy="347472"/>
          </a:xfrm>
          <a:prstGeom prst="rect">
            <a:avLst/>
          </a:prstGeom>
          <a:solidFill>
            <a:srgbClr val="FFFFFF"/>
          </a:solidFill>
          <a:ln w="6350">
            <a:solidFill>
              <a:srgbClr val="CAD7DD"/>
            </a:solidFill>
          </a:ln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077091"/>
                </a:solidFill>
                <a:latin typeface="Times New Roman" panose="02020603050405020304" pitchFamily="18" charset="0"/>
                <a:ea typeface="Aptos" pitchFamily="34" charset="-122"/>
                <a:cs typeface="Times New Roman" panose="02020603050405020304" pitchFamily="18" charset="0"/>
              </a:rPr>
              <a:t>7 433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9"/>
          <p:cNvSpPr/>
          <p:nvPr/>
        </p:nvSpPr>
        <p:spPr>
          <a:xfrm>
            <a:off x="5440680" y="1856232"/>
            <a:ext cx="2011680" cy="45720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CAD7DD"/>
            </a:solidFill>
          </a:ln>
        </p:spPr>
        <p:txBody>
          <a:bodyPr wrap="square" lIns="508" tIns="508" rIns="508" bIns="508" rtlCol="0" anchor="ctr">
            <a:noAutofit/>
          </a:bodyPr>
          <a:lstStyle/>
          <a:p>
            <a:pPr marL="0" indent="0" algn="ctr">
              <a:buNone/>
            </a:pPr>
            <a:r>
              <a:rPr sz="14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услуги</a:t>
            </a:r>
            <a:r>
              <a:rPr sz="14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оказаны</a:t>
            </a:r>
            <a:r>
              <a:rPr sz="14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sz="14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</a:t>
            </a:r>
            <a:r>
              <a:rPr sz="14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sz="14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апрель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7818120" y="1417320"/>
            <a:ext cx="2011680" cy="347472"/>
          </a:xfrm>
          <a:prstGeom prst="rect">
            <a:avLst/>
          </a:prstGeom>
          <a:solidFill>
            <a:srgbClr val="FFFFFF"/>
          </a:solidFill>
          <a:ln w="6350">
            <a:solidFill>
              <a:srgbClr val="CAD7DD"/>
            </a:solidFill>
          </a:ln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77091"/>
                </a:solidFill>
                <a:latin typeface="Times New Roman" panose="02020603050405020304" pitchFamily="18" charset="0"/>
                <a:ea typeface="Aptos" pitchFamily="34" charset="-122"/>
                <a:cs typeface="Times New Roman" panose="02020603050405020304" pitchFamily="18" charset="0"/>
              </a:rPr>
              <a:t>3 </a:t>
            </a:r>
            <a:r>
              <a:rPr lang="en-US" b="1" dirty="0">
                <a:solidFill>
                  <a:srgbClr val="077091"/>
                </a:solidFill>
                <a:latin typeface="Times New Roman" panose="02020603050405020304" pitchFamily="18" charset="0"/>
                <a:ea typeface="Aptos" pitchFamily="34" charset="-122"/>
                <a:cs typeface="Times New Roman" panose="02020603050405020304" pitchFamily="18" charset="0"/>
              </a:rPr>
              <a:t>699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7818120" y="1856232"/>
            <a:ext cx="2011680" cy="45720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CAD7DD"/>
            </a:solidFill>
          </a:ln>
        </p:spPr>
        <p:txBody>
          <a:bodyPr wrap="square" lIns="508" tIns="508" rIns="508" bIns="508" rtlCol="0" anchor="ctr">
            <a:noAutofit/>
          </a:bodyPr>
          <a:lstStyle/>
          <a:p>
            <a:pPr marL="0" indent="0" algn="ctr">
              <a:buNone/>
            </a:pPr>
            <a:r>
              <a:rPr sz="14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пациентов</a:t>
            </a:r>
            <a:r>
              <a:rPr sz="14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обслужено</a:t>
            </a:r>
            <a:r>
              <a:rPr sz="14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sz="14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</a:t>
            </a:r>
            <a:r>
              <a:rPr sz="14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sz="14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апрель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731520" y="2880360"/>
            <a:ext cx="100584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sz="2000" b="1" dirty="0" err="1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</a:t>
            </a:r>
            <a:r>
              <a:rPr sz="2000" b="1" dirty="0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dirty="0" err="1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</a:t>
            </a:r>
            <a:r>
              <a:rPr sz="2000" b="1" dirty="0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dirty="0" err="1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731520" y="3429000"/>
            <a:ext cx="1874520" cy="384048"/>
          </a:xfrm>
          <a:prstGeom prst="rect">
            <a:avLst/>
          </a:prstGeom>
          <a:solidFill>
            <a:srgbClr val="EAF2F4"/>
          </a:solidFill>
          <a:ln w="6350">
            <a:solidFill>
              <a:srgbClr val="CAD7DD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sz="950" b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</a:t>
            </a:r>
            <a:endParaRPr 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 14"/>
          <p:cNvSpPr/>
          <p:nvPr/>
        </p:nvSpPr>
        <p:spPr>
          <a:xfrm>
            <a:off x="731520" y="3913632"/>
            <a:ext cx="1874520" cy="292608"/>
          </a:xfrm>
          <a:prstGeom prst="rect">
            <a:avLst/>
          </a:prstGeom>
          <a:solidFill>
            <a:srgbClr val="FFFFFF"/>
          </a:solidFill>
          <a:ln w="6350">
            <a:solidFill>
              <a:srgbClr val="CAD7DD"/>
            </a:solidFill>
          </a:ln>
        </p:spPr>
        <p:txBody>
          <a:bodyPr wrap="square" lIns="1016" tIns="1016" rIns="1016" bIns="1016" rtlCol="0" anchor="ctr">
            <a:normAutofit lnSpcReduction="10000"/>
          </a:bodyPr>
          <a:lstStyle/>
          <a:p>
            <a:pPr marL="0" indent="0" algn="ctr">
              <a:buNone/>
            </a:pPr>
            <a:r>
              <a:rPr sz="1019" dirty="0" err="1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приём</a:t>
            </a:r>
            <a:r>
              <a:rPr sz="1019" dirty="0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19" dirty="0" err="1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специалистов</a:t>
            </a:r>
            <a:r>
              <a:rPr sz="1019" dirty="0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sz="1019" dirty="0" err="1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</a:t>
            </a:r>
            <a:endParaRPr lang="en-US" sz="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2907792" y="3429000"/>
            <a:ext cx="1874520" cy="384048"/>
          </a:xfrm>
          <a:prstGeom prst="rect">
            <a:avLst/>
          </a:prstGeom>
          <a:solidFill>
            <a:srgbClr val="EEF6F2"/>
          </a:solidFill>
          <a:ln w="6350">
            <a:solidFill>
              <a:srgbClr val="CAD7DD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sz="950" b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Стационар</a:t>
            </a:r>
            <a:endParaRPr 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16"/>
          <p:cNvSpPr/>
          <p:nvPr/>
        </p:nvSpPr>
        <p:spPr>
          <a:xfrm>
            <a:off x="2907792" y="3913632"/>
            <a:ext cx="1874520" cy="292608"/>
          </a:xfrm>
          <a:prstGeom prst="rect">
            <a:avLst/>
          </a:prstGeom>
          <a:solidFill>
            <a:srgbClr val="FFFFFF"/>
          </a:solidFill>
          <a:ln w="6350">
            <a:solidFill>
              <a:srgbClr val="CAD7DD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sz="1019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плановая и экстренная помощь</a:t>
            </a:r>
            <a:endParaRPr lang="en-US" sz="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5084064" y="3429000"/>
            <a:ext cx="1874520" cy="384048"/>
          </a:xfrm>
          <a:prstGeom prst="rect">
            <a:avLst/>
          </a:prstGeom>
          <a:solidFill>
            <a:srgbClr val="EAF2F4"/>
          </a:solidFill>
          <a:ln w="6350">
            <a:solidFill>
              <a:srgbClr val="CAD7DD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sz="95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Дневной</a:t>
            </a:r>
            <a:r>
              <a:rPr sz="95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95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стационар</a:t>
            </a:r>
            <a:endParaRPr 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18"/>
          <p:cNvSpPr/>
          <p:nvPr/>
        </p:nvSpPr>
        <p:spPr>
          <a:xfrm>
            <a:off x="5084064" y="3913632"/>
            <a:ext cx="1874520" cy="292608"/>
          </a:xfrm>
          <a:prstGeom prst="rect">
            <a:avLst/>
          </a:prstGeom>
          <a:solidFill>
            <a:srgbClr val="FFFFFF"/>
          </a:solidFill>
          <a:ln w="6350">
            <a:solidFill>
              <a:srgbClr val="CAD7DD"/>
            </a:solidFill>
          </a:ln>
        </p:spPr>
        <p:txBody>
          <a:bodyPr wrap="square" lIns="1016" tIns="1016" rIns="1016" bIns="1016" rtlCol="0" anchor="ctr">
            <a:normAutofit lnSpcReduction="10000"/>
          </a:bodyPr>
          <a:lstStyle/>
          <a:p>
            <a:pPr marL="0" indent="0" algn="ctr">
              <a:buNone/>
            </a:pPr>
            <a:r>
              <a:rPr sz="1019" dirty="0" err="1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лечение</a:t>
            </a:r>
            <a:r>
              <a:rPr sz="1019" dirty="0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19" dirty="0" err="1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</a:t>
            </a:r>
            <a:r>
              <a:rPr sz="1019" dirty="0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19" dirty="0" err="1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круглосуточного</a:t>
            </a:r>
            <a:r>
              <a:rPr sz="1019" dirty="0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19" dirty="0" err="1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пребывания</a:t>
            </a:r>
            <a:endParaRPr lang="en-US" sz="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19"/>
          <p:cNvSpPr/>
          <p:nvPr/>
        </p:nvSpPr>
        <p:spPr>
          <a:xfrm>
            <a:off x="7260336" y="3429000"/>
            <a:ext cx="1874520" cy="384048"/>
          </a:xfrm>
          <a:prstGeom prst="rect">
            <a:avLst/>
          </a:prstGeom>
          <a:solidFill>
            <a:srgbClr val="EEF6F2"/>
          </a:solidFill>
          <a:ln w="6350">
            <a:solidFill>
              <a:srgbClr val="CAD7DD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sz="950" b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Паллиативная помощь</a:t>
            </a:r>
            <a:endParaRPr 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 20"/>
          <p:cNvSpPr/>
          <p:nvPr/>
        </p:nvSpPr>
        <p:spPr>
          <a:xfrm>
            <a:off x="7260336" y="3913632"/>
            <a:ext cx="1874520" cy="292608"/>
          </a:xfrm>
          <a:prstGeom prst="rect">
            <a:avLst/>
          </a:prstGeom>
          <a:solidFill>
            <a:srgbClr val="FFFFFF"/>
          </a:solidFill>
          <a:ln w="6350">
            <a:solidFill>
              <a:srgbClr val="CAD7DD"/>
            </a:solidFill>
          </a:ln>
        </p:spPr>
        <p:txBody>
          <a:bodyPr wrap="square" lIns="1016" tIns="1016" rIns="1016" bIns="1016" rtlCol="0" anchor="ctr">
            <a:normAutofit lnSpcReduction="10000"/>
          </a:bodyPr>
          <a:lstStyle/>
          <a:p>
            <a:pPr marL="0" indent="0" algn="ctr">
              <a:buNone/>
            </a:pPr>
            <a:r>
              <a:rPr sz="1019" dirty="0" err="1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длительное</a:t>
            </a:r>
            <a:r>
              <a:rPr sz="1019" dirty="0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19" dirty="0" err="1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медицинское</a:t>
            </a:r>
            <a:r>
              <a:rPr sz="1019" dirty="0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19" dirty="0" err="1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</a:t>
            </a:r>
            <a:endParaRPr lang="en-US" sz="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 21"/>
          <p:cNvSpPr/>
          <p:nvPr/>
        </p:nvSpPr>
        <p:spPr>
          <a:xfrm>
            <a:off x="9436608" y="3429000"/>
            <a:ext cx="1874520" cy="384048"/>
          </a:xfrm>
          <a:prstGeom prst="rect">
            <a:avLst/>
          </a:prstGeom>
          <a:solidFill>
            <a:srgbClr val="EAF2F4"/>
          </a:solidFill>
          <a:ln w="6350">
            <a:solidFill>
              <a:srgbClr val="CAD7DD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sz="95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Платные</a:t>
            </a:r>
            <a:r>
              <a:rPr sz="95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95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услуги</a:t>
            </a:r>
            <a:endParaRPr 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22"/>
          <p:cNvSpPr/>
          <p:nvPr/>
        </p:nvSpPr>
        <p:spPr>
          <a:xfrm>
            <a:off x="9436608" y="3913632"/>
            <a:ext cx="1874520" cy="292608"/>
          </a:xfrm>
          <a:prstGeom prst="rect">
            <a:avLst/>
          </a:prstGeom>
          <a:solidFill>
            <a:srgbClr val="FFFFFF"/>
          </a:solidFill>
          <a:ln w="6350">
            <a:solidFill>
              <a:srgbClr val="CAD7DD"/>
            </a:solidFill>
          </a:ln>
        </p:spPr>
        <p:txBody>
          <a:bodyPr wrap="square" lIns="1016" tIns="1016" rIns="1016" bIns="1016" rtlCol="0" anchor="ctr">
            <a:normAutofit lnSpcReduction="10000"/>
          </a:bodyPr>
          <a:lstStyle/>
          <a:p>
            <a:pPr marL="0" indent="0" algn="ctr">
              <a:buNone/>
            </a:pPr>
            <a:r>
              <a:rPr sz="1019" dirty="0" err="1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</a:t>
            </a:r>
            <a:r>
              <a:rPr sz="1019" dirty="0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19" dirty="0" err="1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сервисный</a:t>
            </a:r>
            <a:r>
              <a:rPr sz="1019" dirty="0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19" dirty="0" err="1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</a:t>
            </a:r>
            <a:endParaRPr lang="en-US" sz="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66928" y="1170432"/>
            <a:ext cx="10149840" cy="27432"/>
          </a:xfrm>
          <a:prstGeom prst="rect">
            <a:avLst/>
          </a:prstGeom>
          <a:solidFill>
            <a:srgbClr val="70C6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id="{BAF7C5F5-1A67-44BD-B0DA-A6357E422BCA}"/>
              </a:ext>
            </a:extLst>
          </p:cNvPr>
          <p:cNvSpPr/>
          <p:nvPr/>
        </p:nvSpPr>
        <p:spPr>
          <a:xfrm>
            <a:off x="5084064" y="4434359"/>
            <a:ext cx="2028620" cy="1835217"/>
          </a:xfrm>
          <a:prstGeom prst="ellipse">
            <a:avLst/>
          </a:prstGeom>
          <a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000" b="-2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Звезда: 4 точки 1">
            <a:extLst>
              <a:ext uri="{FF2B5EF4-FFF2-40B4-BE49-F238E27FC236}">
                <a16:creationId xmlns:a16="http://schemas.microsoft.com/office/drawing/2014/main" id="{4E38C42F-FDEF-4460-95CA-B3716C2DF3EF}"/>
              </a:ext>
            </a:extLst>
          </p:cNvPr>
          <p:cNvSpPr/>
          <p:nvPr/>
        </p:nvSpPr>
        <p:spPr>
          <a:xfrm>
            <a:off x="3448050" y="2809875"/>
            <a:ext cx="266700" cy="384048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Звезда: 4 точки 30">
            <a:extLst>
              <a:ext uri="{FF2B5EF4-FFF2-40B4-BE49-F238E27FC236}">
                <a16:creationId xmlns:a16="http://schemas.microsoft.com/office/drawing/2014/main" id="{5454DFA1-9D2C-4883-9040-F568C2957912}"/>
              </a:ext>
            </a:extLst>
          </p:cNvPr>
          <p:cNvSpPr/>
          <p:nvPr/>
        </p:nvSpPr>
        <p:spPr>
          <a:xfrm>
            <a:off x="7818120" y="2811018"/>
            <a:ext cx="266700" cy="384048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899160" y="256032"/>
            <a:ext cx="10942320" cy="6163056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 2"/>
          <p:cNvSpPr/>
          <p:nvPr/>
        </p:nvSpPr>
        <p:spPr>
          <a:xfrm>
            <a:off x="1151877" y="201358"/>
            <a:ext cx="9692640" cy="3840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0B08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ПЛАТНЫЕ УСЛУГИ: ДОПОЛНИТЕЛЬНЫЙ РЕСУРС </a:t>
            </a:r>
            <a:endParaRPr lang="en-US" sz="2000" dirty="0">
              <a:solidFill>
                <a:srgbClr val="0B082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1051560" y="905066"/>
            <a:ext cx="10241280" cy="23774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indent="0" algn="l">
              <a:buNone/>
            </a:pP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1 173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услуги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апрель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сумму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3,18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sz="1600" b="0" dirty="0">
                <a:solidFill>
                  <a:srgbClr val="506674"/>
                </a:solidFill>
              </a:rPr>
              <a:t>.</a:t>
            </a:r>
            <a:endParaRPr lang="en-US" sz="1600" dirty="0"/>
          </a:p>
        </p:txBody>
      </p:sp>
      <p:graphicFrame>
        <p:nvGraphicFramePr>
          <p:cNvPr id="6" name="Chart 0"/>
          <p:cNvGraphicFramePr/>
          <p:nvPr>
            <p:extLst>
              <p:ext uri="{D42A27DB-BD31-4B8C-83A1-F6EECF244321}">
                <p14:modId xmlns:p14="http://schemas.microsoft.com/office/powerpoint/2010/main" val="3057217717"/>
              </p:ext>
            </p:extLst>
          </p:nvPr>
        </p:nvGraphicFramePr>
        <p:xfrm>
          <a:off x="1051560" y="1444942"/>
          <a:ext cx="5486400" cy="438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 4"/>
          <p:cNvSpPr/>
          <p:nvPr/>
        </p:nvSpPr>
        <p:spPr>
          <a:xfrm>
            <a:off x="6870192" y="2129363"/>
            <a:ext cx="47548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b="1" dirty="0" err="1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</a:t>
            </a:r>
            <a:r>
              <a:rPr b="1" dirty="0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поступлений</a:t>
            </a:r>
            <a:r>
              <a:rPr b="1" dirty="0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b="1" dirty="0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апрель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Chart 1"/>
          <p:cNvGraphicFramePr/>
          <p:nvPr>
            <p:extLst>
              <p:ext uri="{D42A27DB-BD31-4B8C-83A1-F6EECF244321}">
                <p14:modId xmlns:p14="http://schemas.microsoft.com/office/powerpoint/2010/main" val="3095990564"/>
              </p:ext>
            </p:extLst>
          </p:nvPr>
        </p:nvGraphicFramePr>
        <p:xfrm>
          <a:off x="7086600" y="2761488"/>
          <a:ext cx="4206240" cy="2926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Rectangle 12"/>
          <p:cNvSpPr/>
          <p:nvPr/>
        </p:nvSpPr>
        <p:spPr>
          <a:xfrm>
            <a:off x="566928" y="1170432"/>
            <a:ext cx="10149840" cy="27432"/>
          </a:xfrm>
          <a:prstGeom prst="rect">
            <a:avLst/>
          </a:prstGeom>
          <a:solidFill>
            <a:srgbClr val="70C6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/>
          <p:cNvSpPr/>
          <p:nvPr/>
        </p:nvSpPr>
        <p:spPr>
          <a:xfrm>
            <a:off x="1174623" y="165354"/>
            <a:ext cx="9692640" cy="3840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0B08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КАДРОВЫЙ ПРОФИЛЬ УЧРЕЖДЕНИЯ</a:t>
            </a:r>
            <a:endParaRPr lang="en-US" sz="2000" dirty="0">
              <a:solidFill>
                <a:srgbClr val="0B082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900303" y="877824"/>
            <a:ext cx="10241280" cy="23774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indent="0" algn="l">
              <a:buNone/>
            </a:pP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302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сотрудника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профессиональное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ядро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работники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30–49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Chart 0"/>
          <p:cNvGraphicFramePr/>
          <p:nvPr>
            <p:extLst>
              <p:ext uri="{D42A27DB-BD31-4B8C-83A1-F6EECF244321}">
                <p14:modId xmlns:p14="http://schemas.microsoft.com/office/powerpoint/2010/main" val="2182114267"/>
              </p:ext>
            </p:extLst>
          </p:nvPr>
        </p:nvGraphicFramePr>
        <p:xfrm>
          <a:off x="808863" y="1416177"/>
          <a:ext cx="5212080" cy="438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 4"/>
          <p:cNvSpPr/>
          <p:nvPr/>
        </p:nvSpPr>
        <p:spPr>
          <a:xfrm>
            <a:off x="6492240" y="1463040"/>
            <a:ext cx="45720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b="1" dirty="0" err="1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Гендерная</a:t>
            </a:r>
            <a:r>
              <a:rPr b="1" dirty="0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rgbClr val="077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Chart 1"/>
          <p:cNvGraphicFramePr/>
          <p:nvPr>
            <p:extLst>
              <p:ext uri="{D42A27DB-BD31-4B8C-83A1-F6EECF244321}">
                <p14:modId xmlns:p14="http://schemas.microsoft.com/office/powerpoint/2010/main" val="3827181112"/>
              </p:ext>
            </p:extLst>
          </p:nvPr>
        </p:nvGraphicFramePr>
        <p:xfrm>
          <a:off x="6537960" y="1828800"/>
          <a:ext cx="4114800" cy="2926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 5"/>
          <p:cNvSpPr/>
          <p:nvPr/>
        </p:nvSpPr>
        <p:spPr>
          <a:xfrm>
            <a:off x="6583680" y="5074920"/>
            <a:ext cx="1828800" cy="347472"/>
          </a:xfrm>
          <a:prstGeom prst="rect">
            <a:avLst/>
          </a:prstGeom>
          <a:solidFill>
            <a:srgbClr val="FFFFFF"/>
          </a:solidFill>
          <a:ln w="6350">
            <a:solidFill>
              <a:srgbClr val="CAD7DD"/>
            </a:solidFill>
          </a:ln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42737"/>
                </a:solidFill>
                <a:latin typeface="Times New Roman" panose="02020603050405020304" pitchFamily="18" charset="0"/>
                <a:ea typeface="Aptos" pitchFamily="34" charset="-122"/>
                <a:cs typeface="Times New Roman" panose="02020603050405020304" pitchFamily="18" charset="0"/>
              </a:rPr>
              <a:t>83,8%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6"/>
          <p:cNvSpPr/>
          <p:nvPr/>
        </p:nvSpPr>
        <p:spPr>
          <a:xfrm>
            <a:off x="6537960" y="5612892"/>
            <a:ext cx="1828800" cy="228600"/>
          </a:xfrm>
          <a:prstGeom prst="rect">
            <a:avLst/>
          </a:prstGeom>
          <a:solidFill>
            <a:srgbClr val="FFFFFF"/>
          </a:solidFill>
          <a:ln w="6350">
            <a:solidFill>
              <a:srgbClr val="CAD7DD"/>
            </a:solidFill>
          </a:ln>
        </p:spPr>
        <p:txBody>
          <a:bodyPr wrap="square" lIns="508" tIns="508" rIns="508" bIns="508" rtlCol="0" anchor="ctr">
            <a:normAutofit/>
          </a:bodyPr>
          <a:lstStyle/>
          <a:p>
            <a:pPr marL="0" indent="0" algn="ctr">
              <a:buNone/>
            </a:pPr>
            <a:r>
              <a:rPr sz="1400" b="1" dirty="0" err="1">
                <a:solidFill>
                  <a:srgbClr val="7FB8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женщины</a:t>
            </a:r>
            <a:endParaRPr lang="en-US" sz="1400" dirty="0">
              <a:solidFill>
                <a:srgbClr val="7FB8B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7"/>
          <p:cNvSpPr/>
          <p:nvPr/>
        </p:nvSpPr>
        <p:spPr>
          <a:xfrm>
            <a:off x="8869680" y="5074920"/>
            <a:ext cx="1828800" cy="347472"/>
          </a:xfrm>
          <a:prstGeom prst="rect">
            <a:avLst/>
          </a:prstGeom>
          <a:solidFill>
            <a:srgbClr val="FFFFFF"/>
          </a:solidFill>
          <a:ln w="6350">
            <a:solidFill>
              <a:srgbClr val="CAD7DD"/>
            </a:solidFill>
          </a:ln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42737"/>
                </a:solidFill>
                <a:latin typeface="Times New Roman" panose="02020603050405020304" pitchFamily="18" charset="0"/>
                <a:ea typeface="Aptos" pitchFamily="34" charset="-122"/>
                <a:cs typeface="Times New Roman" panose="02020603050405020304" pitchFamily="18" charset="0"/>
              </a:rPr>
              <a:t>16,2%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8"/>
          <p:cNvSpPr/>
          <p:nvPr/>
        </p:nvSpPr>
        <p:spPr>
          <a:xfrm>
            <a:off x="8869680" y="5513832"/>
            <a:ext cx="1828800" cy="228600"/>
          </a:xfrm>
          <a:prstGeom prst="rect">
            <a:avLst/>
          </a:prstGeom>
          <a:solidFill>
            <a:srgbClr val="FFFFFF"/>
          </a:solidFill>
          <a:ln w="6350">
            <a:solidFill>
              <a:srgbClr val="CAD7DD"/>
            </a:solidFill>
          </a:ln>
        </p:spPr>
        <p:txBody>
          <a:bodyPr wrap="square" lIns="508" tIns="508" rIns="508" bIns="508" rtlCol="0" anchor="ctr">
            <a:normAutofit/>
          </a:bodyPr>
          <a:lstStyle/>
          <a:p>
            <a:pPr marL="0" indent="0" algn="ctr">
              <a:buNone/>
            </a:pPr>
            <a:r>
              <a:rPr sz="1400" b="1" dirty="0" err="1">
                <a:solidFill>
                  <a:srgbClr val="2F6F8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мужчины</a:t>
            </a:r>
            <a:endParaRPr lang="en-US" sz="1400" dirty="0">
              <a:solidFill>
                <a:srgbClr val="2F6F8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6928" y="1170432"/>
            <a:ext cx="10149840" cy="27432"/>
          </a:xfrm>
          <a:prstGeom prst="rect">
            <a:avLst/>
          </a:prstGeom>
          <a:solidFill>
            <a:srgbClr val="70C6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/>
          <p:cNvSpPr/>
          <p:nvPr/>
        </p:nvSpPr>
        <p:spPr>
          <a:xfrm>
            <a:off x="1249680" y="186309"/>
            <a:ext cx="9692640" cy="3840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0B08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ПЕРСОНАЛА</a:t>
            </a:r>
            <a:endParaRPr lang="en-US" sz="2000" dirty="0">
              <a:solidFill>
                <a:srgbClr val="0B082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975360" y="865632"/>
            <a:ext cx="10241280" cy="23774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indent="0" algn="l">
              <a:buNone/>
            </a:pP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кадрового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потенциала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медицинские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работники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Chart 0"/>
          <p:cNvGraphicFramePr/>
          <p:nvPr>
            <p:extLst>
              <p:ext uri="{D42A27DB-BD31-4B8C-83A1-F6EECF244321}">
                <p14:modId xmlns:p14="http://schemas.microsoft.com/office/powerpoint/2010/main" val="983495459"/>
              </p:ext>
            </p:extLst>
          </p:nvPr>
        </p:nvGraphicFramePr>
        <p:xfrm>
          <a:off x="685800" y="1417320"/>
          <a:ext cx="6766560" cy="438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 4"/>
          <p:cNvSpPr/>
          <p:nvPr/>
        </p:nvSpPr>
        <p:spPr>
          <a:xfrm>
            <a:off x="7863840" y="1645920"/>
            <a:ext cx="2743200" cy="347472"/>
          </a:xfrm>
          <a:prstGeom prst="rect">
            <a:avLst/>
          </a:prstGeom>
          <a:solidFill>
            <a:srgbClr val="FFFFFF"/>
          </a:solidFill>
          <a:ln w="6350">
            <a:solidFill>
              <a:srgbClr val="CAD7DD"/>
            </a:solidFill>
          </a:ln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077091"/>
                </a:solidFill>
                <a:latin typeface="Times New Roman" panose="02020603050405020304" pitchFamily="18" charset="0"/>
                <a:ea typeface="Aptos" pitchFamily="34" charset="-122"/>
                <a:cs typeface="Times New Roman" panose="02020603050405020304" pitchFamily="18" charset="0"/>
              </a:rPr>
              <a:t>44,37</a:t>
            </a:r>
            <a:r>
              <a:rPr lang="en-US" sz="2000" b="1" dirty="0">
                <a:solidFill>
                  <a:srgbClr val="07709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%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7863840" y="2084832"/>
            <a:ext cx="2743200" cy="457200"/>
          </a:xfrm>
          <a:prstGeom prst="rect">
            <a:avLst/>
          </a:prstGeom>
          <a:solidFill>
            <a:srgbClr val="FFFFFF"/>
          </a:solidFill>
          <a:ln w="6350">
            <a:solidFill>
              <a:srgbClr val="CAD7DD"/>
            </a:solidFill>
          </a:ln>
        </p:spPr>
        <p:txBody>
          <a:bodyPr wrap="square" lIns="508" tIns="508" rIns="508" bIns="508" rtlCol="0" anchor="ctr">
            <a:normAutofit/>
          </a:bodyPr>
          <a:lstStyle/>
          <a:p>
            <a:pPr marL="0" indent="0" algn="ctr">
              <a:buNone/>
            </a:pPr>
            <a:r>
              <a:rPr sz="14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</a:t>
            </a:r>
            <a:r>
              <a:rPr sz="14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медицинский</a:t>
            </a:r>
            <a:r>
              <a:rPr sz="14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персонал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7863840" y="2880360"/>
            <a:ext cx="2743200" cy="347472"/>
          </a:xfrm>
          <a:prstGeom prst="rect">
            <a:avLst/>
          </a:prstGeom>
          <a:solidFill>
            <a:srgbClr val="FFFFFF"/>
          </a:solidFill>
          <a:ln w="6350">
            <a:solidFill>
              <a:srgbClr val="CAD7DD"/>
            </a:solidFill>
          </a:ln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400" b="0" dirty="0">
                <a:solidFill>
                  <a:srgbClr val="142737"/>
                </a:solidFill>
                <a:latin typeface="Times New Roman" panose="02020603050405020304" pitchFamily="18" charset="0"/>
                <a:ea typeface="Aptos" pitchFamily="34" charset="-122"/>
                <a:cs typeface="Times New Roman" panose="02020603050405020304" pitchFamily="18" charset="0"/>
              </a:rPr>
              <a:t>20,53%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7863840" y="3319272"/>
            <a:ext cx="2743200" cy="457200"/>
          </a:xfrm>
          <a:prstGeom prst="rect">
            <a:avLst/>
          </a:prstGeom>
          <a:solidFill>
            <a:srgbClr val="FFFFFF"/>
          </a:solidFill>
          <a:ln w="6350">
            <a:solidFill>
              <a:srgbClr val="CAD7DD"/>
            </a:solidFill>
          </a:ln>
        </p:spPr>
        <p:txBody>
          <a:bodyPr wrap="square" lIns="508" tIns="508" rIns="508" bIns="508" rtlCol="0" anchor="ctr">
            <a:normAutofit/>
          </a:bodyPr>
          <a:lstStyle/>
          <a:p>
            <a:pPr marL="0" indent="0" algn="ctr">
              <a:buNone/>
            </a:pP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врачебный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7778115" y="4638675"/>
            <a:ext cx="3728085" cy="1648968"/>
          </a:xfrm>
          <a:prstGeom prst="roundRect">
            <a:avLst/>
          </a:prstGeom>
          <a:solidFill>
            <a:srgbClr val="EAF2F4"/>
          </a:solidFill>
          <a:ln w="6350">
            <a:solidFill>
              <a:srgbClr val="CAD7DD"/>
            </a:solidFill>
          </a:ln>
        </p:spPr>
        <p:txBody>
          <a:bodyPr wrap="square" lIns="762" tIns="762" rIns="762" bIns="762" rtlCol="0" anchor="ctr">
            <a:noAutofit/>
          </a:bodyPr>
          <a:lstStyle/>
          <a:p>
            <a:pPr marL="0" indent="0" algn="ctr">
              <a:buNone/>
            </a:pP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высокая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среднего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медицинского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персонала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отражает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роль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сестринского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звена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ежедневной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непрерывности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медицинской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помощи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66928" y="1170432"/>
            <a:ext cx="10149840" cy="27432"/>
          </a:xfrm>
          <a:prstGeom prst="rect">
            <a:avLst/>
          </a:prstGeom>
          <a:solidFill>
            <a:srgbClr val="70C6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/>
          <p:cNvSpPr/>
          <p:nvPr/>
        </p:nvSpPr>
        <p:spPr>
          <a:xfrm>
            <a:off x="2179320" y="228600"/>
            <a:ext cx="9692640" cy="3840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 anchor="ctr">
            <a:normAutofit/>
          </a:bodyPr>
          <a:lstStyle/>
          <a:p>
            <a:pPr marL="0" indent="0" algn="l">
              <a:buNone/>
            </a:pPr>
            <a:r>
              <a:rPr lang="ru-RU" sz="2000" b="1" dirty="0">
                <a:solidFill>
                  <a:srgbClr val="0B08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СОВМЕСТИТЕЛЬСТВО: КОНТРОЛЬ КАДРОВЫХ РИСКОВ</a:t>
            </a:r>
            <a:endParaRPr lang="en-US" sz="2000" b="1" dirty="0">
              <a:solidFill>
                <a:srgbClr val="0B082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904280" y="896112"/>
            <a:ext cx="10241280" cy="23774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marL="0" indent="0" algn="l">
              <a:buNone/>
            </a:pP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общая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зависимость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внешнего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кадрового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рынка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умеренная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профильные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зоны</a:t>
            </a:r>
            <a:r>
              <a:rPr sz="1600" b="0" dirty="0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0" dirty="0" err="1">
                <a:solidFill>
                  <a:srgbClr val="506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риска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Chart 0"/>
          <p:cNvGraphicFramePr/>
          <p:nvPr>
            <p:extLst>
              <p:ext uri="{D42A27DB-BD31-4B8C-83A1-F6EECF244321}">
                <p14:modId xmlns:p14="http://schemas.microsoft.com/office/powerpoint/2010/main" val="2808998691"/>
              </p:ext>
            </p:extLst>
          </p:nvPr>
        </p:nvGraphicFramePr>
        <p:xfrm>
          <a:off x="807720" y="1444752"/>
          <a:ext cx="6217920" cy="438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 4"/>
          <p:cNvSpPr/>
          <p:nvPr/>
        </p:nvSpPr>
        <p:spPr>
          <a:xfrm>
            <a:off x="7315200" y="1691640"/>
            <a:ext cx="3291840" cy="347472"/>
          </a:xfrm>
          <a:prstGeom prst="rect">
            <a:avLst/>
          </a:prstGeom>
          <a:solidFill>
            <a:srgbClr val="FFFFFF"/>
          </a:solidFill>
          <a:ln w="6350">
            <a:solidFill>
              <a:srgbClr val="CAD7DD"/>
            </a:solidFill>
          </a:ln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077091"/>
                </a:solidFill>
                <a:latin typeface="Times New Roman" panose="02020603050405020304" pitchFamily="18" charset="0"/>
                <a:ea typeface="Aptos" pitchFamily="34" charset="-122"/>
                <a:cs typeface="Times New Roman" panose="02020603050405020304" pitchFamily="18" charset="0"/>
              </a:rPr>
              <a:t>8,61%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7315200" y="2130552"/>
            <a:ext cx="3291840" cy="457200"/>
          </a:xfrm>
          <a:prstGeom prst="rect">
            <a:avLst/>
          </a:prstGeom>
          <a:solidFill>
            <a:srgbClr val="FFFFFF"/>
          </a:solidFill>
          <a:ln w="6350">
            <a:solidFill>
              <a:srgbClr val="CAD7DD"/>
            </a:solidFill>
          </a:ln>
        </p:spPr>
        <p:txBody>
          <a:bodyPr wrap="square" lIns="508" tIns="508" rIns="508" bIns="508" rtlCol="0" anchor="ctr">
            <a:normAutofit/>
          </a:bodyPr>
          <a:lstStyle/>
          <a:p>
            <a:pPr marL="0" indent="0" algn="ctr">
              <a:buNone/>
            </a:pP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внешние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совместители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общей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численности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7360920" y="2953512"/>
            <a:ext cx="3291840" cy="347472"/>
          </a:xfrm>
          <a:prstGeom prst="rect">
            <a:avLst/>
          </a:prstGeom>
          <a:solidFill>
            <a:srgbClr val="FFFFFF"/>
          </a:solidFill>
          <a:ln w="6350">
            <a:solidFill>
              <a:srgbClr val="CAD7DD"/>
            </a:solidFill>
          </a:ln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400" dirty="0">
                <a:solidFill>
                  <a:srgbClr val="142737"/>
                </a:solidFill>
                <a:latin typeface="Times New Roman" panose="02020603050405020304" pitchFamily="18" charset="0"/>
                <a:ea typeface="Aptos" pitchFamily="34" charset="-122"/>
                <a:cs typeface="Times New Roman" panose="02020603050405020304" pitchFamily="18" charset="0"/>
              </a:rPr>
              <a:t>17,74%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7315200" y="3410712"/>
            <a:ext cx="3291840" cy="457200"/>
          </a:xfrm>
          <a:prstGeom prst="rect">
            <a:avLst/>
          </a:prstGeom>
          <a:solidFill>
            <a:srgbClr val="FFFFFF"/>
          </a:solidFill>
          <a:ln w="6350">
            <a:solidFill>
              <a:srgbClr val="CAD7DD"/>
            </a:solidFill>
          </a:ln>
        </p:spPr>
        <p:txBody>
          <a:bodyPr wrap="square" lIns="508" tIns="508" rIns="508" bIns="508" rtlCol="0" anchor="ctr">
            <a:normAutofit/>
          </a:bodyPr>
          <a:lstStyle/>
          <a:p>
            <a:pPr marL="0" indent="0" algn="ctr">
              <a:buNone/>
            </a:pP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внешние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совместители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среди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врачей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7315200" y="4434840"/>
            <a:ext cx="3383280" cy="1112904"/>
          </a:xfrm>
          <a:prstGeom prst="roundRect">
            <a:avLst/>
          </a:prstGeom>
          <a:solidFill>
            <a:srgbClr val="EAF2F4"/>
          </a:solidFill>
          <a:ln w="6350">
            <a:solidFill>
              <a:srgbClr val="CAD7DD"/>
            </a:solidFill>
          </a:ln>
        </p:spPr>
        <p:txBody>
          <a:bodyPr wrap="square" lIns="762" tIns="762" rIns="762" bIns="762" rtlCol="0" anchor="ctr">
            <a:noAutofit/>
          </a:bodyPr>
          <a:lstStyle/>
          <a:p>
            <a:pPr marL="0" indent="0" algn="ctr">
              <a:buNone/>
            </a:pP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Узкопрофильные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специалисты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требуют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отдельной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интеграции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единых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регламентов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каналов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коммуникации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управленческого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0" dirty="0" err="1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контроля</a:t>
            </a:r>
            <a:r>
              <a:rPr sz="1400" b="0" dirty="0">
                <a:solidFill>
                  <a:srgbClr val="142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66928" y="1170432"/>
            <a:ext cx="10149840" cy="27432"/>
          </a:xfrm>
          <a:prstGeom prst="rect">
            <a:avLst/>
          </a:prstGeom>
          <a:solidFill>
            <a:srgbClr val="70C6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Эмблема">
  <a:themeElements>
    <a:clrScheme name="Эмблема">
      <a:dk1>
        <a:sysClr val="windowText" lastClr="000000"/>
      </a:dk1>
      <a:lt1>
        <a:sysClr val="window" lastClr="FFFFFF"/>
      </a:lt1>
      <a:dk2>
        <a:srgbClr val="0B082E"/>
      </a:dk2>
      <a:lt2>
        <a:srgbClr val="F3F3F2"/>
      </a:lt2>
      <a:accent1>
        <a:srgbClr val="62B4C6"/>
      </a:accent1>
      <a:accent2>
        <a:srgbClr val="1B376E"/>
      </a:accent2>
      <a:accent3>
        <a:srgbClr val="9EBE55"/>
      </a:accent3>
      <a:accent4>
        <a:srgbClr val="C65E5E"/>
      </a:accent4>
      <a:accent5>
        <a:srgbClr val="D3BA55"/>
      </a:accent5>
      <a:accent6>
        <a:srgbClr val="96648A"/>
      </a:accent6>
      <a:hlink>
        <a:srgbClr val="62B4C6"/>
      </a:hlink>
      <a:folHlink>
        <a:srgbClr val="96648A"/>
      </a:folHlink>
    </a:clrScheme>
    <a:fontScheme name="Эмблема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Эмблем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D71F8F05-6246-47AF-9E68-E57F6C93F79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1020</TotalTime>
  <Words>505</Words>
  <Application>Microsoft Office PowerPoint</Application>
  <PresentationFormat>Широкоэкранный</PresentationFormat>
  <Paragraphs>94</Paragraphs>
  <Slides>13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Aptos</vt:lpstr>
      <vt:lpstr>Arial</vt:lpstr>
      <vt:lpstr>Calibri</vt:lpstr>
      <vt:lpstr>Corbel</vt:lpstr>
      <vt:lpstr>Gill Sans MT</vt:lpstr>
      <vt:lpstr>Impact</vt:lpstr>
      <vt:lpstr>Times New Roman</vt:lpstr>
      <vt:lpstr>Эмблема</vt:lpstr>
      <vt:lpstr> Формирование корпоративной культуры и её роль в деятельности предприятия  </vt:lpstr>
      <vt:lpstr>Ключевые ориентиры исследования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Новикова Альбина Сергеевна</dc:creator>
  <cp:lastModifiedBy>Новикова Альбина Сергеевна</cp:lastModifiedBy>
  <cp:revision>89</cp:revision>
  <dcterms:created xsi:type="dcterms:W3CDTF">2026-04-08T01:24:42Z</dcterms:created>
  <dcterms:modified xsi:type="dcterms:W3CDTF">2026-06-18T00:21:39Z</dcterms:modified>
</cp:coreProperties>
</file>