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1E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C30484-916B-427E-9A34-E3FA86CBB4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BFA17B-5FE1-460E-B97B-98CEBA275414}">
      <dgm:prSet phldrT="[Текст]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Рост роли местного самоуправления в системе публичной власти</a:t>
          </a:r>
          <a:endParaRPr lang="ru-RU" dirty="0"/>
        </a:p>
      </dgm:t>
    </dgm:pt>
    <dgm:pt modelId="{0962B0F6-446C-405C-A5AD-E57562BD3265}" type="parTrans" cxnId="{CBC15EE6-8BE1-44E4-93BF-081BED9F15C3}">
      <dgm:prSet/>
      <dgm:spPr/>
      <dgm:t>
        <a:bodyPr/>
        <a:lstStyle/>
        <a:p>
          <a:endParaRPr lang="ru-RU"/>
        </a:p>
      </dgm:t>
    </dgm:pt>
    <dgm:pt modelId="{D85ADA13-32FF-4C22-8F40-9CC7A8FEC035}" type="sibTrans" cxnId="{CBC15EE6-8BE1-44E4-93BF-081BED9F15C3}">
      <dgm:prSet/>
      <dgm:spPr/>
      <dgm:t>
        <a:bodyPr/>
        <a:lstStyle/>
        <a:p>
          <a:endParaRPr lang="ru-RU"/>
        </a:p>
      </dgm:t>
    </dgm:pt>
    <dgm:pt modelId="{0BB57CA6-06F0-4188-9C73-B82721B29993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Специфика Камчатского края: удалённость, высокая логистика, климат, зависимость от межбюджетных трансфертов</a:t>
          </a:r>
        </a:p>
      </dgm:t>
    </dgm:pt>
    <dgm:pt modelId="{1C4F63C8-63FB-428A-B83C-0E39CC4065EE}" type="parTrans" cxnId="{0B3D9A33-10AB-4A4A-919D-54E9A4CEF9A5}">
      <dgm:prSet/>
      <dgm:spPr/>
      <dgm:t>
        <a:bodyPr/>
        <a:lstStyle/>
        <a:p>
          <a:endParaRPr lang="ru-RU"/>
        </a:p>
      </dgm:t>
    </dgm:pt>
    <dgm:pt modelId="{ABDDDC51-5F90-4EFB-918D-7AF608449400}" type="sibTrans" cxnId="{0B3D9A33-10AB-4A4A-919D-54E9A4CEF9A5}">
      <dgm:prSet/>
      <dgm:spPr/>
      <dgm:t>
        <a:bodyPr/>
        <a:lstStyle/>
        <a:p>
          <a:endParaRPr lang="ru-RU"/>
        </a:p>
      </dgm:t>
    </dgm:pt>
    <dgm:pt modelId="{538740CF-B6A7-42C5-A58C-E6ACC2499B7D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Риски нецелевого и неэффективного использования средств</a:t>
          </a:r>
        </a:p>
      </dgm:t>
    </dgm:pt>
    <dgm:pt modelId="{E351E4B7-F1E7-427A-A3F5-E641F93560D3}" type="parTrans" cxnId="{970B6769-68B6-453D-8AEC-94C1C3360603}">
      <dgm:prSet/>
      <dgm:spPr/>
      <dgm:t>
        <a:bodyPr/>
        <a:lstStyle/>
        <a:p>
          <a:endParaRPr lang="ru-RU"/>
        </a:p>
      </dgm:t>
    </dgm:pt>
    <dgm:pt modelId="{1ED05D36-80AE-4238-A49F-E65CEAE951DC}" type="sibTrans" cxnId="{970B6769-68B6-453D-8AEC-94C1C3360603}">
      <dgm:prSet/>
      <dgm:spPr/>
      <dgm:t>
        <a:bodyPr/>
        <a:lstStyle/>
        <a:p>
          <a:endParaRPr lang="ru-RU"/>
        </a:p>
      </dgm:t>
    </dgm:pt>
    <dgm:pt modelId="{78CD8BF6-616B-413E-A55F-1741C428D786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Необходимость совершенствования внешнего финансового контроля</a:t>
          </a:r>
        </a:p>
      </dgm:t>
    </dgm:pt>
    <dgm:pt modelId="{5F1D8C8E-B1C7-4D20-9D3E-9A2860D0F8FB}" type="parTrans" cxnId="{FCBCAF3E-E068-4F9E-9D82-DB6EA6D65D23}">
      <dgm:prSet/>
      <dgm:spPr/>
      <dgm:t>
        <a:bodyPr/>
        <a:lstStyle/>
        <a:p>
          <a:endParaRPr lang="ru-RU"/>
        </a:p>
      </dgm:t>
    </dgm:pt>
    <dgm:pt modelId="{D30B4673-43DC-4DDB-B326-626113E6DEAE}" type="sibTrans" cxnId="{FCBCAF3E-E068-4F9E-9D82-DB6EA6D65D23}">
      <dgm:prSet/>
      <dgm:spPr/>
      <dgm:t>
        <a:bodyPr/>
        <a:lstStyle/>
        <a:p>
          <a:endParaRPr lang="ru-RU"/>
        </a:p>
      </dgm:t>
    </dgm:pt>
    <dgm:pt modelId="{FA2F4714-20AD-4DB9-9306-C0566F6BE690}" type="pres">
      <dgm:prSet presAssocID="{B4C30484-916B-427E-9A34-E3FA86CBB463}" presName="Name0" presStyleCnt="0">
        <dgm:presLayoutVars>
          <dgm:chMax val="7"/>
          <dgm:chPref val="7"/>
          <dgm:dir/>
        </dgm:presLayoutVars>
      </dgm:prSet>
      <dgm:spPr/>
    </dgm:pt>
    <dgm:pt modelId="{0A662E1C-FFB7-427D-A5D6-743F8DAC4496}" type="pres">
      <dgm:prSet presAssocID="{B4C30484-916B-427E-9A34-E3FA86CBB463}" presName="Name1" presStyleCnt="0"/>
      <dgm:spPr/>
    </dgm:pt>
    <dgm:pt modelId="{9CCC88B3-B29E-4A31-AF3F-6B9B075EAAA5}" type="pres">
      <dgm:prSet presAssocID="{B4C30484-916B-427E-9A34-E3FA86CBB463}" presName="cycle" presStyleCnt="0"/>
      <dgm:spPr/>
    </dgm:pt>
    <dgm:pt modelId="{6E234F84-83F9-47A4-BFFC-B34236C6ADEE}" type="pres">
      <dgm:prSet presAssocID="{B4C30484-916B-427E-9A34-E3FA86CBB463}" presName="srcNode" presStyleLbl="node1" presStyleIdx="0" presStyleCnt="4"/>
      <dgm:spPr/>
    </dgm:pt>
    <dgm:pt modelId="{48C0057B-69CB-4189-82BF-67352990D20A}" type="pres">
      <dgm:prSet presAssocID="{B4C30484-916B-427E-9A34-E3FA86CBB463}" presName="conn" presStyleLbl="parChTrans1D2" presStyleIdx="0" presStyleCnt="1"/>
      <dgm:spPr/>
    </dgm:pt>
    <dgm:pt modelId="{01F0752E-57FE-4771-BB22-1C1DD3A383C2}" type="pres">
      <dgm:prSet presAssocID="{B4C30484-916B-427E-9A34-E3FA86CBB463}" presName="extraNode" presStyleLbl="node1" presStyleIdx="0" presStyleCnt="4"/>
      <dgm:spPr/>
    </dgm:pt>
    <dgm:pt modelId="{570E772B-FD65-4013-8334-F084EEE395B8}" type="pres">
      <dgm:prSet presAssocID="{B4C30484-916B-427E-9A34-E3FA86CBB463}" presName="dstNode" presStyleLbl="node1" presStyleIdx="0" presStyleCnt="4"/>
      <dgm:spPr/>
    </dgm:pt>
    <dgm:pt modelId="{5D1FB566-5F5F-4CEC-A0BE-CAB9418250EB}" type="pres">
      <dgm:prSet presAssocID="{FCBFA17B-5FE1-460E-B97B-98CEBA275414}" presName="text_1" presStyleLbl="node1" presStyleIdx="0" presStyleCnt="4">
        <dgm:presLayoutVars>
          <dgm:bulletEnabled val="1"/>
        </dgm:presLayoutVars>
      </dgm:prSet>
      <dgm:spPr/>
    </dgm:pt>
    <dgm:pt modelId="{9DA38829-5782-431A-8383-64E0DA9C3301}" type="pres">
      <dgm:prSet presAssocID="{FCBFA17B-5FE1-460E-B97B-98CEBA275414}" presName="accent_1" presStyleCnt="0"/>
      <dgm:spPr/>
    </dgm:pt>
    <dgm:pt modelId="{619558E1-BD84-46C7-BD29-D66DD58D9C34}" type="pres">
      <dgm:prSet presAssocID="{FCBFA17B-5FE1-460E-B97B-98CEBA275414}" presName="accentRepeatNode" presStyleLbl="solidFgAcc1" presStyleIdx="0" presStyleCnt="4"/>
      <dgm:spPr/>
    </dgm:pt>
    <dgm:pt modelId="{BD92EB30-1D97-4AC6-BFEF-FCE7F4BDD9CF}" type="pres">
      <dgm:prSet presAssocID="{0BB57CA6-06F0-4188-9C73-B82721B29993}" presName="text_2" presStyleLbl="node1" presStyleIdx="1" presStyleCnt="4">
        <dgm:presLayoutVars>
          <dgm:bulletEnabled val="1"/>
        </dgm:presLayoutVars>
      </dgm:prSet>
      <dgm:spPr/>
    </dgm:pt>
    <dgm:pt modelId="{3B6E9781-A068-422D-8294-E399FB2220DA}" type="pres">
      <dgm:prSet presAssocID="{0BB57CA6-06F0-4188-9C73-B82721B29993}" presName="accent_2" presStyleCnt="0"/>
      <dgm:spPr/>
    </dgm:pt>
    <dgm:pt modelId="{F30BC7E1-00C9-4AB2-B44F-4DCCDDF5BA97}" type="pres">
      <dgm:prSet presAssocID="{0BB57CA6-06F0-4188-9C73-B82721B29993}" presName="accentRepeatNode" presStyleLbl="solidFgAcc1" presStyleIdx="1" presStyleCnt="4"/>
      <dgm:spPr/>
    </dgm:pt>
    <dgm:pt modelId="{5CB542F7-CE89-4027-B6A0-757ECB02FB3C}" type="pres">
      <dgm:prSet presAssocID="{538740CF-B6A7-42C5-A58C-E6ACC2499B7D}" presName="text_3" presStyleLbl="node1" presStyleIdx="2" presStyleCnt="4">
        <dgm:presLayoutVars>
          <dgm:bulletEnabled val="1"/>
        </dgm:presLayoutVars>
      </dgm:prSet>
      <dgm:spPr/>
    </dgm:pt>
    <dgm:pt modelId="{1BDB829C-F034-4A24-B0CC-11F8E7B14BDD}" type="pres">
      <dgm:prSet presAssocID="{538740CF-B6A7-42C5-A58C-E6ACC2499B7D}" presName="accent_3" presStyleCnt="0"/>
      <dgm:spPr/>
    </dgm:pt>
    <dgm:pt modelId="{B0DE558F-BBDD-4929-A565-B84FB475F46D}" type="pres">
      <dgm:prSet presAssocID="{538740CF-B6A7-42C5-A58C-E6ACC2499B7D}" presName="accentRepeatNode" presStyleLbl="solidFgAcc1" presStyleIdx="2" presStyleCnt="4"/>
      <dgm:spPr/>
    </dgm:pt>
    <dgm:pt modelId="{074210A7-7715-48E6-AB48-EACF3FDB2F35}" type="pres">
      <dgm:prSet presAssocID="{78CD8BF6-616B-413E-A55F-1741C428D786}" presName="text_4" presStyleLbl="node1" presStyleIdx="3" presStyleCnt="4">
        <dgm:presLayoutVars>
          <dgm:bulletEnabled val="1"/>
        </dgm:presLayoutVars>
      </dgm:prSet>
      <dgm:spPr/>
    </dgm:pt>
    <dgm:pt modelId="{D104DCDC-80B9-4328-8568-E76EB3FBAC6C}" type="pres">
      <dgm:prSet presAssocID="{78CD8BF6-616B-413E-A55F-1741C428D786}" presName="accent_4" presStyleCnt="0"/>
      <dgm:spPr/>
    </dgm:pt>
    <dgm:pt modelId="{92791128-1C1F-428E-BB22-699E07493BBE}" type="pres">
      <dgm:prSet presAssocID="{78CD8BF6-616B-413E-A55F-1741C428D786}" presName="accentRepeatNode" presStyleLbl="solidFgAcc1" presStyleIdx="3" presStyleCnt="4"/>
      <dgm:spPr/>
    </dgm:pt>
  </dgm:ptLst>
  <dgm:cxnLst>
    <dgm:cxn modelId="{B4C18A14-C7BA-479B-A6B1-C5FACF376DB1}" type="presOf" srcId="{538740CF-B6A7-42C5-A58C-E6ACC2499B7D}" destId="{5CB542F7-CE89-4027-B6A0-757ECB02FB3C}" srcOrd="0" destOrd="0" presId="urn:microsoft.com/office/officeart/2008/layout/VerticalCurvedList"/>
    <dgm:cxn modelId="{0B3D9A33-10AB-4A4A-919D-54E9A4CEF9A5}" srcId="{B4C30484-916B-427E-9A34-E3FA86CBB463}" destId="{0BB57CA6-06F0-4188-9C73-B82721B29993}" srcOrd="1" destOrd="0" parTransId="{1C4F63C8-63FB-428A-B83C-0E39CC4065EE}" sibTransId="{ABDDDC51-5F90-4EFB-918D-7AF608449400}"/>
    <dgm:cxn modelId="{BC1EE13C-980F-4C9C-98FB-320771DFD7E1}" type="presOf" srcId="{78CD8BF6-616B-413E-A55F-1741C428D786}" destId="{074210A7-7715-48E6-AB48-EACF3FDB2F35}" srcOrd="0" destOrd="0" presId="urn:microsoft.com/office/officeart/2008/layout/VerticalCurvedList"/>
    <dgm:cxn modelId="{FCBCAF3E-E068-4F9E-9D82-DB6EA6D65D23}" srcId="{B4C30484-916B-427E-9A34-E3FA86CBB463}" destId="{78CD8BF6-616B-413E-A55F-1741C428D786}" srcOrd="3" destOrd="0" parTransId="{5F1D8C8E-B1C7-4D20-9D3E-9A2860D0F8FB}" sibTransId="{D30B4673-43DC-4DDB-B326-626113E6DEAE}"/>
    <dgm:cxn modelId="{185A8148-6E0A-4781-B83C-FA82034A948E}" type="presOf" srcId="{0BB57CA6-06F0-4188-9C73-B82721B29993}" destId="{BD92EB30-1D97-4AC6-BFEF-FCE7F4BDD9CF}" srcOrd="0" destOrd="0" presId="urn:microsoft.com/office/officeart/2008/layout/VerticalCurvedList"/>
    <dgm:cxn modelId="{970B6769-68B6-453D-8AEC-94C1C3360603}" srcId="{B4C30484-916B-427E-9A34-E3FA86CBB463}" destId="{538740CF-B6A7-42C5-A58C-E6ACC2499B7D}" srcOrd="2" destOrd="0" parTransId="{E351E4B7-F1E7-427A-A3F5-E641F93560D3}" sibTransId="{1ED05D36-80AE-4238-A49F-E65CEAE951DC}"/>
    <dgm:cxn modelId="{CBC15EE6-8BE1-44E4-93BF-081BED9F15C3}" srcId="{B4C30484-916B-427E-9A34-E3FA86CBB463}" destId="{FCBFA17B-5FE1-460E-B97B-98CEBA275414}" srcOrd="0" destOrd="0" parTransId="{0962B0F6-446C-405C-A5AD-E57562BD3265}" sibTransId="{D85ADA13-32FF-4C22-8F40-9CC7A8FEC035}"/>
    <dgm:cxn modelId="{D206E5F0-47AB-4EA3-B0E7-6FFAF161B43A}" type="presOf" srcId="{B4C30484-916B-427E-9A34-E3FA86CBB463}" destId="{FA2F4714-20AD-4DB9-9306-C0566F6BE690}" srcOrd="0" destOrd="0" presId="urn:microsoft.com/office/officeart/2008/layout/VerticalCurvedList"/>
    <dgm:cxn modelId="{26EA2FF8-4640-4D6C-9B34-DEBFEF064EB7}" type="presOf" srcId="{D85ADA13-32FF-4C22-8F40-9CC7A8FEC035}" destId="{48C0057B-69CB-4189-82BF-67352990D20A}" srcOrd="0" destOrd="0" presId="urn:microsoft.com/office/officeart/2008/layout/VerticalCurvedList"/>
    <dgm:cxn modelId="{65445BF8-7689-4A61-A55A-59BAC40B01E4}" type="presOf" srcId="{FCBFA17B-5FE1-460E-B97B-98CEBA275414}" destId="{5D1FB566-5F5F-4CEC-A0BE-CAB9418250EB}" srcOrd="0" destOrd="0" presId="urn:microsoft.com/office/officeart/2008/layout/VerticalCurvedList"/>
    <dgm:cxn modelId="{58C84937-8629-49BD-8072-AA1105201797}" type="presParOf" srcId="{FA2F4714-20AD-4DB9-9306-C0566F6BE690}" destId="{0A662E1C-FFB7-427D-A5D6-743F8DAC4496}" srcOrd="0" destOrd="0" presId="urn:microsoft.com/office/officeart/2008/layout/VerticalCurvedList"/>
    <dgm:cxn modelId="{E3715D7F-587B-435B-BAD6-C470D6408402}" type="presParOf" srcId="{0A662E1C-FFB7-427D-A5D6-743F8DAC4496}" destId="{9CCC88B3-B29E-4A31-AF3F-6B9B075EAAA5}" srcOrd="0" destOrd="0" presId="urn:microsoft.com/office/officeart/2008/layout/VerticalCurvedList"/>
    <dgm:cxn modelId="{BE3CF993-D48E-4F26-B7D1-FB2D3E81CD09}" type="presParOf" srcId="{9CCC88B3-B29E-4A31-AF3F-6B9B075EAAA5}" destId="{6E234F84-83F9-47A4-BFFC-B34236C6ADEE}" srcOrd="0" destOrd="0" presId="urn:microsoft.com/office/officeart/2008/layout/VerticalCurvedList"/>
    <dgm:cxn modelId="{29609F81-85ED-477F-9C46-4E5B0AD41DA6}" type="presParOf" srcId="{9CCC88B3-B29E-4A31-AF3F-6B9B075EAAA5}" destId="{48C0057B-69CB-4189-82BF-67352990D20A}" srcOrd="1" destOrd="0" presId="urn:microsoft.com/office/officeart/2008/layout/VerticalCurvedList"/>
    <dgm:cxn modelId="{4A69D0E1-F0F6-4424-B16A-9CD4944C98A9}" type="presParOf" srcId="{9CCC88B3-B29E-4A31-AF3F-6B9B075EAAA5}" destId="{01F0752E-57FE-4771-BB22-1C1DD3A383C2}" srcOrd="2" destOrd="0" presId="urn:microsoft.com/office/officeart/2008/layout/VerticalCurvedList"/>
    <dgm:cxn modelId="{0E016483-7259-4773-BA43-F69A9D88BD79}" type="presParOf" srcId="{9CCC88B3-B29E-4A31-AF3F-6B9B075EAAA5}" destId="{570E772B-FD65-4013-8334-F084EEE395B8}" srcOrd="3" destOrd="0" presId="urn:microsoft.com/office/officeart/2008/layout/VerticalCurvedList"/>
    <dgm:cxn modelId="{3EFBD536-65CB-48E9-9DBD-AB81F5A87F2A}" type="presParOf" srcId="{0A662E1C-FFB7-427D-A5D6-743F8DAC4496}" destId="{5D1FB566-5F5F-4CEC-A0BE-CAB9418250EB}" srcOrd="1" destOrd="0" presId="urn:microsoft.com/office/officeart/2008/layout/VerticalCurvedList"/>
    <dgm:cxn modelId="{C6FA002F-375F-4AFD-A9F9-AF335F233BFC}" type="presParOf" srcId="{0A662E1C-FFB7-427D-A5D6-743F8DAC4496}" destId="{9DA38829-5782-431A-8383-64E0DA9C3301}" srcOrd="2" destOrd="0" presId="urn:microsoft.com/office/officeart/2008/layout/VerticalCurvedList"/>
    <dgm:cxn modelId="{F645E3D0-8035-4ED1-88D5-FCCC7467D4C7}" type="presParOf" srcId="{9DA38829-5782-431A-8383-64E0DA9C3301}" destId="{619558E1-BD84-46C7-BD29-D66DD58D9C34}" srcOrd="0" destOrd="0" presId="urn:microsoft.com/office/officeart/2008/layout/VerticalCurvedList"/>
    <dgm:cxn modelId="{B7C37182-F7F2-4F3D-8B01-BA301F4FA2A0}" type="presParOf" srcId="{0A662E1C-FFB7-427D-A5D6-743F8DAC4496}" destId="{BD92EB30-1D97-4AC6-BFEF-FCE7F4BDD9CF}" srcOrd="3" destOrd="0" presId="urn:microsoft.com/office/officeart/2008/layout/VerticalCurvedList"/>
    <dgm:cxn modelId="{0AE7F564-D37B-42F2-8B5C-D96AE301DA2A}" type="presParOf" srcId="{0A662E1C-FFB7-427D-A5D6-743F8DAC4496}" destId="{3B6E9781-A068-422D-8294-E399FB2220DA}" srcOrd="4" destOrd="0" presId="urn:microsoft.com/office/officeart/2008/layout/VerticalCurvedList"/>
    <dgm:cxn modelId="{A5503C37-709C-466B-9890-8FC05914EB57}" type="presParOf" srcId="{3B6E9781-A068-422D-8294-E399FB2220DA}" destId="{F30BC7E1-00C9-4AB2-B44F-4DCCDDF5BA97}" srcOrd="0" destOrd="0" presId="urn:microsoft.com/office/officeart/2008/layout/VerticalCurvedList"/>
    <dgm:cxn modelId="{81333044-EC85-4EF7-AB62-016CE8806AA3}" type="presParOf" srcId="{0A662E1C-FFB7-427D-A5D6-743F8DAC4496}" destId="{5CB542F7-CE89-4027-B6A0-757ECB02FB3C}" srcOrd="5" destOrd="0" presId="urn:microsoft.com/office/officeart/2008/layout/VerticalCurvedList"/>
    <dgm:cxn modelId="{0F4464E9-ED08-4415-8BD1-3DF211594A93}" type="presParOf" srcId="{0A662E1C-FFB7-427D-A5D6-743F8DAC4496}" destId="{1BDB829C-F034-4A24-B0CC-11F8E7B14BDD}" srcOrd="6" destOrd="0" presId="urn:microsoft.com/office/officeart/2008/layout/VerticalCurvedList"/>
    <dgm:cxn modelId="{00E0217E-7DDF-479C-940C-DF646F97BFAB}" type="presParOf" srcId="{1BDB829C-F034-4A24-B0CC-11F8E7B14BDD}" destId="{B0DE558F-BBDD-4929-A565-B84FB475F46D}" srcOrd="0" destOrd="0" presId="urn:microsoft.com/office/officeart/2008/layout/VerticalCurvedList"/>
    <dgm:cxn modelId="{2F083809-3C46-44F4-A8EB-E4FA88C67756}" type="presParOf" srcId="{0A662E1C-FFB7-427D-A5D6-743F8DAC4496}" destId="{074210A7-7715-48E6-AB48-EACF3FDB2F35}" srcOrd="7" destOrd="0" presId="urn:microsoft.com/office/officeart/2008/layout/VerticalCurvedList"/>
    <dgm:cxn modelId="{F6BD4AA0-7BC8-45A3-93A4-3EDB1C959A32}" type="presParOf" srcId="{0A662E1C-FFB7-427D-A5D6-743F8DAC4496}" destId="{D104DCDC-80B9-4328-8568-E76EB3FBAC6C}" srcOrd="8" destOrd="0" presId="urn:microsoft.com/office/officeart/2008/layout/VerticalCurvedList"/>
    <dgm:cxn modelId="{B684C39B-4164-4628-B9B5-383A7AA84044}" type="presParOf" srcId="{D104DCDC-80B9-4328-8568-E76EB3FBAC6C}" destId="{92791128-1C1F-428E-BB22-699E07493BB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DC8FE-45D7-494F-8740-18DF27B2F96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460139-5E8B-4D33-A5A4-5A5921950DF5}">
      <dgm:prSet phldrT="[Текст]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Экономическая сущность:</a:t>
          </a:r>
        </a:p>
      </dgm:t>
    </dgm:pt>
    <dgm:pt modelId="{72F1F040-5AD4-4D50-AEE0-7B17B4E7C2A3}" type="parTrans" cxnId="{D73DFA55-ADBD-4B44-9BCC-E54D266B5C2D}">
      <dgm:prSet/>
      <dgm:spPr/>
      <dgm:t>
        <a:bodyPr/>
        <a:lstStyle/>
        <a:p>
          <a:endParaRPr lang="ru-RU"/>
        </a:p>
      </dgm:t>
    </dgm:pt>
    <dgm:pt modelId="{9EB57882-7B4D-4A30-9127-65171B7B974F}" type="sibTrans" cxnId="{D73DFA55-ADBD-4B44-9BCC-E54D266B5C2D}">
      <dgm:prSet/>
      <dgm:spPr/>
      <dgm:t>
        <a:bodyPr/>
        <a:lstStyle/>
        <a:p>
          <a:endParaRPr lang="ru-RU"/>
        </a:p>
      </dgm:t>
    </dgm:pt>
    <dgm:pt modelId="{E5378D09-2067-4C2B-9B90-126E259BEF59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Виды контроля:</a:t>
          </a:r>
        </a:p>
      </dgm:t>
    </dgm:pt>
    <dgm:pt modelId="{F2E10AC1-5FE7-49C0-94CB-049862775983}" type="parTrans" cxnId="{24C52140-C94B-47ED-AE4E-7B5875420F7E}">
      <dgm:prSet/>
      <dgm:spPr/>
      <dgm:t>
        <a:bodyPr/>
        <a:lstStyle/>
        <a:p>
          <a:endParaRPr lang="ru-RU"/>
        </a:p>
      </dgm:t>
    </dgm:pt>
    <dgm:pt modelId="{1387A91C-BA51-4DF1-A48C-430F7F5E71C9}" type="sibTrans" cxnId="{24C52140-C94B-47ED-AE4E-7B5875420F7E}">
      <dgm:prSet/>
      <dgm:spPr/>
      <dgm:t>
        <a:bodyPr/>
        <a:lstStyle/>
        <a:p>
          <a:endParaRPr lang="ru-RU"/>
        </a:p>
      </dgm:t>
    </dgm:pt>
    <dgm:pt modelId="{1BB90E4B-6BC1-451A-8879-AED621B57B17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Нормативная база:</a:t>
          </a:r>
        </a:p>
      </dgm:t>
    </dgm:pt>
    <dgm:pt modelId="{EE4A2223-E792-47F8-A952-57214E353514}" type="parTrans" cxnId="{B7120214-E51D-450A-83C5-4229ACC567C6}">
      <dgm:prSet/>
      <dgm:spPr/>
      <dgm:t>
        <a:bodyPr/>
        <a:lstStyle/>
        <a:p>
          <a:endParaRPr lang="ru-RU"/>
        </a:p>
      </dgm:t>
    </dgm:pt>
    <dgm:pt modelId="{39A1C91D-A059-403B-BCDA-04FD2EA47C69}" type="sibTrans" cxnId="{B7120214-E51D-450A-83C5-4229ACC567C6}">
      <dgm:prSet/>
      <dgm:spPr/>
      <dgm:t>
        <a:bodyPr/>
        <a:lstStyle/>
        <a:p>
          <a:endParaRPr lang="ru-RU"/>
        </a:p>
      </dgm:t>
    </dgm:pt>
    <dgm:pt modelId="{77C7C534-02D0-4807-A5FF-3F4228EA6115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Роль региональных КСО:</a:t>
          </a:r>
        </a:p>
      </dgm:t>
    </dgm:pt>
    <dgm:pt modelId="{3C5ECECC-077D-42FB-8179-354B7BCE3CA9}" type="parTrans" cxnId="{51CC2B59-2EEB-440C-B05E-C8BBC40B47DE}">
      <dgm:prSet/>
      <dgm:spPr/>
      <dgm:t>
        <a:bodyPr/>
        <a:lstStyle/>
        <a:p>
          <a:endParaRPr lang="ru-RU"/>
        </a:p>
      </dgm:t>
    </dgm:pt>
    <dgm:pt modelId="{505433A9-CEED-4102-83C9-025541FA8DE8}" type="sibTrans" cxnId="{51CC2B59-2EEB-440C-B05E-C8BBC40B47DE}">
      <dgm:prSet/>
      <dgm:spPr/>
      <dgm:t>
        <a:bodyPr/>
        <a:lstStyle/>
        <a:p>
          <a:endParaRPr lang="ru-RU"/>
        </a:p>
      </dgm:t>
    </dgm:pt>
    <dgm:pt modelId="{E6BD66C0-EA14-4F91-9A12-F53CB486216C}">
      <dgm:prSet phldrT="[Текст]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проверка законности, целесообразности, эффективности использования средств</a:t>
          </a:r>
          <a:endParaRPr lang="ru-RU" dirty="0"/>
        </a:p>
      </dgm:t>
    </dgm:pt>
    <dgm:pt modelId="{BFF030E1-E9C8-400C-8FB6-AA9DF85AF4CE}" type="parTrans" cxnId="{7556DCD6-6A64-4CA7-95E1-32E16221D956}">
      <dgm:prSet/>
      <dgm:spPr/>
      <dgm:t>
        <a:bodyPr/>
        <a:lstStyle/>
        <a:p>
          <a:endParaRPr lang="ru-RU"/>
        </a:p>
      </dgm:t>
    </dgm:pt>
    <dgm:pt modelId="{63A29512-1CF7-400F-9CE5-ACF32B69F80F}" type="sibTrans" cxnId="{7556DCD6-6A64-4CA7-95E1-32E16221D956}">
      <dgm:prSet/>
      <dgm:spPr/>
      <dgm:t>
        <a:bodyPr/>
        <a:lstStyle/>
        <a:p>
          <a:endParaRPr lang="ru-RU"/>
        </a:p>
      </dgm:t>
    </dgm:pt>
    <dgm:pt modelId="{B7BCCD6E-DED1-4902-B58B-D8F90348EF8C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по времени (предварительный, текущий, последующий), </a:t>
          </a:r>
        </a:p>
      </dgm:t>
    </dgm:pt>
    <dgm:pt modelId="{060BBA22-9305-40DB-B6AB-63061A199D79}" type="parTrans" cxnId="{C589FDB8-075E-484B-AF9A-FFA0BABD9F71}">
      <dgm:prSet/>
      <dgm:spPr/>
      <dgm:t>
        <a:bodyPr/>
        <a:lstStyle/>
        <a:p>
          <a:endParaRPr lang="ru-RU"/>
        </a:p>
      </dgm:t>
    </dgm:pt>
    <dgm:pt modelId="{D4FB7C38-72DF-4BFF-BB0A-4E7062B9BC19}" type="sibTrans" cxnId="{C589FDB8-075E-484B-AF9A-FFA0BABD9F71}">
      <dgm:prSet/>
      <dgm:spPr/>
      <dgm:t>
        <a:bodyPr/>
        <a:lstStyle/>
        <a:p>
          <a:endParaRPr lang="ru-RU"/>
        </a:p>
      </dgm:t>
    </dgm:pt>
    <dgm:pt modelId="{CF5D0FBA-9416-4441-9162-56A47253378F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по субъектам (государственный, муниципальный, общественный)</a:t>
          </a:r>
          <a:endParaRPr lang="ru-RU" dirty="0"/>
        </a:p>
      </dgm:t>
    </dgm:pt>
    <dgm:pt modelId="{AF55AEC5-44D8-479C-BE37-E15529EC2782}" type="parTrans" cxnId="{F7B54C3A-E77D-4C8E-8E9F-EA873405EA42}">
      <dgm:prSet/>
      <dgm:spPr/>
      <dgm:t>
        <a:bodyPr/>
        <a:lstStyle/>
        <a:p>
          <a:endParaRPr lang="ru-RU"/>
        </a:p>
      </dgm:t>
    </dgm:pt>
    <dgm:pt modelId="{50429C00-DC2C-4457-84F3-3B4799734166}" type="sibTrans" cxnId="{F7B54C3A-E77D-4C8E-8E9F-EA873405EA42}">
      <dgm:prSet/>
      <dgm:spPr/>
      <dgm:t>
        <a:bodyPr/>
        <a:lstStyle/>
        <a:p>
          <a:endParaRPr lang="ru-RU"/>
        </a:p>
      </dgm:t>
    </dgm:pt>
    <dgm:pt modelId="{FE95ECEE-0A6A-4286-8E05-999736FEF6B0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dirty="0"/>
            <a:t>БК РФ (ст. 265, 269.2, 136), ФЗ-6, ФЗ-13</a:t>
          </a:r>
        </a:p>
      </dgm:t>
    </dgm:pt>
    <dgm:pt modelId="{19745A50-E371-4884-96AA-C55844828CDD}" type="parTrans" cxnId="{7B1C3CB4-55FA-4272-8321-8D68CE060D8A}">
      <dgm:prSet/>
      <dgm:spPr/>
      <dgm:t>
        <a:bodyPr/>
        <a:lstStyle/>
        <a:p>
          <a:endParaRPr lang="ru-RU"/>
        </a:p>
      </dgm:t>
    </dgm:pt>
    <dgm:pt modelId="{7BDA5DDC-F864-4986-AB85-C3C42CFE194D}" type="sibTrans" cxnId="{7B1C3CB4-55FA-4272-8321-8D68CE060D8A}">
      <dgm:prSet/>
      <dgm:spPr/>
      <dgm:t>
        <a:bodyPr/>
        <a:lstStyle/>
        <a:p>
          <a:endParaRPr lang="ru-RU"/>
        </a:p>
      </dgm:t>
    </dgm:pt>
    <dgm:pt modelId="{74B90B40-1AEE-4728-BD9F-7C1BEFDDF282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региональное законодательство Камчатского края</a:t>
          </a:r>
          <a:endParaRPr lang="ru-RU" dirty="0"/>
        </a:p>
      </dgm:t>
    </dgm:pt>
    <dgm:pt modelId="{0A17BE7B-9ADA-4FAD-B2FF-F763AF129A19}" type="parTrans" cxnId="{DCC140D9-F712-48E9-BF7B-9428B91056A8}">
      <dgm:prSet/>
      <dgm:spPr/>
      <dgm:t>
        <a:bodyPr/>
        <a:lstStyle/>
        <a:p>
          <a:endParaRPr lang="ru-RU"/>
        </a:p>
      </dgm:t>
    </dgm:pt>
    <dgm:pt modelId="{6CD92AB2-BCE5-4F34-9FE0-370816982481}" type="sibTrans" cxnId="{DCC140D9-F712-48E9-BF7B-9428B91056A8}">
      <dgm:prSet/>
      <dgm:spPr/>
      <dgm:t>
        <a:bodyPr/>
        <a:lstStyle/>
        <a:p>
          <a:endParaRPr lang="ru-RU"/>
        </a:p>
      </dgm:t>
    </dgm:pt>
    <dgm:pt modelId="{57166986-8BEE-4D60-9F39-70311CF62EBD}">
      <dgm:prSet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/>
            <a:t> осуществление внешнего муниципального контроля по соглашения</a:t>
          </a:r>
          <a:endParaRPr lang="ru-RU" dirty="0"/>
        </a:p>
      </dgm:t>
    </dgm:pt>
    <dgm:pt modelId="{5C83DFF8-5D60-4149-B887-56A95B80D88B}" type="parTrans" cxnId="{DEC4DFE1-5DB2-4EA5-A480-367ED0BCAE8C}">
      <dgm:prSet/>
      <dgm:spPr/>
      <dgm:t>
        <a:bodyPr/>
        <a:lstStyle/>
        <a:p>
          <a:endParaRPr lang="ru-RU"/>
        </a:p>
      </dgm:t>
    </dgm:pt>
    <dgm:pt modelId="{96D3364B-4AA9-41C9-8C7A-9BC580A6BB8C}" type="sibTrans" cxnId="{DEC4DFE1-5DB2-4EA5-A480-367ED0BCAE8C}">
      <dgm:prSet/>
      <dgm:spPr/>
      <dgm:t>
        <a:bodyPr/>
        <a:lstStyle/>
        <a:p>
          <a:endParaRPr lang="ru-RU"/>
        </a:p>
      </dgm:t>
    </dgm:pt>
    <dgm:pt modelId="{5F887BE7-7DAC-4EE6-B83A-BDA890A03E06}" type="pres">
      <dgm:prSet presAssocID="{3E4DC8FE-45D7-494F-8740-18DF27B2F961}" presName="Name0" presStyleCnt="0">
        <dgm:presLayoutVars>
          <dgm:dir/>
          <dgm:animLvl val="lvl"/>
          <dgm:resizeHandles val="exact"/>
        </dgm:presLayoutVars>
      </dgm:prSet>
      <dgm:spPr/>
    </dgm:pt>
    <dgm:pt modelId="{DA50E333-24C6-4745-BE69-596706BAEC15}" type="pres">
      <dgm:prSet presAssocID="{FD460139-5E8B-4D33-A5A4-5A5921950DF5}" presName="composite" presStyleCnt="0"/>
      <dgm:spPr/>
    </dgm:pt>
    <dgm:pt modelId="{91E8B7B6-8BE4-4C62-88A0-5AB0996409C6}" type="pres">
      <dgm:prSet presAssocID="{FD460139-5E8B-4D33-A5A4-5A5921950DF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BB9B5447-9B63-4B2C-A603-3D7BA058D298}" type="pres">
      <dgm:prSet presAssocID="{FD460139-5E8B-4D33-A5A4-5A5921950DF5}" presName="desTx" presStyleLbl="alignAccFollowNode1" presStyleIdx="0" presStyleCnt="4">
        <dgm:presLayoutVars>
          <dgm:bulletEnabled val="1"/>
        </dgm:presLayoutVars>
      </dgm:prSet>
      <dgm:spPr/>
    </dgm:pt>
    <dgm:pt modelId="{E0FA8C8C-A60A-425D-AA2E-1FB3F70C562F}" type="pres">
      <dgm:prSet presAssocID="{9EB57882-7B4D-4A30-9127-65171B7B974F}" presName="space" presStyleCnt="0"/>
      <dgm:spPr/>
    </dgm:pt>
    <dgm:pt modelId="{56A1D763-7CE9-4B6A-AB6C-C52FB7A07CB2}" type="pres">
      <dgm:prSet presAssocID="{E5378D09-2067-4C2B-9B90-126E259BEF59}" presName="composite" presStyleCnt="0"/>
      <dgm:spPr/>
    </dgm:pt>
    <dgm:pt modelId="{61BFF4C6-DF23-49BD-BD4A-A194C6F96F41}" type="pres">
      <dgm:prSet presAssocID="{E5378D09-2067-4C2B-9B90-126E259BEF59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A7B3B7E1-5398-4BCF-BF4F-C8A55CB77D1B}" type="pres">
      <dgm:prSet presAssocID="{E5378D09-2067-4C2B-9B90-126E259BEF59}" presName="desTx" presStyleLbl="alignAccFollowNode1" presStyleIdx="1" presStyleCnt="4">
        <dgm:presLayoutVars>
          <dgm:bulletEnabled val="1"/>
        </dgm:presLayoutVars>
      </dgm:prSet>
      <dgm:spPr/>
    </dgm:pt>
    <dgm:pt modelId="{83380388-3495-47E9-87B7-9216AE6D0845}" type="pres">
      <dgm:prSet presAssocID="{1387A91C-BA51-4DF1-A48C-430F7F5E71C9}" presName="space" presStyleCnt="0"/>
      <dgm:spPr/>
    </dgm:pt>
    <dgm:pt modelId="{79561D5A-0EFF-42B6-B076-EFEF417F282E}" type="pres">
      <dgm:prSet presAssocID="{1BB90E4B-6BC1-451A-8879-AED621B57B17}" presName="composite" presStyleCnt="0"/>
      <dgm:spPr/>
    </dgm:pt>
    <dgm:pt modelId="{15000198-8333-415B-B414-A1CDF0CC8F0E}" type="pres">
      <dgm:prSet presAssocID="{1BB90E4B-6BC1-451A-8879-AED621B57B1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7BE4FA64-D045-4148-8533-DED31EE113BC}" type="pres">
      <dgm:prSet presAssocID="{1BB90E4B-6BC1-451A-8879-AED621B57B17}" presName="desTx" presStyleLbl="alignAccFollowNode1" presStyleIdx="2" presStyleCnt="4">
        <dgm:presLayoutVars>
          <dgm:bulletEnabled val="1"/>
        </dgm:presLayoutVars>
      </dgm:prSet>
      <dgm:spPr/>
    </dgm:pt>
    <dgm:pt modelId="{E97A2872-04AB-4A64-978D-98878D6BAA72}" type="pres">
      <dgm:prSet presAssocID="{39A1C91D-A059-403B-BCDA-04FD2EA47C69}" presName="space" presStyleCnt="0"/>
      <dgm:spPr/>
    </dgm:pt>
    <dgm:pt modelId="{17F5804D-3822-45EC-91AC-ADCC7890F363}" type="pres">
      <dgm:prSet presAssocID="{77C7C534-02D0-4807-A5FF-3F4228EA6115}" presName="composite" presStyleCnt="0"/>
      <dgm:spPr/>
    </dgm:pt>
    <dgm:pt modelId="{6524203A-92DD-40BE-A9AF-2442ABA18626}" type="pres">
      <dgm:prSet presAssocID="{77C7C534-02D0-4807-A5FF-3F4228EA6115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41C14EB2-C455-496A-A8B2-32A01B65E008}" type="pres">
      <dgm:prSet presAssocID="{77C7C534-02D0-4807-A5FF-3F4228EA6115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57BE9B02-294B-4D77-A2C1-382CCE3E8B22}" type="presOf" srcId="{FE95ECEE-0A6A-4286-8E05-999736FEF6B0}" destId="{7BE4FA64-D045-4148-8533-DED31EE113BC}" srcOrd="0" destOrd="0" presId="urn:microsoft.com/office/officeart/2005/8/layout/hList1"/>
    <dgm:cxn modelId="{B7120214-E51D-450A-83C5-4229ACC567C6}" srcId="{3E4DC8FE-45D7-494F-8740-18DF27B2F961}" destId="{1BB90E4B-6BC1-451A-8879-AED621B57B17}" srcOrd="2" destOrd="0" parTransId="{EE4A2223-E792-47F8-A952-57214E353514}" sibTransId="{39A1C91D-A059-403B-BCDA-04FD2EA47C69}"/>
    <dgm:cxn modelId="{F7B54C3A-E77D-4C8E-8E9F-EA873405EA42}" srcId="{E5378D09-2067-4C2B-9B90-126E259BEF59}" destId="{CF5D0FBA-9416-4441-9162-56A47253378F}" srcOrd="1" destOrd="0" parTransId="{AF55AEC5-44D8-479C-BE37-E15529EC2782}" sibTransId="{50429C00-DC2C-4457-84F3-3B4799734166}"/>
    <dgm:cxn modelId="{24C52140-C94B-47ED-AE4E-7B5875420F7E}" srcId="{3E4DC8FE-45D7-494F-8740-18DF27B2F961}" destId="{E5378D09-2067-4C2B-9B90-126E259BEF59}" srcOrd="1" destOrd="0" parTransId="{F2E10AC1-5FE7-49C0-94CB-049862775983}" sibTransId="{1387A91C-BA51-4DF1-A48C-430F7F5E71C9}"/>
    <dgm:cxn modelId="{2D8A4767-AC8C-40FA-9B03-9A92982D57BC}" type="presOf" srcId="{E6BD66C0-EA14-4F91-9A12-F53CB486216C}" destId="{BB9B5447-9B63-4B2C-A603-3D7BA058D298}" srcOrd="0" destOrd="0" presId="urn:microsoft.com/office/officeart/2005/8/layout/hList1"/>
    <dgm:cxn modelId="{96EDA748-3F02-493F-9D28-E4567FD70D4D}" type="presOf" srcId="{3E4DC8FE-45D7-494F-8740-18DF27B2F961}" destId="{5F887BE7-7DAC-4EE6-B83A-BDA890A03E06}" srcOrd="0" destOrd="0" presId="urn:microsoft.com/office/officeart/2005/8/layout/hList1"/>
    <dgm:cxn modelId="{D73DFA55-ADBD-4B44-9BCC-E54D266B5C2D}" srcId="{3E4DC8FE-45D7-494F-8740-18DF27B2F961}" destId="{FD460139-5E8B-4D33-A5A4-5A5921950DF5}" srcOrd="0" destOrd="0" parTransId="{72F1F040-5AD4-4D50-AEE0-7B17B4E7C2A3}" sibTransId="{9EB57882-7B4D-4A30-9127-65171B7B974F}"/>
    <dgm:cxn modelId="{A3B1D757-7E42-43AF-AF52-4885F666FD2F}" type="presOf" srcId="{CF5D0FBA-9416-4441-9162-56A47253378F}" destId="{A7B3B7E1-5398-4BCF-BF4F-C8A55CB77D1B}" srcOrd="0" destOrd="1" presId="urn:microsoft.com/office/officeart/2005/8/layout/hList1"/>
    <dgm:cxn modelId="{51CC2B59-2EEB-440C-B05E-C8BBC40B47DE}" srcId="{3E4DC8FE-45D7-494F-8740-18DF27B2F961}" destId="{77C7C534-02D0-4807-A5FF-3F4228EA6115}" srcOrd="3" destOrd="0" parTransId="{3C5ECECC-077D-42FB-8179-354B7BCE3CA9}" sibTransId="{505433A9-CEED-4102-83C9-025541FA8DE8}"/>
    <dgm:cxn modelId="{D6BA147C-389B-4013-ADB3-CB2C26115140}" type="presOf" srcId="{77C7C534-02D0-4807-A5FF-3F4228EA6115}" destId="{6524203A-92DD-40BE-A9AF-2442ABA18626}" srcOrd="0" destOrd="0" presId="urn:microsoft.com/office/officeart/2005/8/layout/hList1"/>
    <dgm:cxn modelId="{2378B482-1A65-42FD-B279-021DDEC62543}" type="presOf" srcId="{74B90B40-1AEE-4728-BD9F-7C1BEFDDF282}" destId="{7BE4FA64-D045-4148-8533-DED31EE113BC}" srcOrd="0" destOrd="1" presId="urn:microsoft.com/office/officeart/2005/8/layout/hList1"/>
    <dgm:cxn modelId="{6A224B87-6948-493E-B674-E1E463820F39}" type="presOf" srcId="{1BB90E4B-6BC1-451A-8879-AED621B57B17}" destId="{15000198-8333-415B-B414-A1CDF0CC8F0E}" srcOrd="0" destOrd="0" presId="urn:microsoft.com/office/officeart/2005/8/layout/hList1"/>
    <dgm:cxn modelId="{00923C95-C5AC-4ACC-8F80-A3FF4C327829}" type="presOf" srcId="{57166986-8BEE-4D60-9F39-70311CF62EBD}" destId="{41C14EB2-C455-496A-A8B2-32A01B65E008}" srcOrd="0" destOrd="0" presId="urn:microsoft.com/office/officeart/2005/8/layout/hList1"/>
    <dgm:cxn modelId="{B8118599-870F-442B-B107-2853290389F5}" type="presOf" srcId="{E5378D09-2067-4C2B-9B90-126E259BEF59}" destId="{61BFF4C6-DF23-49BD-BD4A-A194C6F96F41}" srcOrd="0" destOrd="0" presId="urn:microsoft.com/office/officeart/2005/8/layout/hList1"/>
    <dgm:cxn modelId="{7B1C3CB4-55FA-4272-8321-8D68CE060D8A}" srcId="{1BB90E4B-6BC1-451A-8879-AED621B57B17}" destId="{FE95ECEE-0A6A-4286-8E05-999736FEF6B0}" srcOrd="0" destOrd="0" parTransId="{19745A50-E371-4884-96AA-C55844828CDD}" sibTransId="{7BDA5DDC-F864-4986-AB85-C3C42CFE194D}"/>
    <dgm:cxn modelId="{C589FDB8-075E-484B-AF9A-FFA0BABD9F71}" srcId="{E5378D09-2067-4C2B-9B90-126E259BEF59}" destId="{B7BCCD6E-DED1-4902-B58B-D8F90348EF8C}" srcOrd="0" destOrd="0" parTransId="{060BBA22-9305-40DB-B6AB-63061A199D79}" sibTransId="{D4FB7C38-72DF-4BFF-BB0A-4E7062B9BC19}"/>
    <dgm:cxn modelId="{7556DCD6-6A64-4CA7-95E1-32E16221D956}" srcId="{FD460139-5E8B-4D33-A5A4-5A5921950DF5}" destId="{E6BD66C0-EA14-4F91-9A12-F53CB486216C}" srcOrd="0" destOrd="0" parTransId="{BFF030E1-E9C8-400C-8FB6-AA9DF85AF4CE}" sibTransId="{63A29512-1CF7-400F-9CE5-ACF32B69F80F}"/>
    <dgm:cxn modelId="{DCC140D9-F712-48E9-BF7B-9428B91056A8}" srcId="{1BB90E4B-6BC1-451A-8879-AED621B57B17}" destId="{74B90B40-1AEE-4728-BD9F-7C1BEFDDF282}" srcOrd="1" destOrd="0" parTransId="{0A17BE7B-9ADA-4FAD-B2FF-F763AF129A19}" sibTransId="{6CD92AB2-BCE5-4F34-9FE0-370816982481}"/>
    <dgm:cxn modelId="{DEC4DFE1-5DB2-4EA5-A480-367ED0BCAE8C}" srcId="{77C7C534-02D0-4807-A5FF-3F4228EA6115}" destId="{57166986-8BEE-4D60-9F39-70311CF62EBD}" srcOrd="0" destOrd="0" parTransId="{5C83DFF8-5D60-4149-B887-56A95B80D88B}" sibTransId="{96D3364B-4AA9-41C9-8C7A-9BC580A6BB8C}"/>
    <dgm:cxn modelId="{549D6DE5-E9FF-4BF8-8B0C-4AB55C3B648B}" type="presOf" srcId="{B7BCCD6E-DED1-4902-B58B-D8F90348EF8C}" destId="{A7B3B7E1-5398-4BCF-BF4F-C8A55CB77D1B}" srcOrd="0" destOrd="0" presId="urn:microsoft.com/office/officeart/2005/8/layout/hList1"/>
    <dgm:cxn modelId="{117E6EFF-D1F4-467D-952A-A0281D1F18C8}" type="presOf" srcId="{FD460139-5E8B-4D33-A5A4-5A5921950DF5}" destId="{91E8B7B6-8BE4-4C62-88A0-5AB0996409C6}" srcOrd="0" destOrd="0" presId="urn:microsoft.com/office/officeart/2005/8/layout/hList1"/>
    <dgm:cxn modelId="{5F40C83A-3664-4B62-B66F-306A197056A9}" type="presParOf" srcId="{5F887BE7-7DAC-4EE6-B83A-BDA890A03E06}" destId="{DA50E333-24C6-4745-BE69-596706BAEC15}" srcOrd="0" destOrd="0" presId="urn:microsoft.com/office/officeart/2005/8/layout/hList1"/>
    <dgm:cxn modelId="{26091DB3-0AE0-42AE-91E1-C8541A33106C}" type="presParOf" srcId="{DA50E333-24C6-4745-BE69-596706BAEC15}" destId="{91E8B7B6-8BE4-4C62-88A0-5AB0996409C6}" srcOrd="0" destOrd="0" presId="urn:microsoft.com/office/officeart/2005/8/layout/hList1"/>
    <dgm:cxn modelId="{D87357CE-9E5C-479A-B9CE-6B2132C71DBB}" type="presParOf" srcId="{DA50E333-24C6-4745-BE69-596706BAEC15}" destId="{BB9B5447-9B63-4B2C-A603-3D7BA058D298}" srcOrd="1" destOrd="0" presId="urn:microsoft.com/office/officeart/2005/8/layout/hList1"/>
    <dgm:cxn modelId="{34E3132F-A05C-4E73-BA31-88CFE37B8F18}" type="presParOf" srcId="{5F887BE7-7DAC-4EE6-B83A-BDA890A03E06}" destId="{E0FA8C8C-A60A-425D-AA2E-1FB3F70C562F}" srcOrd="1" destOrd="0" presId="urn:microsoft.com/office/officeart/2005/8/layout/hList1"/>
    <dgm:cxn modelId="{F7A90049-77F1-436C-AB23-7400FF11A4D3}" type="presParOf" srcId="{5F887BE7-7DAC-4EE6-B83A-BDA890A03E06}" destId="{56A1D763-7CE9-4B6A-AB6C-C52FB7A07CB2}" srcOrd="2" destOrd="0" presId="urn:microsoft.com/office/officeart/2005/8/layout/hList1"/>
    <dgm:cxn modelId="{1610A178-A7AB-46AD-85E8-84AAF2107EC9}" type="presParOf" srcId="{56A1D763-7CE9-4B6A-AB6C-C52FB7A07CB2}" destId="{61BFF4C6-DF23-49BD-BD4A-A194C6F96F41}" srcOrd="0" destOrd="0" presId="urn:microsoft.com/office/officeart/2005/8/layout/hList1"/>
    <dgm:cxn modelId="{44B36294-D0EC-43B0-9418-932632F14749}" type="presParOf" srcId="{56A1D763-7CE9-4B6A-AB6C-C52FB7A07CB2}" destId="{A7B3B7E1-5398-4BCF-BF4F-C8A55CB77D1B}" srcOrd="1" destOrd="0" presId="urn:microsoft.com/office/officeart/2005/8/layout/hList1"/>
    <dgm:cxn modelId="{172F91A1-0214-45E2-A7CA-9CFB7754358B}" type="presParOf" srcId="{5F887BE7-7DAC-4EE6-B83A-BDA890A03E06}" destId="{83380388-3495-47E9-87B7-9216AE6D0845}" srcOrd="3" destOrd="0" presId="urn:microsoft.com/office/officeart/2005/8/layout/hList1"/>
    <dgm:cxn modelId="{9E1D5257-9EC7-49FE-AAF5-E0F59AC43E1B}" type="presParOf" srcId="{5F887BE7-7DAC-4EE6-B83A-BDA890A03E06}" destId="{79561D5A-0EFF-42B6-B076-EFEF417F282E}" srcOrd="4" destOrd="0" presId="urn:microsoft.com/office/officeart/2005/8/layout/hList1"/>
    <dgm:cxn modelId="{00266848-3F6C-4556-81C8-555C71B2C97B}" type="presParOf" srcId="{79561D5A-0EFF-42B6-B076-EFEF417F282E}" destId="{15000198-8333-415B-B414-A1CDF0CC8F0E}" srcOrd="0" destOrd="0" presId="urn:microsoft.com/office/officeart/2005/8/layout/hList1"/>
    <dgm:cxn modelId="{175FAFC8-6ADF-44DF-93C1-6BD367C9052D}" type="presParOf" srcId="{79561D5A-0EFF-42B6-B076-EFEF417F282E}" destId="{7BE4FA64-D045-4148-8533-DED31EE113BC}" srcOrd="1" destOrd="0" presId="urn:microsoft.com/office/officeart/2005/8/layout/hList1"/>
    <dgm:cxn modelId="{F68C8271-5F39-403A-8765-43EEFE677CE5}" type="presParOf" srcId="{5F887BE7-7DAC-4EE6-B83A-BDA890A03E06}" destId="{E97A2872-04AB-4A64-978D-98878D6BAA72}" srcOrd="5" destOrd="0" presId="urn:microsoft.com/office/officeart/2005/8/layout/hList1"/>
    <dgm:cxn modelId="{C7E7C558-2147-492D-801B-1700E0915310}" type="presParOf" srcId="{5F887BE7-7DAC-4EE6-B83A-BDA890A03E06}" destId="{17F5804D-3822-45EC-91AC-ADCC7890F363}" srcOrd="6" destOrd="0" presId="urn:microsoft.com/office/officeart/2005/8/layout/hList1"/>
    <dgm:cxn modelId="{45017C22-ECA7-4862-ADB0-86050E78332C}" type="presParOf" srcId="{17F5804D-3822-45EC-91AC-ADCC7890F363}" destId="{6524203A-92DD-40BE-A9AF-2442ABA18626}" srcOrd="0" destOrd="0" presId="urn:microsoft.com/office/officeart/2005/8/layout/hList1"/>
    <dgm:cxn modelId="{F532DA0D-F7A3-4567-BFE1-5BE164D4CF02}" type="presParOf" srcId="{17F5804D-3822-45EC-91AC-ADCC7890F363}" destId="{41C14EB2-C455-496A-A8B2-32A01B65E00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F126B3-C66A-4DAB-9788-0783708F859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341125-4424-407D-87E1-9390DF5382F2}">
      <dgm:prSet phldrT="[Текст]"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600" dirty="0"/>
            <a:t>Цель и задачи исследования выполнены</a:t>
          </a:r>
        </a:p>
      </dgm:t>
    </dgm:pt>
    <dgm:pt modelId="{CE5F7E4C-B432-4D3A-A3AB-9ADE39C1EB7C}" type="parTrans" cxnId="{0928C9B3-CE76-4AB7-99FB-9537567E9D13}">
      <dgm:prSet/>
      <dgm:spPr/>
      <dgm:t>
        <a:bodyPr/>
        <a:lstStyle/>
        <a:p>
          <a:endParaRPr lang="ru-RU"/>
        </a:p>
      </dgm:t>
    </dgm:pt>
    <dgm:pt modelId="{CBB7A036-E69B-4F7F-887B-270763B889A7}" type="sibTrans" cxnId="{0928C9B3-CE76-4AB7-99FB-9537567E9D13}">
      <dgm:prSet/>
      <dgm:spPr/>
      <dgm:t>
        <a:bodyPr/>
        <a:lstStyle/>
        <a:p>
          <a:endParaRPr lang="ru-RU"/>
        </a:p>
      </dgm:t>
    </dgm:pt>
    <dgm:pt modelId="{475861D8-5BE7-4737-B53C-8D822BD6C97D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600" dirty="0"/>
            <a:t>Охват контролем достиг 85%, объем экспертиз и проверок вырос</a:t>
          </a:r>
        </a:p>
      </dgm:t>
    </dgm:pt>
    <dgm:pt modelId="{DD9C063B-C1D0-4501-8FFF-C50FC7D99C6E}" type="parTrans" cxnId="{A46EB85A-A84E-4B5F-A04B-3C3714923D71}">
      <dgm:prSet/>
      <dgm:spPr/>
      <dgm:t>
        <a:bodyPr/>
        <a:lstStyle/>
        <a:p>
          <a:endParaRPr lang="ru-RU"/>
        </a:p>
      </dgm:t>
    </dgm:pt>
    <dgm:pt modelId="{8142CFEF-A106-41B0-9C67-39ACD0C202CF}" type="sibTrans" cxnId="{A46EB85A-A84E-4B5F-A04B-3C3714923D71}">
      <dgm:prSet/>
      <dgm:spPr/>
      <dgm:t>
        <a:bodyPr/>
        <a:lstStyle/>
        <a:p>
          <a:endParaRPr lang="ru-RU"/>
        </a:p>
      </dgm:t>
    </dgm:pt>
    <dgm:pt modelId="{E39CAAB9-1B02-4035-BA86-EC5A00275376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600"/>
            <a:t>Выявлены системные проблемы: методология, кадры, логистика, возмещение ущерба</a:t>
          </a:r>
        </a:p>
      </dgm:t>
    </dgm:pt>
    <dgm:pt modelId="{1B1A406A-EF3A-487C-BAEE-3303B668DE9D}" type="parTrans" cxnId="{DD15446E-02DC-4047-B386-AD32C408D1B8}">
      <dgm:prSet/>
      <dgm:spPr/>
      <dgm:t>
        <a:bodyPr/>
        <a:lstStyle/>
        <a:p>
          <a:endParaRPr lang="ru-RU"/>
        </a:p>
      </dgm:t>
    </dgm:pt>
    <dgm:pt modelId="{D43BE67A-ECAE-479C-AF63-75E868A835B5}" type="sibTrans" cxnId="{DD15446E-02DC-4047-B386-AD32C408D1B8}">
      <dgm:prSet/>
      <dgm:spPr/>
      <dgm:t>
        <a:bodyPr/>
        <a:lstStyle/>
        <a:p>
          <a:endParaRPr lang="ru-RU"/>
        </a:p>
      </dgm:t>
    </dgm:pt>
    <dgm:pt modelId="{984D525D-3156-4915-A56C-C5BF88E76D16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600"/>
            <a:t>Предложен комплексный план мероприятий с прогнозом позитивного эффекта</a:t>
          </a:r>
        </a:p>
      </dgm:t>
    </dgm:pt>
    <dgm:pt modelId="{507FB8C8-EB5C-46E7-B0A1-39E541DD8FA9}" type="parTrans" cxnId="{2080CC0A-566A-4CDC-8F93-FFBEE05A8209}">
      <dgm:prSet/>
      <dgm:spPr/>
      <dgm:t>
        <a:bodyPr/>
        <a:lstStyle/>
        <a:p>
          <a:endParaRPr lang="ru-RU"/>
        </a:p>
      </dgm:t>
    </dgm:pt>
    <dgm:pt modelId="{524E2F95-04CA-4773-95D4-9971235DC03F}" type="sibTrans" cxnId="{2080CC0A-566A-4CDC-8F93-FFBEE05A8209}">
      <dgm:prSet/>
      <dgm:spPr/>
      <dgm:t>
        <a:bodyPr/>
        <a:lstStyle/>
        <a:p>
          <a:endParaRPr lang="ru-RU"/>
        </a:p>
      </dgm:t>
    </dgm:pt>
    <dgm:pt modelId="{A9A56004-ECAF-4E61-9A5F-A81DACAA4C53}">
      <dgm:prSet custT="1"/>
      <dgm:spPr/>
      <dgm:t>
        <a:bodyPr/>
        <a:lstStyle/>
        <a:p>
          <a:pPr>
            <a:buSzPts val="1000"/>
            <a:buFont typeface="Symbol" panose="05050102010706020507" pitchFamily="18" charset="2"/>
            <a:buChar char=""/>
          </a:pPr>
          <a:r>
            <a:rPr lang="ru-RU" sz="1600" dirty="0"/>
            <a:t>Рекомендации готовы к практическому применению КСП Камчатского края и органами МСУ</a:t>
          </a:r>
        </a:p>
      </dgm:t>
    </dgm:pt>
    <dgm:pt modelId="{1FAF5CB6-7B94-47A6-8E9D-2E1005301142}" type="parTrans" cxnId="{E6682A6C-72DB-4D95-AFB2-49169A8282C2}">
      <dgm:prSet/>
      <dgm:spPr/>
      <dgm:t>
        <a:bodyPr/>
        <a:lstStyle/>
        <a:p>
          <a:endParaRPr lang="ru-RU"/>
        </a:p>
      </dgm:t>
    </dgm:pt>
    <dgm:pt modelId="{5375490D-82B6-44C3-9855-B95ACBFE7290}" type="sibTrans" cxnId="{E6682A6C-72DB-4D95-AFB2-49169A8282C2}">
      <dgm:prSet/>
      <dgm:spPr/>
      <dgm:t>
        <a:bodyPr/>
        <a:lstStyle/>
        <a:p>
          <a:endParaRPr lang="ru-RU"/>
        </a:p>
      </dgm:t>
    </dgm:pt>
    <dgm:pt modelId="{ACC7C5BA-E9DE-4761-AA24-34539F4694DE}" type="pres">
      <dgm:prSet presAssocID="{B1F126B3-C66A-4DAB-9788-0783708F8597}" presName="linear" presStyleCnt="0">
        <dgm:presLayoutVars>
          <dgm:dir/>
          <dgm:animLvl val="lvl"/>
          <dgm:resizeHandles val="exact"/>
        </dgm:presLayoutVars>
      </dgm:prSet>
      <dgm:spPr/>
    </dgm:pt>
    <dgm:pt modelId="{A4336172-F7E8-490C-93FA-5F455E535F8B}" type="pres">
      <dgm:prSet presAssocID="{A9341125-4424-407D-87E1-9390DF5382F2}" presName="parentLin" presStyleCnt="0"/>
      <dgm:spPr/>
    </dgm:pt>
    <dgm:pt modelId="{3307D98E-B017-4D8A-9E73-D05F7FE43C3B}" type="pres">
      <dgm:prSet presAssocID="{A9341125-4424-407D-87E1-9390DF5382F2}" presName="parentLeftMargin" presStyleLbl="node1" presStyleIdx="0" presStyleCnt="5"/>
      <dgm:spPr/>
    </dgm:pt>
    <dgm:pt modelId="{793CB0DE-876A-4649-AA1E-814B2B9D6A7B}" type="pres">
      <dgm:prSet presAssocID="{A9341125-4424-407D-87E1-9390DF5382F2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A1B03BFC-08A2-4B61-ABBF-9FFC20706E81}" type="pres">
      <dgm:prSet presAssocID="{A9341125-4424-407D-87E1-9390DF5382F2}" presName="negativeSpace" presStyleCnt="0"/>
      <dgm:spPr/>
    </dgm:pt>
    <dgm:pt modelId="{E21051CC-E3C8-447E-A530-404B5076C38E}" type="pres">
      <dgm:prSet presAssocID="{A9341125-4424-407D-87E1-9390DF5382F2}" presName="childText" presStyleLbl="conFgAcc1" presStyleIdx="0" presStyleCnt="5">
        <dgm:presLayoutVars>
          <dgm:bulletEnabled val="1"/>
        </dgm:presLayoutVars>
      </dgm:prSet>
      <dgm:spPr/>
    </dgm:pt>
    <dgm:pt modelId="{582AD3DF-57AD-4D6D-8F6E-4F63439F0760}" type="pres">
      <dgm:prSet presAssocID="{CBB7A036-E69B-4F7F-887B-270763B889A7}" presName="spaceBetweenRectangles" presStyleCnt="0"/>
      <dgm:spPr/>
    </dgm:pt>
    <dgm:pt modelId="{46ADE5BF-D0D2-4837-830D-E0425227875F}" type="pres">
      <dgm:prSet presAssocID="{475861D8-5BE7-4737-B53C-8D822BD6C97D}" presName="parentLin" presStyleCnt="0"/>
      <dgm:spPr/>
    </dgm:pt>
    <dgm:pt modelId="{DCFF07A1-5076-443D-B8CE-9BAC597EAA0C}" type="pres">
      <dgm:prSet presAssocID="{475861D8-5BE7-4737-B53C-8D822BD6C97D}" presName="parentLeftMargin" presStyleLbl="node1" presStyleIdx="0" presStyleCnt="5"/>
      <dgm:spPr/>
    </dgm:pt>
    <dgm:pt modelId="{AEAD0894-D6A5-4801-83C3-FE1BAE96C87A}" type="pres">
      <dgm:prSet presAssocID="{475861D8-5BE7-4737-B53C-8D822BD6C97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DACFED9-8CAF-4377-A6DC-EA3B6D7681C3}" type="pres">
      <dgm:prSet presAssocID="{475861D8-5BE7-4737-B53C-8D822BD6C97D}" presName="negativeSpace" presStyleCnt="0"/>
      <dgm:spPr/>
    </dgm:pt>
    <dgm:pt modelId="{8CFB4000-7413-48F9-9B1A-7B668D561E49}" type="pres">
      <dgm:prSet presAssocID="{475861D8-5BE7-4737-B53C-8D822BD6C97D}" presName="childText" presStyleLbl="conFgAcc1" presStyleIdx="1" presStyleCnt="5">
        <dgm:presLayoutVars>
          <dgm:bulletEnabled val="1"/>
        </dgm:presLayoutVars>
      </dgm:prSet>
      <dgm:spPr/>
    </dgm:pt>
    <dgm:pt modelId="{0282A9A6-198D-476D-A934-CF4F4FC0A36C}" type="pres">
      <dgm:prSet presAssocID="{8142CFEF-A106-41B0-9C67-39ACD0C202CF}" presName="spaceBetweenRectangles" presStyleCnt="0"/>
      <dgm:spPr/>
    </dgm:pt>
    <dgm:pt modelId="{C44A49C3-27C9-487E-B750-1A577FCF48C3}" type="pres">
      <dgm:prSet presAssocID="{E39CAAB9-1B02-4035-BA86-EC5A00275376}" presName="parentLin" presStyleCnt="0"/>
      <dgm:spPr/>
    </dgm:pt>
    <dgm:pt modelId="{79F85700-DC7F-44A9-A789-3DD9E25E75A2}" type="pres">
      <dgm:prSet presAssocID="{E39CAAB9-1B02-4035-BA86-EC5A00275376}" presName="parentLeftMargin" presStyleLbl="node1" presStyleIdx="1" presStyleCnt="5"/>
      <dgm:spPr/>
    </dgm:pt>
    <dgm:pt modelId="{CBFD7A10-42E0-44ED-AAE5-698D8673F050}" type="pres">
      <dgm:prSet presAssocID="{E39CAAB9-1B02-4035-BA86-EC5A0027537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C7F47830-698A-4BF5-8008-95DE2397DD0F}" type="pres">
      <dgm:prSet presAssocID="{E39CAAB9-1B02-4035-BA86-EC5A00275376}" presName="negativeSpace" presStyleCnt="0"/>
      <dgm:spPr/>
    </dgm:pt>
    <dgm:pt modelId="{0E9488B3-9B1F-4055-8078-70EF4661B6BA}" type="pres">
      <dgm:prSet presAssocID="{E39CAAB9-1B02-4035-BA86-EC5A00275376}" presName="childText" presStyleLbl="conFgAcc1" presStyleIdx="2" presStyleCnt="5">
        <dgm:presLayoutVars>
          <dgm:bulletEnabled val="1"/>
        </dgm:presLayoutVars>
      </dgm:prSet>
      <dgm:spPr/>
    </dgm:pt>
    <dgm:pt modelId="{4530E331-BD94-47FB-BD78-343303506A9D}" type="pres">
      <dgm:prSet presAssocID="{D43BE67A-ECAE-479C-AF63-75E868A835B5}" presName="spaceBetweenRectangles" presStyleCnt="0"/>
      <dgm:spPr/>
    </dgm:pt>
    <dgm:pt modelId="{42C3A92A-D15E-4A8C-963D-7A809FF3DFAA}" type="pres">
      <dgm:prSet presAssocID="{984D525D-3156-4915-A56C-C5BF88E76D16}" presName="parentLin" presStyleCnt="0"/>
      <dgm:spPr/>
    </dgm:pt>
    <dgm:pt modelId="{F6379084-5086-4F01-9E0F-92C339DD4DC1}" type="pres">
      <dgm:prSet presAssocID="{984D525D-3156-4915-A56C-C5BF88E76D16}" presName="parentLeftMargin" presStyleLbl="node1" presStyleIdx="2" presStyleCnt="5"/>
      <dgm:spPr/>
    </dgm:pt>
    <dgm:pt modelId="{A0830092-5075-4B40-991D-387E8997C5AB}" type="pres">
      <dgm:prSet presAssocID="{984D525D-3156-4915-A56C-C5BF88E76D1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1819C42D-D864-4A41-948A-38D44E405310}" type="pres">
      <dgm:prSet presAssocID="{984D525D-3156-4915-A56C-C5BF88E76D16}" presName="negativeSpace" presStyleCnt="0"/>
      <dgm:spPr/>
    </dgm:pt>
    <dgm:pt modelId="{1AFA7287-E1C8-41E0-8247-ADF3214001CD}" type="pres">
      <dgm:prSet presAssocID="{984D525D-3156-4915-A56C-C5BF88E76D16}" presName="childText" presStyleLbl="conFgAcc1" presStyleIdx="3" presStyleCnt="5">
        <dgm:presLayoutVars>
          <dgm:bulletEnabled val="1"/>
        </dgm:presLayoutVars>
      </dgm:prSet>
      <dgm:spPr/>
    </dgm:pt>
    <dgm:pt modelId="{CD0D86FB-1980-4C8C-9E5E-7DF77E7B8445}" type="pres">
      <dgm:prSet presAssocID="{524E2F95-04CA-4773-95D4-9971235DC03F}" presName="spaceBetweenRectangles" presStyleCnt="0"/>
      <dgm:spPr/>
    </dgm:pt>
    <dgm:pt modelId="{E0D911F0-B489-4B85-A4A3-F3DB60192A3B}" type="pres">
      <dgm:prSet presAssocID="{A9A56004-ECAF-4E61-9A5F-A81DACAA4C53}" presName="parentLin" presStyleCnt="0"/>
      <dgm:spPr/>
    </dgm:pt>
    <dgm:pt modelId="{910D3EC8-0DF3-400E-A361-436F233BEBB7}" type="pres">
      <dgm:prSet presAssocID="{A9A56004-ECAF-4E61-9A5F-A81DACAA4C53}" presName="parentLeftMargin" presStyleLbl="node1" presStyleIdx="3" presStyleCnt="5"/>
      <dgm:spPr/>
    </dgm:pt>
    <dgm:pt modelId="{25858FA8-3F18-4349-A724-35F641BB89B7}" type="pres">
      <dgm:prSet presAssocID="{A9A56004-ECAF-4E61-9A5F-A81DACAA4C53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8C5D3A9B-8E0D-4E07-A0E5-75420258263F}" type="pres">
      <dgm:prSet presAssocID="{A9A56004-ECAF-4E61-9A5F-A81DACAA4C53}" presName="negativeSpace" presStyleCnt="0"/>
      <dgm:spPr/>
    </dgm:pt>
    <dgm:pt modelId="{F06A9D2F-360B-449A-90E3-94672413C1E2}" type="pres">
      <dgm:prSet presAssocID="{A9A56004-ECAF-4E61-9A5F-A81DACAA4C5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73A7708-8485-4918-B0E5-1B983B843C85}" type="presOf" srcId="{475861D8-5BE7-4737-B53C-8D822BD6C97D}" destId="{DCFF07A1-5076-443D-B8CE-9BAC597EAA0C}" srcOrd="0" destOrd="0" presId="urn:microsoft.com/office/officeart/2005/8/layout/list1"/>
    <dgm:cxn modelId="{2080CC0A-566A-4CDC-8F93-FFBEE05A8209}" srcId="{B1F126B3-C66A-4DAB-9788-0783708F8597}" destId="{984D525D-3156-4915-A56C-C5BF88E76D16}" srcOrd="3" destOrd="0" parTransId="{507FB8C8-EB5C-46E7-B0A1-39E541DD8FA9}" sibTransId="{524E2F95-04CA-4773-95D4-9971235DC03F}"/>
    <dgm:cxn modelId="{5BC17B0E-9D03-4362-B92A-E2528C130EF5}" type="presOf" srcId="{A9341125-4424-407D-87E1-9390DF5382F2}" destId="{793CB0DE-876A-4649-AA1E-814B2B9D6A7B}" srcOrd="1" destOrd="0" presId="urn:microsoft.com/office/officeart/2005/8/layout/list1"/>
    <dgm:cxn modelId="{AE25F669-76CA-4E1E-AEB1-CC466A5C542F}" type="presOf" srcId="{984D525D-3156-4915-A56C-C5BF88E76D16}" destId="{F6379084-5086-4F01-9E0F-92C339DD4DC1}" srcOrd="0" destOrd="0" presId="urn:microsoft.com/office/officeart/2005/8/layout/list1"/>
    <dgm:cxn modelId="{E6682A6C-72DB-4D95-AFB2-49169A8282C2}" srcId="{B1F126B3-C66A-4DAB-9788-0783708F8597}" destId="{A9A56004-ECAF-4E61-9A5F-A81DACAA4C53}" srcOrd="4" destOrd="0" parTransId="{1FAF5CB6-7B94-47A6-8E9D-2E1005301142}" sibTransId="{5375490D-82B6-44C3-9855-B95ACBFE7290}"/>
    <dgm:cxn modelId="{DD15446E-02DC-4047-B386-AD32C408D1B8}" srcId="{B1F126B3-C66A-4DAB-9788-0783708F8597}" destId="{E39CAAB9-1B02-4035-BA86-EC5A00275376}" srcOrd="2" destOrd="0" parTransId="{1B1A406A-EF3A-487C-BAEE-3303B668DE9D}" sibTransId="{D43BE67A-ECAE-479C-AF63-75E868A835B5}"/>
    <dgm:cxn modelId="{C67AC64E-576D-4123-97EC-A1F72CB900B6}" type="presOf" srcId="{E39CAAB9-1B02-4035-BA86-EC5A00275376}" destId="{79F85700-DC7F-44A9-A789-3DD9E25E75A2}" srcOrd="0" destOrd="0" presId="urn:microsoft.com/office/officeart/2005/8/layout/list1"/>
    <dgm:cxn modelId="{A46EB85A-A84E-4B5F-A04B-3C3714923D71}" srcId="{B1F126B3-C66A-4DAB-9788-0783708F8597}" destId="{475861D8-5BE7-4737-B53C-8D822BD6C97D}" srcOrd="1" destOrd="0" parTransId="{DD9C063B-C1D0-4501-8FFF-C50FC7D99C6E}" sibTransId="{8142CFEF-A106-41B0-9C67-39ACD0C202CF}"/>
    <dgm:cxn modelId="{E6D5EE8B-C56F-4D46-BEC6-5F31C11EBF6B}" type="presOf" srcId="{E39CAAB9-1B02-4035-BA86-EC5A00275376}" destId="{CBFD7A10-42E0-44ED-AAE5-698D8673F050}" srcOrd="1" destOrd="0" presId="urn:microsoft.com/office/officeart/2005/8/layout/list1"/>
    <dgm:cxn modelId="{18217D92-6A8C-4C7C-ADED-60A47F8CD033}" type="presOf" srcId="{984D525D-3156-4915-A56C-C5BF88E76D16}" destId="{A0830092-5075-4B40-991D-387E8997C5AB}" srcOrd="1" destOrd="0" presId="urn:microsoft.com/office/officeart/2005/8/layout/list1"/>
    <dgm:cxn modelId="{D8DD76B3-DF1D-487F-B496-CBE23F032565}" type="presOf" srcId="{A9A56004-ECAF-4E61-9A5F-A81DACAA4C53}" destId="{910D3EC8-0DF3-400E-A361-436F233BEBB7}" srcOrd="0" destOrd="0" presId="urn:microsoft.com/office/officeart/2005/8/layout/list1"/>
    <dgm:cxn modelId="{0928C9B3-CE76-4AB7-99FB-9537567E9D13}" srcId="{B1F126B3-C66A-4DAB-9788-0783708F8597}" destId="{A9341125-4424-407D-87E1-9390DF5382F2}" srcOrd="0" destOrd="0" parTransId="{CE5F7E4C-B432-4D3A-A3AB-9ADE39C1EB7C}" sibTransId="{CBB7A036-E69B-4F7F-887B-270763B889A7}"/>
    <dgm:cxn modelId="{FDBD8ACE-D392-48A6-A5C3-5C6B145572A4}" type="presOf" srcId="{B1F126B3-C66A-4DAB-9788-0783708F8597}" destId="{ACC7C5BA-E9DE-4761-AA24-34539F4694DE}" srcOrd="0" destOrd="0" presId="urn:microsoft.com/office/officeart/2005/8/layout/list1"/>
    <dgm:cxn modelId="{6E3DE4F1-1B0F-489C-8650-80EA7BAA4D42}" type="presOf" srcId="{475861D8-5BE7-4737-B53C-8D822BD6C97D}" destId="{AEAD0894-D6A5-4801-83C3-FE1BAE96C87A}" srcOrd="1" destOrd="0" presId="urn:microsoft.com/office/officeart/2005/8/layout/list1"/>
    <dgm:cxn modelId="{3C5F08F4-25E8-49A9-B668-4ACA5B0480B4}" type="presOf" srcId="{A9A56004-ECAF-4E61-9A5F-A81DACAA4C53}" destId="{25858FA8-3F18-4349-A724-35F641BB89B7}" srcOrd="1" destOrd="0" presId="urn:microsoft.com/office/officeart/2005/8/layout/list1"/>
    <dgm:cxn modelId="{3A69F8FA-F0DF-4CEB-97FC-7D1CE2B7DD47}" type="presOf" srcId="{A9341125-4424-407D-87E1-9390DF5382F2}" destId="{3307D98E-B017-4D8A-9E73-D05F7FE43C3B}" srcOrd="0" destOrd="0" presId="urn:microsoft.com/office/officeart/2005/8/layout/list1"/>
    <dgm:cxn modelId="{CA2C50AB-B815-4F1C-936A-D05EF9A6ED08}" type="presParOf" srcId="{ACC7C5BA-E9DE-4761-AA24-34539F4694DE}" destId="{A4336172-F7E8-490C-93FA-5F455E535F8B}" srcOrd="0" destOrd="0" presId="urn:microsoft.com/office/officeart/2005/8/layout/list1"/>
    <dgm:cxn modelId="{CB5C4C57-1A8D-4E0A-AC30-39A9707A235B}" type="presParOf" srcId="{A4336172-F7E8-490C-93FA-5F455E535F8B}" destId="{3307D98E-B017-4D8A-9E73-D05F7FE43C3B}" srcOrd="0" destOrd="0" presId="urn:microsoft.com/office/officeart/2005/8/layout/list1"/>
    <dgm:cxn modelId="{02D7E64F-C533-4F95-9D83-1E9197829984}" type="presParOf" srcId="{A4336172-F7E8-490C-93FA-5F455E535F8B}" destId="{793CB0DE-876A-4649-AA1E-814B2B9D6A7B}" srcOrd="1" destOrd="0" presId="urn:microsoft.com/office/officeart/2005/8/layout/list1"/>
    <dgm:cxn modelId="{E2E314CB-5F14-4A86-9286-1812C5B6AA72}" type="presParOf" srcId="{ACC7C5BA-E9DE-4761-AA24-34539F4694DE}" destId="{A1B03BFC-08A2-4B61-ABBF-9FFC20706E81}" srcOrd="1" destOrd="0" presId="urn:microsoft.com/office/officeart/2005/8/layout/list1"/>
    <dgm:cxn modelId="{4410381F-A97D-4198-B416-458E5551BCA8}" type="presParOf" srcId="{ACC7C5BA-E9DE-4761-AA24-34539F4694DE}" destId="{E21051CC-E3C8-447E-A530-404B5076C38E}" srcOrd="2" destOrd="0" presId="urn:microsoft.com/office/officeart/2005/8/layout/list1"/>
    <dgm:cxn modelId="{AE928AB6-C077-4071-B62D-E2FCC60FC8B2}" type="presParOf" srcId="{ACC7C5BA-E9DE-4761-AA24-34539F4694DE}" destId="{582AD3DF-57AD-4D6D-8F6E-4F63439F0760}" srcOrd="3" destOrd="0" presId="urn:microsoft.com/office/officeart/2005/8/layout/list1"/>
    <dgm:cxn modelId="{29CA24E6-0976-41C8-AAAD-102DF4EAD982}" type="presParOf" srcId="{ACC7C5BA-E9DE-4761-AA24-34539F4694DE}" destId="{46ADE5BF-D0D2-4837-830D-E0425227875F}" srcOrd="4" destOrd="0" presId="urn:microsoft.com/office/officeart/2005/8/layout/list1"/>
    <dgm:cxn modelId="{6C9FB905-4F1D-4652-84D9-820A7E38A342}" type="presParOf" srcId="{46ADE5BF-D0D2-4837-830D-E0425227875F}" destId="{DCFF07A1-5076-443D-B8CE-9BAC597EAA0C}" srcOrd="0" destOrd="0" presId="urn:microsoft.com/office/officeart/2005/8/layout/list1"/>
    <dgm:cxn modelId="{170995B3-0AC4-4DA6-B737-3116553D6AD7}" type="presParOf" srcId="{46ADE5BF-D0D2-4837-830D-E0425227875F}" destId="{AEAD0894-D6A5-4801-83C3-FE1BAE96C87A}" srcOrd="1" destOrd="0" presId="urn:microsoft.com/office/officeart/2005/8/layout/list1"/>
    <dgm:cxn modelId="{2D4ACC04-8330-4777-A593-F2E27D9CB8EE}" type="presParOf" srcId="{ACC7C5BA-E9DE-4761-AA24-34539F4694DE}" destId="{ADACFED9-8CAF-4377-A6DC-EA3B6D7681C3}" srcOrd="5" destOrd="0" presId="urn:microsoft.com/office/officeart/2005/8/layout/list1"/>
    <dgm:cxn modelId="{10AD3CF2-17D1-4447-B316-4DDA463CFFB2}" type="presParOf" srcId="{ACC7C5BA-E9DE-4761-AA24-34539F4694DE}" destId="{8CFB4000-7413-48F9-9B1A-7B668D561E49}" srcOrd="6" destOrd="0" presId="urn:microsoft.com/office/officeart/2005/8/layout/list1"/>
    <dgm:cxn modelId="{32644035-AFB4-455B-9ABC-227788263365}" type="presParOf" srcId="{ACC7C5BA-E9DE-4761-AA24-34539F4694DE}" destId="{0282A9A6-198D-476D-A934-CF4F4FC0A36C}" srcOrd="7" destOrd="0" presId="urn:microsoft.com/office/officeart/2005/8/layout/list1"/>
    <dgm:cxn modelId="{814E9DD6-6012-4840-98AB-ADF20D3A5682}" type="presParOf" srcId="{ACC7C5BA-E9DE-4761-AA24-34539F4694DE}" destId="{C44A49C3-27C9-487E-B750-1A577FCF48C3}" srcOrd="8" destOrd="0" presId="urn:microsoft.com/office/officeart/2005/8/layout/list1"/>
    <dgm:cxn modelId="{4E31625C-6930-4C9B-9C96-B8CFE7349944}" type="presParOf" srcId="{C44A49C3-27C9-487E-B750-1A577FCF48C3}" destId="{79F85700-DC7F-44A9-A789-3DD9E25E75A2}" srcOrd="0" destOrd="0" presId="urn:microsoft.com/office/officeart/2005/8/layout/list1"/>
    <dgm:cxn modelId="{9E4003FE-7345-4706-B65F-AEE2274D8F92}" type="presParOf" srcId="{C44A49C3-27C9-487E-B750-1A577FCF48C3}" destId="{CBFD7A10-42E0-44ED-AAE5-698D8673F050}" srcOrd="1" destOrd="0" presId="urn:microsoft.com/office/officeart/2005/8/layout/list1"/>
    <dgm:cxn modelId="{67786C22-4F07-4401-B36F-FF840A45F817}" type="presParOf" srcId="{ACC7C5BA-E9DE-4761-AA24-34539F4694DE}" destId="{C7F47830-698A-4BF5-8008-95DE2397DD0F}" srcOrd="9" destOrd="0" presId="urn:microsoft.com/office/officeart/2005/8/layout/list1"/>
    <dgm:cxn modelId="{EA13288D-E5FC-464E-B681-4D4D34EC1F30}" type="presParOf" srcId="{ACC7C5BA-E9DE-4761-AA24-34539F4694DE}" destId="{0E9488B3-9B1F-4055-8078-70EF4661B6BA}" srcOrd="10" destOrd="0" presId="urn:microsoft.com/office/officeart/2005/8/layout/list1"/>
    <dgm:cxn modelId="{027E355D-ADC4-4865-A00F-58C54084C9D3}" type="presParOf" srcId="{ACC7C5BA-E9DE-4761-AA24-34539F4694DE}" destId="{4530E331-BD94-47FB-BD78-343303506A9D}" srcOrd="11" destOrd="0" presId="urn:microsoft.com/office/officeart/2005/8/layout/list1"/>
    <dgm:cxn modelId="{33F25650-1E5A-44FD-94F8-6BFF5F7BBE6C}" type="presParOf" srcId="{ACC7C5BA-E9DE-4761-AA24-34539F4694DE}" destId="{42C3A92A-D15E-4A8C-963D-7A809FF3DFAA}" srcOrd="12" destOrd="0" presId="urn:microsoft.com/office/officeart/2005/8/layout/list1"/>
    <dgm:cxn modelId="{0DD9CB6D-F9E6-49A3-87DA-301C39E87B8F}" type="presParOf" srcId="{42C3A92A-D15E-4A8C-963D-7A809FF3DFAA}" destId="{F6379084-5086-4F01-9E0F-92C339DD4DC1}" srcOrd="0" destOrd="0" presId="urn:microsoft.com/office/officeart/2005/8/layout/list1"/>
    <dgm:cxn modelId="{FFD72171-3614-4BF8-9D1E-7298398ADDC6}" type="presParOf" srcId="{42C3A92A-D15E-4A8C-963D-7A809FF3DFAA}" destId="{A0830092-5075-4B40-991D-387E8997C5AB}" srcOrd="1" destOrd="0" presId="urn:microsoft.com/office/officeart/2005/8/layout/list1"/>
    <dgm:cxn modelId="{F6401722-D8E0-424F-AB47-5D7983877863}" type="presParOf" srcId="{ACC7C5BA-E9DE-4761-AA24-34539F4694DE}" destId="{1819C42D-D864-4A41-948A-38D44E405310}" srcOrd="13" destOrd="0" presId="urn:microsoft.com/office/officeart/2005/8/layout/list1"/>
    <dgm:cxn modelId="{85515F25-FD4D-4612-9F8A-0419796AC2F4}" type="presParOf" srcId="{ACC7C5BA-E9DE-4761-AA24-34539F4694DE}" destId="{1AFA7287-E1C8-41E0-8247-ADF3214001CD}" srcOrd="14" destOrd="0" presId="urn:microsoft.com/office/officeart/2005/8/layout/list1"/>
    <dgm:cxn modelId="{0D530760-B22C-463A-914F-FEB569E5F526}" type="presParOf" srcId="{ACC7C5BA-E9DE-4761-AA24-34539F4694DE}" destId="{CD0D86FB-1980-4C8C-9E5E-7DF77E7B8445}" srcOrd="15" destOrd="0" presId="urn:microsoft.com/office/officeart/2005/8/layout/list1"/>
    <dgm:cxn modelId="{DE1CB972-4CD4-4A7B-B7FE-8D45A513F87D}" type="presParOf" srcId="{ACC7C5BA-E9DE-4761-AA24-34539F4694DE}" destId="{E0D911F0-B489-4B85-A4A3-F3DB60192A3B}" srcOrd="16" destOrd="0" presId="urn:microsoft.com/office/officeart/2005/8/layout/list1"/>
    <dgm:cxn modelId="{B1C93299-B7BC-4731-925C-406886CEA183}" type="presParOf" srcId="{E0D911F0-B489-4B85-A4A3-F3DB60192A3B}" destId="{910D3EC8-0DF3-400E-A361-436F233BEBB7}" srcOrd="0" destOrd="0" presId="urn:microsoft.com/office/officeart/2005/8/layout/list1"/>
    <dgm:cxn modelId="{37D5F72D-0869-4531-983E-DB8DC925ABA5}" type="presParOf" srcId="{E0D911F0-B489-4B85-A4A3-F3DB60192A3B}" destId="{25858FA8-3F18-4349-A724-35F641BB89B7}" srcOrd="1" destOrd="0" presId="urn:microsoft.com/office/officeart/2005/8/layout/list1"/>
    <dgm:cxn modelId="{72D4EC49-70D8-4212-ACD5-0415FB491BA2}" type="presParOf" srcId="{ACC7C5BA-E9DE-4761-AA24-34539F4694DE}" destId="{8C5D3A9B-8E0D-4E07-A0E5-75420258263F}" srcOrd="17" destOrd="0" presId="urn:microsoft.com/office/officeart/2005/8/layout/list1"/>
    <dgm:cxn modelId="{436C3282-01FB-436B-8283-08605B087298}" type="presParOf" srcId="{ACC7C5BA-E9DE-4761-AA24-34539F4694DE}" destId="{F06A9D2F-360B-449A-90E3-94672413C1E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0057B-69CB-4189-82BF-67352990D20A}">
      <dsp:nvSpPr>
        <dsp:cNvPr id="0" name=""/>
        <dsp:cNvSpPr/>
      </dsp:nvSpPr>
      <dsp:spPr>
        <a:xfrm>
          <a:off x="-5079591" y="-778179"/>
          <a:ext cx="6049264" cy="6049264"/>
        </a:xfrm>
        <a:prstGeom prst="blockArc">
          <a:avLst>
            <a:gd name="adj1" fmla="val 18900000"/>
            <a:gd name="adj2" fmla="val 2700000"/>
            <a:gd name="adj3" fmla="val 357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1FB566-5F5F-4CEC-A0BE-CAB9418250EB}">
      <dsp:nvSpPr>
        <dsp:cNvPr id="0" name=""/>
        <dsp:cNvSpPr/>
      </dsp:nvSpPr>
      <dsp:spPr>
        <a:xfrm>
          <a:off x="507739" y="345414"/>
          <a:ext cx="10561594" cy="6911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8631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2000" kern="1200"/>
            <a:t>Рост роли местного самоуправления в системе публичной власти</a:t>
          </a:r>
          <a:endParaRPr lang="ru-RU" sz="2000" kern="1200" dirty="0"/>
        </a:p>
      </dsp:txBody>
      <dsp:txXfrm>
        <a:off x="507739" y="345414"/>
        <a:ext cx="10561594" cy="691188"/>
      </dsp:txXfrm>
    </dsp:sp>
    <dsp:sp modelId="{619558E1-BD84-46C7-BD29-D66DD58D9C34}">
      <dsp:nvSpPr>
        <dsp:cNvPr id="0" name=""/>
        <dsp:cNvSpPr/>
      </dsp:nvSpPr>
      <dsp:spPr>
        <a:xfrm>
          <a:off x="75746" y="259015"/>
          <a:ext cx="863985" cy="8639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92EB30-1D97-4AC6-BFEF-FCE7F4BDD9CF}">
      <dsp:nvSpPr>
        <dsp:cNvPr id="0" name=""/>
        <dsp:cNvSpPr/>
      </dsp:nvSpPr>
      <dsp:spPr>
        <a:xfrm>
          <a:off x="904013" y="1382377"/>
          <a:ext cx="10165320" cy="6911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8631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2000" kern="1200"/>
            <a:t>Специфика Камчатского края: удалённость, высокая логистика, климат, зависимость от межбюджетных трансфертов</a:t>
          </a:r>
        </a:p>
      </dsp:txBody>
      <dsp:txXfrm>
        <a:off x="904013" y="1382377"/>
        <a:ext cx="10165320" cy="691188"/>
      </dsp:txXfrm>
    </dsp:sp>
    <dsp:sp modelId="{F30BC7E1-00C9-4AB2-B44F-4DCCDDF5BA97}">
      <dsp:nvSpPr>
        <dsp:cNvPr id="0" name=""/>
        <dsp:cNvSpPr/>
      </dsp:nvSpPr>
      <dsp:spPr>
        <a:xfrm>
          <a:off x="472021" y="1295978"/>
          <a:ext cx="863985" cy="8639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542F7-CE89-4027-B6A0-757ECB02FB3C}">
      <dsp:nvSpPr>
        <dsp:cNvPr id="0" name=""/>
        <dsp:cNvSpPr/>
      </dsp:nvSpPr>
      <dsp:spPr>
        <a:xfrm>
          <a:off x="904013" y="2419339"/>
          <a:ext cx="10165320" cy="6911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8631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2000" kern="1200"/>
            <a:t>Риски нецелевого и неэффективного использования средств</a:t>
          </a:r>
        </a:p>
      </dsp:txBody>
      <dsp:txXfrm>
        <a:off x="904013" y="2419339"/>
        <a:ext cx="10165320" cy="691188"/>
      </dsp:txXfrm>
    </dsp:sp>
    <dsp:sp modelId="{B0DE558F-BBDD-4929-A565-B84FB475F46D}">
      <dsp:nvSpPr>
        <dsp:cNvPr id="0" name=""/>
        <dsp:cNvSpPr/>
      </dsp:nvSpPr>
      <dsp:spPr>
        <a:xfrm>
          <a:off x="472021" y="2332940"/>
          <a:ext cx="863985" cy="8639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4210A7-7715-48E6-AB48-EACF3FDB2F35}">
      <dsp:nvSpPr>
        <dsp:cNvPr id="0" name=""/>
        <dsp:cNvSpPr/>
      </dsp:nvSpPr>
      <dsp:spPr>
        <a:xfrm>
          <a:off x="507739" y="3456301"/>
          <a:ext cx="10561594" cy="6911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8631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2000" kern="1200"/>
            <a:t>Необходимость совершенствования внешнего финансового контроля</a:t>
          </a:r>
        </a:p>
      </dsp:txBody>
      <dsp:txXfrm>
        <a:off x="507739" y="3456301"/>
        <a:ext cx="10561594" cy="691188"/>
      </dsp:txXfrm>
    </dsp:sp>
    <dsp:sp modelId="{92791128-1C1F-428E-BB22-699E07493BBE}">
      <dsp:nvSpPr>
        <dsp:cNvPr id="0" name=""/>
        <dsp:cNvSpPr/>
      </dsp:nvSpPr>
      <dsp:spPr>
        <a:xfrm>
          <a:off x="75746" y="3369903"/>
          <a:ext cx="863985" cy="86398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8B7B6-8BE4-4C62-88A0-5AB0996409C6}">
      <dsp:nvSpPr>
        <dsp:cNvPr id="0" name=""/>
        <dsp:cNvSpPr/>
      </dsp:nvSpPr>
      <dsp:spPr>
        <a:xfrm>
          <a:off x="4153" y="773747"/>
          <a:ext cx="2497204" cy="68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900" kern="1200" dirty="0"/>
            <a:t>Экономическая сущность:</a:t>
          </a:r>
        </a:p>
      </dsp:txBody>
      <dsp:txXfrm>
        <a:off x="4153" y="773747"/>
        <a:ext cx="2497204" cy="688350"/>
      </dsp:txXfrm>
    </dsp:sp>
    <dsp:sp modelId="{BB9B5447-9B63-4B2C-A603-3D7BA058D298}">
      <dsp:nvSpPr>
        <dsp:cNvPr id="0" name=""/>
        <dsp:cNvSpPr/>
      </dsp:nvSpPr>
      <dsp:spPr>
        <a:xfrm>
          <a:off x="4153" y="1462097"/>
          <a:ext cx="2497204" cy="2464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/>
            <a:t>проверка законности, целесообразности, эффективности использования средств</a:t>
          </a:r>
          <a:endParaRPr lang="ru-RU" sz="1900" kern="1200" dirty="0"/>
        </a:p>
      </dsp:txBody>
      <dsp:txXfrm>
        <a:off x="4153" y="1462097"/>
        <a:ext cx="2497204" cy="2464323"/>
      </dsp:txXfrm>
    </dsp:sp>
    <dsp:sp modelId="{61BFF4C6-DF23-49BD-BD4A-A194C6F96F41}">
      <dsp:nvSpPr>
        <dsp:cNvPr id="0" name=""/>
        <dsp:cNvSpPr/>
      </dsp:nvSpPr>
      <dsp:spPr>
        <a:xfrm>
          <a:off x="2850966" y="773747"/>
          <a:ext cx="2497204" cy="68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900" kern="1200" dirty="0"/>
            <a:t>Виды контроля:</a:t>
          </a:r>
        </a:p>
      </dsp:txBody>
      <dsp:txXfrm>
        <a:off x="2850966" y="773747"/>
        <a:ext cx="2497204" cy="688350"/>
      </dsp:txXfrm>
    </dsp:sp>
    <dsp:sp modelId="{A7B3B7E1-5398-4BCF-BF4F-C8A55CB77D1B}">
      <dsp:nvSpPr>
        <dsp:cNvPr id="0" name=""/>
        <dsp:cNvSpPr/>
      </dsp:nvSpPr>
      <dsp:spPr>
        <a:xfrm>
          <a:off x="2850966" y="1462097"/>
          <a:ext cx="2497204" cy="2464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 dirty="0"/>
            <a:t>по времени (предварительный, текущий, последующий),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/>
            <a:t>по субъектам (государственный, муниципальный, общественный)</a:t>
          </a:r>
          <a:endParaRPr lang="ru-RU" sz="1900" kern="1200" dirty="0"/>
        </a:p>
      </dsp:txBody>
      <dsp:txXfrm>
        <a:off x="2850966" y="1462097"/>
        <a:ext cx="2497204" cy="2464323"/>
      </dsp:txXfrm>
    </dsp:sp>
    <dsp:sp modelId="{15000198-8333-415B-B414-A1CDF0CC8F0E}">
      <dsp:nvSpPr>
        <dsp:cNvPr id="0" name=""/>
        <dsp:cNvSpPr/>
      </dsp:nvSpPr>
      <dsp:spPr>
        <a:xfrm>
          <a:off x="5697780" y="773747"/>
          <a:ext cx="2497204" cy="68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900" kern="1200" dirty="0"/>
            <a:t>Нормативная база:</a:t>
          </a:r>
        </a:p>
      </dsp:txBody>
      <dsp:txXfrm>
        <a:off x="5697780" y="773747"/>
        <a:ext cx="2497204" cy="688350"/>
      </dsp:txXfrm>
    </dsp:sp>
    <dsp:sp modelId="{7BE4FA64-D045-4148-8533-DED31EE113BC}">
      <dsp:nvSpPr>
        <dsp:cNvPr id="0" name=""/>
        <dsp:cNvSpPr/>
      </dsp:nvSpPr>
      <dsp:spPr>
        <a:xfrm>
          <a:off x="5697780" y="1462097"/>
          <a:ext cx="2497204" cy="2464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 dirty="0"/>
            <a:t>БК РФ (ст. 265, 269.2, 136), ФЗ-6, ФЗ-13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/>
            <a:t>региональное законодательство Камчатского края</a:t>
          </a:r>
          <a:endParaRPr lang="ru-RU" sz="1900" kern="1200" dirty="0"/>
        </a:p>
      </dsp:txBody>
      <dsp:txXfrm>
        <a:off x="5697780" y="1462097"/>
        <a:ext cx="2497204" cy="2464323"/>
      </dsp:txXfrm>
    </dsp:sp>
    <dsp:sp modelId="{6524203A-92DD-40BE-A9AF-2442ABA18626}">
      <dsp:nvSpPr>
        <dsp:cNvPr id="0" name=""/>
        <dsp:cNvSpPr/>
      </dsp:nvSpPr>
      <dsp:spPr>
        <a:xfrm>
          <a:off x="8544594" y="773747"/>
          <a:ext cx="2497204" cy="6883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900" kern="1200" dirty="0"/>
            <a:t>Роль региональных КСО:</a:t>
          </a:r>
        </a:p>
      </dsp:txBody>
      <dsp:txXfrm>
        <a:off x="8544594" y="773747"/>
        <a:ext cx="2497204" cy="688350"/>
      </dsp:txXfrm>
    </dsp:sp>
    <dsp:sp modelId="{41C14EB2-C455-496A-A8B2-32A01B65E008}">
      <dsp:nvSpPr>
        <dsp:cNvPr id="0" name=""/>
        <dsp:cNvSpPr/>
      </dsp:nvSpPr>
      <dsp:spPr>
        <a:xfrm>
          <a:off x="8544594" y="1462097"/>
          <a:ext cx="2497204" cy="2464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SzPts val="1000"/>
            <a:buFont typeface="Symbol" panose="05050102010706020507" pitchFamily="18" charset="2"/>
            <a:buChar char=""/>
          </a:pPr>
          <a:r>
            <a:rPr lang="ru-RU" sz="1900" kern="1200"/>
            <a:t> осуществление внешнего муниципального контроля по соглашения</a:t>
          </a:r>
          <a:endParaRPr lang="ru-RU" sz="1900" kern="1200" dirty="0"/>
        </a:p>
      </dsp:txBody>
      <dsp:txXfrm>
        <a:off x="8544594" y="1462097"/>
        <a:ext cx="2497204" cy="24643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051CC-E3C8-447E-A530-404B5076C38E}">
      <dsp:nvSpPr>
        <dsp:cNvPr id="0" name=""/>
        <dsp:cNvSpPr/>
      </dsp:nvSpPr>
      <dsp:spPr>
        <a:xfrm>
          <a:off x="0" y="371988"/>
          <a:ext cx="1154582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3CB0DE-876A-4649-AA1E-814B2B9D6A7B}">
      <dsp:nvSpPr>
        <dsp:cNvPr id="0" name=""/>
        <dsp:cNvSpPr/>
      </dsp:nvSpPr>
      <dsp:spPr>
        <a:xfrm>
          <a:off x="577291" y="32508"/>
          <a:ext cx="808207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483" tIns="0" rIns="30548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600" kern="1200" dirty="0"/>
            <a:t>Цель и задачи исследования выполнены</a:t>
          </a:r>
        </a:p>
      </dsp:txBody>
      <dsp:txXfrm>
        <a:off x="610435" y="65652"/>
        <a:ext cx="8015788" cy="612672"/>
      </dsp:txXfrm>
    </dsp:sp>
    <dsp:sp modelId="{8CFB4000-7413-48F9-9B1A-7B668D561E49}">
      <dsp:nvSpPr>
        <dsp:cNvPr id="0" name=""/>
        <dsp:cNvSpPr/>
      </dsp:nvSpPr>
      <dsp:spPr>
        <a:xfrm>
          <a:off x="0" y="1415268"/>
          <a:ext cx="1154582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D0894-D6A5-4801-83C3-FE1BAE96C87A}">
      <dsp:nvSpPr>
        <dsp:cNvPr id="0" name=""/>
        <dsp:cNvSpPr/>
      </dsp:nvSpPr>
      <dsp:spPr>
        <a:xfrm>
          <a:off x="577291" y="1075788"/>
          <a:ext cx="808207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483" tIns="0" rIns="30548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600" kern="1200" dirty="0"/>
            <a:t>Охват контролем достиг 85%, объем экспертиз и проверок вырос</a:t>
          </a:r>
        </a:p>
      </dsp:txBody>
      <dsp:txXfrm>
        <a:off x="610435" y="1108932"/>
        <a:ext cx="8015788" cy="612672"/>
      </dsp:txXfrm>
    </dsp:sp>
    <dsp:sp modelId="{0E9488B3-9B1F-4055-8078-70EF4661B6BA}">
      <dsp:nvSpPr>
        <dsp:cNvPr id="0" name=""/>
        <dsp:cNvSpPr/>
      </dsp:nvSpPr>
      <dsp:spPr>
        <a:xfrm>
          <a:off x="0" y="2458548"/>
          <a:ext cx="1154582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FD7A10-42E0-44ED-AAE5-698D8673F050}">
      <dsp:nvSpPr>
        <dsp:cNvPr id="0" name=""/>
        <dsp:cNvSpPr/>
      </dsp:nvSpPr>
      <dsp:spPr>
        <a:xfrm>
          <a:off x="577291" y="2119068"/>
          <a:ext cx="808207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483" tIns="0" rIns="30548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600" kern="1200"/>
            <a:t>Выявлены системные проблемы: методология, кадры, логистика, возмещение ущерба</a:t>
          </a:r>
        </a:p>
      </dsp:txBody>
      <dsp:txXfrm>
        <a:off x="610435" y="2152212"/>
        <a:ext cx="8015788" cy="612672"/>
      </dsp:txXfrm>
    </dsp:sp>
    <dsp:sp modelId="{1AFA7287-E1C8-41E0-8247-ADF3214001CD}">
      <dsp:nvSpPr>
        <dsp:cNvPr id="0" name=""/>
        <dsp:cNvSpPr/>
      </dsp:nvSpPr>
      <dsp:spPr>
        <a:xfrm>
          <a:off x="0" y="3501828"/>
          <a:ext cx="1154582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830092-5075-4B40-991D-387E8997C5AB}">
      <dsp:nvSpPr>
        <dsp:cNvPr id="0" name=""/>
        <dsp:cNvSpPr/>
      </dsp:nvSpPr>
      <dsp:spPr>
        <a:xfrm>
          <a:off x="577291" y="3162348"/>
          <a:ext cx="808207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483" tIns="0" rIns="30548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600" kern="1200"/>
            <a:t>Предложен комплексный план мероприятий с прогнозом позитивного эффекта</a:t>
          </a:r>
        </a:p>
      </dsp:txBody>
      <dsp:txXfrm>
        <a:off x="610435" y="3195492"/>
        <a:ext cx="8015788" cy="612672"/>
      </dsp:txXfrm>
    </dsp:sp>
    <dsp:sp modelId="{F06A9D2F-360B-449A-90E3-94672413C1E2}">
      <dsp:nvSpPr>
        <dsp:cNvPr id="0" name=""/>
        <dsp:cNvSpPr/>
      </dsp:nvSpPr>
      <dsp:spPr>
        <a:xfrm>
          <a:off x="0" y="4545108"/>
          <a:ext cx="11545823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858FA8-3F18-4349-A724-35F641BB89B7}">
      <dsp:nvSpPr>
        <dsp:cNvPr id="0" name=""/>
        <dsp:cNvSpPr/>
      </dsp:nvSpPr>
      <dsp:spPr>
        <a:xfrm>
          <a:off x="577291" y="4205628"/>
          <a:ext cx="808207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483" tIns="0" rIns="305483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anose="05050102010706020507" pitchFamily="18" charset="2"/>
            <a:buNone/>
          </a:pPr>
          <a:r>
            <a:rPr lang="ru-RU" sz="1600" kern="1200" dirty="0"/>
            <a:t>Рекомендации готовы к практическому применению КСП Камчатского края и органами МСУ</a:t>
          </a:r>
        </a:p>
      </dsp:txBody>
      <dsp:txXfrm>
        <a:off x="610435" y="4238772"/>
        <a:ext cx="801578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3B232-53EB-4791-9178-B8879EF00D61}" type="datetimeFigureOut">
              <a:rPr lang="ru-RU" smtClean="0"/>
              <a:t>10.06.2026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859E5-02CC-4DE8-8E42-CF8FED48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54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859E5-02CC-4DE8-8E42-CF8FED48A5B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94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859E5-02CC-4DE8-8E42-CF8FED48A5B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2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E069B-953A-4D33-963C-96F8A35448BE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122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8FDAA-6EE3-433E-B63D-1C8F14FE0093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343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7EC2-E82C-4587-B1B3-554B46A82E58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31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6C269-A3F9-49F7-B141-0DF4AAB910D2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82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138D0-401F-4415-AA1C-E5B6CE0D612B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7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0BBE-57F1-439D-914E-8EC6F9B9534D}" type="datetime1">
              <a:rPr lang="ru-RU" smtClean="0"/>
              <a:t>10.06.2026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70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91D00-577A-45C2-A0CC-D0678CA06EE8}" type="datetime1">
              <a:rPr lang="ru-RU" smtClean="0"/>
              <a:t>10.06.2026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646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C15E-EDA0-4C30-9179-5CD0DDD0C09F}" type="datetime1">
              <a:rPr lang="ru-RU" smtClean="0"/>
              <a:t>10.06.2026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869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F1CD-AB49-4CA5-BBB1-80EB5BD26F24}" type="datetime1">
              <a:rPr lang="ru-RU" smtClean="0"/>
              <a:t>10.06.2026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084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38850-1CDF-4680-A62C-2A9035F458E2}" type="datetime1">
              <a:rPr lang="ru-RU" smtClean="0"/>
              <a:t>10.06.2026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269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6902D4CF-4541-4FDE-A1E1-C3E9922DC699}" type="datetime1">
              <a:rPr lang="ru-RU" smtClean="0"/>
              <a:t>10.06.2026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08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0B888-AC82-4A7E-AC40-CE97589FD401}" type="datetime1">
              <a:rPr lang="ru-RU" smtClean="0"/>
              <a:t>10.06.2026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FAD4C41-5D4C-4551-9078-3229F0623E9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3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4CFF27-8494-0A60-41F9-92C03E988E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8096" y="1478583"/>
            <a:ext cx="10286756" cy="25414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Выпускная квалификационная работа</a:t>
            </a:r>
            <a:br>
              <a:rPr lang="ru-RU" sz="3200" b="1" dirty="0"/>
            </a:br>
            <a:br>
              <a:rPr lang="ru-RU" sz="3200" dirty="0"/>
            </a:br>
            <a:r>
              <a:rPr lang="ru-RU" sz="3200" b="1" dirty="0"/>
              <a:t>Контроль за формированием и исполнением бюджетов муниципальных образований Камчатского края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AB14C0-1526-3C85-F283-95D2FEAB1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880" y="4207306"/>
            <a:ext cx="8637072" cy="977621"/>
          </a:xfrm>
        </p:spPr>
        <p:txBody>
          <a:bodyPr/>
          <a:lstStyle/>
          <a:p>
            <a:r>
              <a:rPr lang="ru-RU" dirty="0"/>
              <a:t>Выполнила: Ведерникова Анастасия Сергеевна</a:t>
            </a:r>
          </a:p>
          <a:p>
            <a:r>
              <a:rPr lang="ru-RU" dirty="0"/>
              <a:t>Руководитель: Кулакова Людмила Ивановна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309" y="286326"/>
            <a:ext cx="10455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«Дальневосточный филиал</a:t>
            </a:r>
            <a:r>
              <a:rPr lang="en-US" dirty="0"/>
              <a:t> </a:t>
            </a:r>
            <a:r>
              <a:rPr lang="ru-RU" dirty="0"/>
              <a:t>Федерального государственного бюджетного образовательного учреждения</a:t>
            </a:r>
            <a:r>
              <a:rPr lang="en-US" dirty="0"/>
              <a:t> </a:t>
            </a:r>
            <a:r>
              <a:rPr lang="ru-RU" dirty="0"/>
              <a:t>высшего образования</a:t>
            </a:r>
            <a:r>
              <a:rPr lang="en-US" dirty="0"/>
              <a:t> </a:t>
            </a:r>
            <a:r>
              <a:rPr lang="ru-RU" dirty="0"/>
              <a:t>«Всероссийская академия внешней торговли</a:t>
            </a:r>
          </a:p>
          <a:p>
            <a:pPr algn="ctr"/>
            <a:r>
              <a:rPr lang="ru-RU" dirty="0"/>
              <a:t>Министерства экономического развития Российской Федерации»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944880" y="3528061"/>
            <a:ext cx="1493521" cy="7619"/>
          </a:xfrm>
          <a:prstGeom prst="line">
            <a:avLst/>
          </a:prstGeom>
          <a:ln w="31750">
            <a:solidFill>
              <a:srgbClr val="B71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66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218C8C-DF9A-FE2B-A6E5-665AAB8BD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Основные выводы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80374A9-A7D9-A957-645E-673DF720AC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934047"/>
              </p:ext>
            </p:extLst>
          </p:nvPr>
        </p:nvGraphicFramePr>
        <p:xfrm>
          <a:off x="451104" y="1267968"/>
          <a:ext cx="11545823" cy="5157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11314545" y="6086764"/>
            <a:ext cx="738910" cy="692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78027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BBE3E-E3E6-E6E4-FD44-314F9CEB4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2904382"/>
            <a:ext cx="9603275" cy="1049235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400" dirty="0"/>
              <a:t>Спасибо за внимание!</a:t>
            </a:r>
            <a:br>
              <a:rPr lang="ru-RU" sz="4400" dirty="0"/>
            </a:br>
            <a:br>
              <a:rPr lang="ru-RU" sz="4400" dirty="0"/>
            </a:br>
            <a:br>
              <a:rPr lang="ru-RU" sz="4400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499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288F9-39D5-8748-73E4-F009FD7D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Актуальность и проблематика исследования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793A28F-00A8-9AD8-2A10-7797970171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334604"/>
              </p:ext>
            </p:extLst>
          </p:nvPr>
        </p:nvGraphicFramePr>
        <p:xfrm>
          <a:off x="755904" y="1560576"/>
          <a:ext cx="11131295" cy="4492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66353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92160B-00FC-B2DA-D45A-622D25FAA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Теоретические основы контроля ЗА МУНИЦИПАЛЬНЫМИ БЮДЖЕТАМИ 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C8DF9BD-8F8F-514A-6D2C-F00591D1B9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831475"/>
              </p:ext>
            </p:extLst>
          </p:nvPr>
        </p:nvGraphicFramePr>
        <p:xfrm>
          <a:off x="487681" y="1353312"/>
          <a:ext cx="11045952" cy="4700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69506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67631-E9B6-E7A6-77CC-608EE2330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Анализ деятельности КСП Камчатского края: охват и динамика соглашений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0AD9B05-13FF-A21D-8210-2AC63C025D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9907366"/>
              </p:ext>
            </p:extLst>
          </p:nvPr>
        </p:nvGraphicFramePr>
        <p:xfrm>
          <a:off x="4009898" y="2017648"/>
          <a:ext cx="7683500" cy="3600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0875">
                  <a:extLst>
                    <a:ext uri="{9D8B030D-6E8A-4147-A177-3AD203B41FA5}">
                      <a16:colId xmlns:a16="http://schemas.microsoft.com/office/drawing/2014/main" val="174737023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2801675449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1428374552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345114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Наименование показателя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2022 год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2023 год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2024 год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475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Количество заключенных соглашений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9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14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13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1911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Количество охваченных муниципальных районов (округов)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8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10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10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468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Количество охваченных сельских поселений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1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4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3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3068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Доля муниципальных образований края, охваченных соглашениями (в %)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75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85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85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53467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79DF0E3-09F3-F005-A969-8DC1B586907D}"/>
              </a:ext>
            </a:extLst>
          </p:cNvPr>
          <p:cNvSpPr txBox="1"/>
          <p:nvPr/>
        </p:nvSpPr>
        <p:spPr>
          <a:xfrm>
            <a:off x="271272" y="2198246"/>
            <a:ext cx="3569208" cy="3350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передачи полномочий по внешнему муниципальному контролю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охвата МО в 2022–2024 гг.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Стабилизация на уровне 85% охвата после реформы МСУ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организационной структуры к укрупнению муниципалитетов</a:t>
            </a:r>
          </a:p>
        </p:txBody>
      </p:sp>
      <p:sp>
        <p:nvSpPr>
          <p:cNvPr id="7" name="Овал 6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51198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3771E-EA9B-CEA1-6DF5-9FBD27773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Контроль за формированием доходов и планированием расходов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B33BF80-F90B-0BEA-6D80-2EE91F6099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448310"/>
              </p:ext>
            </p:extLst>
          </p:nvPr>
        </p:nvGraphicFramePr>
        <p:xfrm>
          <a:off x="1293812" y="1853754"/>
          <a:ext cx="9604376" cy="4364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1094">
                  <a:extLst>
                    <a:ext uri="{9D8B030D-6E8A-4147-A177-3AD203B41FA5}">
                      <a16:colId xmlns:a16="http://schemas.microsoft.com/office/drawing/2014/main" val="3153215148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1776217752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1068643720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1671735306"/>
                    </a:ext>
                  </a:extLst>
                </a:gridCol>
              </a:tblGrid>
              <a:tr h="186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Вид нарушения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2022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2023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2024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8368669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Ошибки в кодах бюджетной классификации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15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18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22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1536977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Несоответствие показателей муниципальных программ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12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15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1596461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Отсутствие методик прогнозирования доходов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8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12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6767539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Нарушения порядка приватизации имущества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5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7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9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4613925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Технические ошибки в оформлении документов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25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30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493308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33189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C54FF-A2D4-193D-1CE4-8ADF908AD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Результаты контроля исполнения бюджетов и эффективность расходов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521D416-AECA-C3D6-C733-C1A8E42061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7988703"/>
              </p:ext>
            </p:extLst>
          </p:nvPr>
        </p:nvGraphicFramePr>
        <p:xfrm>
          <a:off x="1451028" y="1853754"/>
          <a:ext cx="9604376" cy="4100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1094">
                  <a:extLst>
                    <a:ext uri="{9D8B030D-6E8A-4147-A177-3AD203B41FA5}">
                      <a16:colId xmlns:a16="http://schemas.microsoft.com/office/drawing/2014/main" val="2293638374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1199131159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3165316109"/>
                    </a:ext>
                  </a:extLst>
                </a:gridCol>
                <a:gridCol w="2401094">
                  <a:extLst>
                    <a:ext uri="{9D8B030D-6E8A-4147-A177-3AD203B41FA5}">
                      <a16:colId xmlns:a16="http://schemas.microsoft.com/office/drawing/2014/main" val="1716320854"/>
                    </a:ext>
                  </a:extLst>
                </a:gridCol>
              </a:tblGrid>
              <a:tr h="186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Показатель эффективности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2022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2023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2024 год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7849255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Доля устраненных нарушений от общего объема (%)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23,1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98,7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99,2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8765493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Доля возмещенных средств от суммы нарушений (%)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7,0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12,4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0,96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3306109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Количество нарушений на одно контрольное мероприятие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206,2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64,2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28,1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1931092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Средняя сумма нарушений на одно мероприятие (тыс. руб.)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402 369,1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81 010,9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47 749,6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450601"/>
                  </a:ext>
                </a:extLst>
              </a:tr>
              <a:tr h="186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Исполнение представлений (%)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66,7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60,0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312202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75106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31241-B528-655B-9059-C501FC946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Системные проблемы бюджетного контроля в Камчатском крае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D986107-F560-078F-4F46-9CA8346A4D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689341"/>
              </p:ext>
            </p:extLst>
          </p:nvPr>
        </p:nvGraphicFramePr>
        <p:xfrm>
          <a:off x="1451029" y="1853754"/>
          <a:ext cx="9604374" cy="4318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02187">
                  <a:extLst>
                    <a:ext uri="{9D8B030D-6E8A-4147-A177-3AD203B41FA5}">
                      <a16:colId xmlns:a16="http://schemas.microsoft.com/office/drawing/2014/main" val="1207012156"/>
                    </a:ext>
                  </a:extLst>
                </a:gridCol>
                <a:gridCol w="4802187">
                  <a:extLst>
                    <a:ext uri="{9D8B030D-6E8A-4147-A177-3AD203B41FA5}">
                      <a16:colId xmlns:a16="http://schemas.microsoft.com/office/drawing/2014/main" val="1126165377"/>
                    </a:ext>
                  </a:extLst>
                </a:gridCol>
              </a:tblGrid>
              <a:tr h="186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Группа проблем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Основные проявления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891697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Нормативно-правовые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Несоответствие местных актов федеральному законодательству, ошибки в кодах бюджетной классификации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5943965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Организационно-кадровые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Дефицит квалифицированных специалистов, высокая текучесть кадров, нарушение сроков представления отчетности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733790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Методологические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Нарушения бухгалтерского учета, нестабильность бюджетного планирования, частые изменения бюджета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1157248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Технико-технологические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Отсутствие автоматизации, сложности с выездными проверками из-за географии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5789825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Эффективность возмещения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Низкая доля взысканных средств, длительность судебных процедур, повторяемость нарушений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2711995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41282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0F86A-312F-A612-779F-1AA20F21F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Направления совершенствования деятельности КСП </a:t>
            </a:r>
            <a:endParaRPr lang="ru-RU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67411F13-B0D3-304F-0432-C618D4EAEF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9346327"/>
              </p:ext>
            </p:extLst>
          </p:nvPr>
        </p:nvGraphicFramePr>
        <p:xfrm>
          <a:off x="1338268" y="1853755"/>
          <a:ext cx="9817412" cy="4421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08706">
                  <a:extLst>
                    <a:ext uri="{9D8B030D-6E8A-4147-A177-3AD203B41FA5}">
                      <a16:colId xmlns:a16="http://schemas.microsoft.com/office/drawing/2014/main" val="547658746"/>
                    </a:ext>
                  </a:extLst>
                </a:gridCol>
                <a:gridCol w="4908706">
                  <a:extLst>
                    <a:ext uri="{9D8B030D-6E8A-4147-A177-3AD203B41FA5}">
                      <a16:colId xmlns:a16="http://schemas.microsoft.com/office/drawing/2014/main" val="1612065749"/>
                    </a:ext>
                  </a:extLst>
                </a:gridCol>
              </a:tblGrid>
              <a:tr h="1940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Наименование мероприятия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Ожидаемый результат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2982898901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Разработка единых методических рекомендаций для МО по бюджетному учету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Снижение ошибок в учете на 30%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4195816002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Организация системы регулярного обучения сотрудников финорганов МО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Повышение квалификации 100% сотрудников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3861315275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Внедрение методики оценки рисков нарушений бюджетного законодательства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Оптимизация плана контрольных мероприятий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3094741055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Интеграция с региональными информационными системами в сфере финансов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Возможность мониторинга в реальном времени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420198922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Расширение практики предварительных консультаций для органов МСУ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Снижение количества нарушений на стадии планирования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1206791468"/>
                  </a:ext>
                </a:extLst>
              </a:tr>
              <a:tr h="602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Усиление взаимодействия с правоохранительными органами по взысканию ущерба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Увеличение доли возмещенных средств до 20%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792" marR="64792" marT="0" marB="0"/>
                </a:tc>
                <a:extLst>
                  <a:ext uri="{0D108BD9-81ED-4DB2-BD59-A6C34878D82A}">
                    <a16:rowId xmlns:a16="http://schemas.microsoft.com/office/drawing/2014/main" val="541537504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21345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EA576-6F8E-07F1-D20A-ACD844E62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4570" y="280263"/>
            <a:ext cx="9603275" cy="1049235"/>
          </a:xfrm>
        </p:spPr>
        <p:txBody>
          <a:bodyPr/>
          <a:lstStyle/>
          <a:p>
            <a:r>
              <a:rPr lang="ru-RU" b="1"/>
              <a:t>Прогноз экономической </a:t>
            </a:r>
            <a:r>
              <a:rPr lang="ru-RU" b="1" dirty="0"/>
              <a:t>эффективности рекомендаций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4841B38-FAA7-111D-04A8-5AE29523C0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186482"/>
              </p:ext>
            </p:extLst>
          </p:nvPr>
        </p:nvGraphicFramePr>
        <p:xfrm>
          <a:off x="804672" y="1427462"/>
          <a:ext cx="10863070" cy="5150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2614">
                  <a:extLst>
                    <a:ext uri="{9D8B030D-6E8A-4147-A177-3AD203B41FA5}">
                      <a16:colId xmlns:a16="http://schemas.microsoft.com/office/drawing/2014/main" val="2966491076"/>
                    </a:ext>
                  </a:extLst>
                </a:gridCol>
                <a:gridCol w="2172614">
                  <a:extLst>
                    <a:ext uri="{9D8B030D-6E8A-4147-A177-3AD203B41FA5}">
                      <a16:colId xmlns:a16="http://schemas.microsoft.com/office/drawing/2014/main" val="1518910232"/>
                    </a:ext>
                  </a:extLst>
                </a:gridCol>
                <a:gridCol w="2172614">
                  <a:extLst>
                    <a:ext uri="{9D8B030D-6E8A-4147-A177-3AD203B41FA5}">
                      <a16:colId xmlns:a16="http://schemas.microsoft.com/office/drawing/2014/main" val="3820322392"/>
                    </a:ext>
                  </a:extLst>
                </a:gridCol>
                <a:gridCol w="2172614">
                  <a:extLst>
                    <a:ext uri="{9D8B030D-6E8A-4147-A177-3AD203B41FA5}">
                      <a16:colId xmlns:a16="http://schemas.microsoft.com/office/drawing/2014/main" val="2135323845"/>
                    </a:ext>
                  </a:extLst>
                </a:gridCol>
                <a:gridCol w="2172614">
                  <a:extLst>
                    <a:ext uri="{9D8B030D-6E8A-4147-A177-3AD203B41FA5}">
                      <a16:colId xmlns:a16="http://schemas.microsoft.com/office/drawing/2014/main" val="2787261708"/>
                    </a:ext>
                  </a:extLst>
                </a:gridCol>
              </a:tblGrid>
              <a:tr h="4487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Показатель эффективности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2024 год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2025 год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2026 год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2027 год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2209403219"/>
                  </a:ext>
                </a:extLst>
              </a:tr>
              <a:tr h="677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Количество выявленных нарушений (ед.)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450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400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350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300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1164666600"/>
                  </a:ext>
                </a:extLst>
              </a:tr>
              <a:tr h="8356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Сумма выявленных нарушений (тыс. рублей)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763 993,5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700 000,0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650 000,0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600 000,0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3510908030"/>
                  </a:ext>
                </a:extLst>
              </a:tr>
              <a:tr h="906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Сумма возмещенных средств (тыс. рублей)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7 317,4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10 000,0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15 000,0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20 000,0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3947710651"/>
                  </a:ext>
                </a:extLst>
              </a:tr>
              <a:tr h="8356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Доля возмещенных средств от суммы нарушений (%)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0,96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1,43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2,31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3,33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1562757764"/>
                  </a:ext>
                </a:extLst>
              </a:tr>
              <a:tr h="11361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Затраты на проведение контрольных мероприятий (тыс. рублей)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15 000,0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>
                          <a:effectLst/>
                        </a:rPr>
                        <a:t>14 000,0</a:t>
                      </a:r>
                      <a:endParaRPr lang="ru-RU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13 000,0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kern="100" dirty="0">
                          <a:effectLst/>
                        </a:rPr>
                        <a:t>12 000,0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72" marR="68272" marT="0" marB="0"/>
                </a:tc>
                <a:extLst>
                  <a:ext uri="{0D108BD9-81ED-4DB2-BD59-A6C34878D82A}">
                    <a16:rowId xmlns:a16="http://schemas.microsoft.com/office/drawing/2014/main" val="4162393146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11443849" y="6188362"/>
            <a:ext cx="600364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84978889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57</TotalTime>
  <Words>668</Words>
  <Application>Microsoft Office PowerPoint</Application>
  <PresentationFormat>Широкоэкранный</PresentationFormat>
  <Paragraphs>173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Symbol</vt:lpstr>
      <vt:lpstr>Галерея</vt:lpstr>
      <vt:lpstr>Выпускная квалификационная работа  Контроль за формированием и исполнением бюджетов муниципальных образований Камчатского края </vt:lpstr>
      <vt:lpstr>Актуальность и проблематика исследования</vt:lpstr>
      <vt:lpstr>Теоретические основы контроля ЗА МУНИЦИПАЛЬНЫМИ БЮДЖЕТАМИ </vt:lpstr>
      <vt:lpstr>Анализ деятельности КСП Камчатского края: охват и динамика соглашений</vt:lpstr>
      <vt:lpstr>Контроль за формированием доходов и планированием расходов</vt:lpstr>
      <vt:lpstr>Результаты контроля исполнения бюджетов и эффективность расходов</vt:lpstr>
      <vt:lpstr>Системные проблемы бюджетного контроля в Камчатском крае</vt:lpstr>
      <vt:lpstr>Направления совершенствования деятельности КСП </vt:lpstr>
      <vt:lpstr>Прогноз экономической эффективности рекомендаций</vt:lpstr>
      <vt:lpstr>Основные выводы</vt:lpstr>
      <vt:lpstr>Спасибо за внимание!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 Контроль за формированием и исполнением бюджетов муниципальных образований Камчатского края </dc:title>
  <dc:creator>Сороколетова Татьяна Ивановна</dc:creator>
  <cp:lastModifiedBy>Максим Матюхин</cp:lastModifiedBy>
  <cp:revision>10</cp:revision>
  <dcterms:created xsi:type="dcterms:W3CDTF">2026-05-13T03:43:26Z</dcterms:created>
  <dcterms:modified xsi:type="dcterms:W3CDTF">2026-06-10T00:54:46Z</dcterms:modified>
</cp:coreProperties>
</file>