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8" r:id="rId3"/>
    <p:sldId id="260" r:id="rId4"/>
    <p:sldId id="261" r:id="rId5"/>
    <p:sldId id="262" r:id="rId6"/>
    <p:sldId id="263" r:id="rId7"/>
    <p:sldId id="264" r:id="rId8"/>
    <p:sldId id="269" r:id="rId9"/>
    <p:sldId id="265" r:id="rId10"/>
    <p:sldId id="266" r:id="rId11"/>
    <p:sldId id="267" r:id="rId12"/>
  </p:sldIdLst>
  <p:sldSz cx="12192000" cy="6858000"/>
  <p:notesSz cx="6858000" cy="12192000"/>
  <p:embeddedFontLst>
    <p:embeddedFont>
      <p:font typeface="Funnel Display" pitchFamily="2" charset="0"/>
      <p:regular r:id="rId15"/>
    </p:embeddedFont>
    <p:embeddedFont>
      <p:font typeface="Funnel Sans" pitchFamily="2" charset="0"/>
      <p:regular r:id="rId16"/>
    </p:embeddedFont>
  </p:embeddedFontLst>
  <p:defaultTextStyle>
    <a:defPPr>
      <a:defRPr lang="ru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6A9"/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969"/>
    <p:restoredTop sz="94610"/>
  </p:normalViewPr>
  <p:slideViewPr>
    <p:cSldViewPr snapToGrid="0" snapToObjects="1">
      <p:cViewPr>
        <p:scale>
          <a:sx n="99" d="100"/>
          <a:sy n="99" d="100"/>
        </p:scale>
        <p:origin x="312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58B37D89-00D4-C8F5-0090-88726EC858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D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BD17782-4CFF-610A-7E66-CE014D402BF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43B58-7771-2048-ABA8-1767BB9D55F5}" type="datetimeFigureOut">
              <a:rPr lang="ru-DE" smtClean="0"/>
              <a:t>19.06.26</a:t>
            </a:fld>
            <a:endParaRPr lang="ru-D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D9DE897-E1DE-C99D-B8F6-DC2699AE1F0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D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7DF1AAB-5599-A0B2-DBA0-A1899E1370C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4AA4E-8121-EE42-AC42-3B90DBCB1B8C}" type="slidenum">
              <a:rPr lang="ru-DE" smtClean="0"/>
              <a:t>‹#›</a:t>
            </a:fld>
            <a:endParaRPr lang="ru-DE"/>
          </a:p>
        </p:txBody>
      </p:sp>
    </p:spTree>
    <p:extLst>
      <p:ext uri="{BB962C8B-B14F-4D97-AF65-F5344CB8AC3E}">
        <p14:creationId xmlns:p14="http://schemas.microsoft.com/office/powerpoint/2010/main" val="91409077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6124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DE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DE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DE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DE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DE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DE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DE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5EB"/>
          </a:solidFill>
          <a:ln/>
        </p:spPr>
        <p:txBody>
          <a:bodyPr/>
          <a:lstStyle/>
          <a:p>
            <a:endParaRPr lang="ru-DE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6875" y="65589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5EB"/>
          </a:solidFill>
          <a:ln/>
        </p:spPr>
        <p:txBody>
          <a:bodyPr/>
          <a:lstStyle/>
          <a:p>
            <a:endParaRPr lang="ru-DE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6875" y="65589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5EB"/>
          </a:solidFill>
          <a:ln/>
        </p:spPr>
        <p:txBody>
          <a:bodyPr/>
          <a:lstStyle/>
          <a:p>
            <a:endParaRPr lang="ru-DE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6875" y="65589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5EB"/>
          </a:solidFill>
          <a:ln/>
        </p:spPr>
        <p:txBody>
          <a:bodyPr/>
          <a:lstStyle/>
          <a:p>
            <a:endParaRPr lang="ru-DE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6875" y="65589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5EB"/>
          </a:solidFill>
          <a:ln/>
        </p:spPr>
        <p:txBody>
          <a:bodyPr/>
          <a:lstStyle/>
          <a:p>
            <a:endParaRPr lang="ru-DE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6875" y="65589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5EB"/>
          </a:solidFill>
          <a:ln/>
        </p:spPr>
        <p:txBody>
          <a:bodyPr/>
          <a:lstStyle/>
          <a:p>
            <a:endParaRPr lang="ru-DE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6875" y="65589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5EB"/>
          </a:solidFill>
          <a:ln/>
        </p:spPr>
        <p:txBody>
          <a:bodyPr/>
          <a:lstStyle/>
          <a:p>
            <a:endParaRPr lang="ru-DE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6875" y="65589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5EB"/>
          </a:solidFill>
          <a:ln/>
        </p:spPr>
        <p:txBody>
          <a:bodyPr/>
          <a:lstStyle/>
          <a:p>
            <a:endParaRPr lang="ru-DE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6875" y="65589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5EB"/>
          </a:solidFill>
          <a:ln/>
        </p:spPr>
        <p:txBody>
          <a:bodyPr/>
          <a:lstStyle/>
          <a:p>
            <a:endParaRPr lang="ru-DE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6875" y="65589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5EB"/>
          </a:solidFill>
          <a:ln/>
        </p:spPr>
        <p:txBody>
          <a:bodyPr/>
          <a:lstStyle/>
          <a:p>
            <a:endParaRPr lang="ru-DE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6875" y="65589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sv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.svg"/><Relationship Id="rId5" Type="http://schemas.openxmlformats.org/officeDocument/2006/relationships/image" Target="../media/image13.jpeg"/><Relationship Id="rId4" Type="http://schemas.openxmlformats.org/officeDocument/2006/relationships/image" Target="../media/image1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sv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B5B3AC-C5B2-E33C-7F61-75E0387F3DEC}"/>
              </a:ext>
            </a:extLst>
          </p:cNvPr>
          <p:cNvSpPr txBox="1"/>
          <p:nvPr/>
        </p:nvSpPr>
        <p:spPr>
          <a:xfrm>
            <a:off x="0" y="112998"/>
            <a:ext cx="12192000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</a:t>
            </a:r>
          </a:p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высшего образования</a:t>
            </a:r>
            <a:endParaRPr lang="ru-DE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</a:t>
            </a:r>
            <a:r>
              <a:rPr lang="ru-DE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Российской Федерации» </a:t>
            </a:r>
            <a:endParaRPr lang="ru-DE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факультет</a:t>
            </a:r>
            <a:endParaRPr lang="ru-DE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«Экономика и управление»</a:t>
            </a:r>
          </a:p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расчетами с покупателями (дебиторами) в бизнесе</a:t>
            </a:r>
          </a:p>
          <a:p>
            <a:pPr algn="ctr"/>
            <a:endParaRPr lang="ru-DE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DE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670925" algn="just"/>
            <a:r>
              <a:rPr lang="ru-DE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 группы БЭ-2022</a:t>
            </a:r>
          </a:p>
          <a:p>
            <a:pPr marL="8670925" algn="just"/>
            <a:r>
              <a:rPr lang="ru-DE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Бровкина Екатерина Дмитриевна</a:t>
            </a:r>
            <a:endParaRPr lang="ru-DE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670925" algn="just"/>
            <a:r>
              <a:rPr lang="ru-DE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</a:t>
            </a:r>
          </a:p>
          <a:p>
            <a:pPr marL="8670925" algn="just"/>
            <a:r>
              <a:rPr lang="ru-DE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преподаватель кафедры </a:t>
            </a:r>
          </a:p>
          <a:p>
            <a:pPr marL="8670925" algn="just"/>
            <a:r>
              <a:rPr lang="ru-DE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«Экономики и управления»</a:t>
            </a:r>
          </a:p>
          <a:p>
            <a:pPr marL="8670925" algn="just"/>
            <a:r>
              <a:rPr lang="ru-DE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 Елена Викторовны</a:t>
            </a:r>
          </a:p>
          <a:p>
            <a:pPr marL="4549775" indent="476250" algn="just"/>
            <a:endParaRPr lang="ru-DE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49775" indent="476250" algn="just"/>
            <a:endParaRPr lang="ru-DE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75"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Петропавловск-Камчатский </a:t>
            </a:r>
          </a:p>
          <a:p>
            <a:pPr marL="15875"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E180561-18F3-03A7-2B00-A826726FF28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38114" y="0"/>
            <a:ext cx="1153886" cy="115388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4A168F-0500-14B4-DFB3-4719F7AEA6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1800" y="6388177"/>
            <a:ext cx="1600200" cy="406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9036DCA-E94C-5C3F-1E7B-B2287F950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43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87ECF50-E89A-2CFF-7CEB-F48104BACF9B}"/>
              </a:ext>
            </a:extLst>
          </p:cNvPr>
          <p:cNvSpPr txBox="1"/>
          <p:nvPr/>
        </p:nvSpPr>
        <p:spPr>
          <a:xfrm>
            <a:off x="11758325" y="6488668"/>
            <a:ext cx="433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9939B6E-61BF-E946-BC66-F06D76F2E1FF}" type="slidenum">
              <a:rPr lang="ru-D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ru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1BBFC58-27FE-4C73-EC42-7314867A8F6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25200" y="3646"/>
            <a:ext cx="1066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857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250C58D-F36B-B21C-C8A9-70821A8E7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8487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88BBD46-0BD0-127D-14A1-FC72EEE8981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93552" y="0"/>
            <a:ext cx="1066800" cy="1066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3480408-0243-78EB-6DC0-927537899901}"/>
              </a:ext>
            </a:extLst>
          </p:cNvPr>
          <p:cNvSpPr txBox="1"/>
          <p:nvPr/>
        </p:nvSpPr>
        <p:spPr>
          <a:xfrm>
            <a:off x="11785403" y="6488668"/>
            <a:ext cx="413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9939B6E-61BF-E946-BC66-F06D76F2E1FF}" type="slidenum">
              <a:rPr lang="ru-D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fld>
            <a:endParaRPr lang="ru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913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51D700-1EE7-01AA-7488-CFFFCAF56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8487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B489045-3C6C-2B25-3C92-222D083747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578106" y="0"/>
            <a:ext cx="613893" cy="61389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B8AED67-D756-5203-2C52-240572F05FDD}"/>
              </a:ext>
            </a:extLst>
          </p:cNvPr>
          <p:cNvSpPr txBox="1"/>
          <p:nvPr/>
        </p:nvSpPr>
        <p:spPr>
          <a:xfrm>
            <a:off x="11918070" y="6488668"/>
            <a:ext cx="280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9939B6E-61BF-E946-BC66-F06D76F2E1FF}" type="slidenum">
              <a:rPr lang="ru-D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ru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859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3865794-8E97-6790-4886-1C57D2658F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8487" cy="68580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82CA75C-181E-591F-6116-4911A9BF905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51029" y="-27847"/>
            <a:ext cx="1240971" cy="12409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937637E-05CA-D9CC-E936-DB55C51FB2D6}"/>
              </a:ext>
            </a:extLst>
          </p:cNvPr>
          <p:cNvSpPr txBox="1"/>
          <p:nvPr/>
        </p:nvSpPr>
        <p:spPr>
          <a:xfrm>
            <a:off x="11911584" y="6488668"/>
            <a:ext cx="280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9939B6E-61BF-E946-BC66-F06D76F2E1FF}" type="slidenum">
              <a:rPr lang="ru-D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ru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809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5206" y="658168"/>
            <a:ext cx="6223638" cy="10265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04000"/>
              </a:lnSpc>
            </a:pPr>
            <a:r>
              <a:rPr lang="ru-DE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Ключевая проблема — дисбаланс задолженностей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5F7A61C-CE11-0A49-16D3-CAE1F9BEA8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1695" cy="685418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69F565F-EF28-2CC3-F994-1C41A5D404E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25200" y="-27846"/>
            <a:ext cx="1066800" cy="1066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25C2BCD-4634-F08A-7DF2-D15E1C69FBE4}"/>
              </a:ext>
            </a:extLst>
          </p:cNvPr>
          <p:cNvSpPr txBox="1"/>
          <p:nvPr/>
        </p:nvSpPr>
        <p:spPr>
          <a:xfrm>
            <a:off x="11911279" y="6484849"/>
            <a:ext cx="280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9939B6E-61BF-E946-BC66-F06D76F2E1FF}" type="slidenum">
              <a:rPr lang="ru-D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ru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69971" y="557411"/>
            <a:ext cx="6223638" cy="10265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20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Основные задачи финансового менеджера</a:t>
            </a:r>
            <a:endParaRPr lang="en-US" sz="3200" dirty="0"/>
          </a:p>
        </p:txBody>
      </p:sp>
      <p:sp>
        <p:nvSpPr>
          <p:cNvPr id="4" name="Text 1"/>
          <p:cNvSpPr/>
          <p:nvPr/>
        </p:nvSpPr>
        <p:spPr>
          <a:xfrm>
            <a:off x="5269971" y="1845667"/>
            <a:ext cx="349043" cy="21818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Display Light" pitchFamily="34" charset="0"/>
                <a:ea typeface="Funnel Display Light" pitchFamily="34" charset="-122"/>
                <a:cs typeface="Funnel Display Light" pitchFamily="34" charset="-120"/>
              </a:rPr>
              <a:t>01</a:t>
            </a:r>
            <a:endParaRPr lang="en-US" sz="1350" dirty="0"/>
          </a:p>
        </p:txBody>
      </p:sp>
      <p:sp>
        <p:nvSpPr>
          <p:cNvPr id="5" name="Shape 2"/>
          <p:cNvSpPr/>
          <p:nvPr/>
        </p:nvSpPr>
        <p:spPr>
          <a:xfrm>
            <a:off x="5269971" y="2123182"/>
            <a:ext cx="3024509" cy="19050"/>
          </a:xfrm>
          <a:prstGeom prst="rect">
            <a:avLst/>
          </a:prstGeom>
          <a:solidFill>
            <a:srgbClr val="3371A5"/>
          </a:solidFill>
          <a:ln/>
        </p:spPr>
        <p:txBody>
          <a:bodyPr/>
          <a:lstStyle/>
          <a:p>
            <a:endParaRPr lang="ru-DE"/>
          </a:p>
        </p:txBody>
      </p:sp>
      <p:sp>
        <p:nvSpPr>
          <p:cNvPr id="6" name="Text 3"/>
          <p:cNvSpPr/>
          <p:nvPr/>
        </p:nvSpPr>
        <p:spPr>
          <a:xfrm>
            <a:off x="5269971" y="2248495"/>
            <a:ext cx="3024509" cy="51335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6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Проверка надежности дебитора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5269971" y="2866529"/>
            <a:ext cx="3024509" cy="16752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Комплексная оценка контрагента: кредитная история, финансовые показатели, юридическая репутация и связь с аффилированными лицами перед вступлением в сделку.</a:t>
            </a:r>
            <a:endParaRPr lang="en-US" sz="1350" dirty="0"/>
          </a:p>
        </p:txBody>
      </p:sp>
      <p:sp>
        <p:nvSpPr>
          <p:cNvPr id="8" name="Text 5"/>
          <p:cNvSpPr/>
          <p:nvPr/>
        </p:nvSpPr>
        <p:spPr>
          <a:xfrm>
            <a:off x="8469001" y="1845667"/>
            <a:ext cx="349043" cy="21818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Display Light" pitchFamily="34" charset="0"/>
                <a:ea typeface="Funnel Display Light" pitchFamily="34" charset="-122"/>
                <a:cs typeface="Funnel Display Light" pitchFamily="34" charset="-120"/>
              </a:rPr>
              <a:t>02</a:t>
            </a:r>
            <a:endParaRPr lang="en-US" sz="1350" dirty="0"/>
          </a:p>
        </p:txBody>
      </p:sp>
      <p:sp>
        <p:nvSpPr>
          <p:cNvPr id="9" name="Shape 6"/>
          <p:cNvSpPr/>
          <p:nvPr/>
        </p:nvSpPr>
        <p:spPr>
          <a:xfrm>
            <a:off x="8469001" y="2123182"/>
            <a:ext cx="3024608" cy="19050"/>
          </a:xfrm>
          <a:prstGeom prst="rect">
            <a:avLst/>
          </a:prstGeom>
          <a:solidFill>
            <a:srgbClr val="3371A5"/>
          </a:solidFill>
          <a:ln/>
        </p:spPr>
        <p:txBody>
          <a:bodyPr/>
          <a:lstStyle/>
          <a:p>
            <a:endParaRPr lang="ru-DE"/>
          </a:p>
        </p:txBody>
      </p:sp>
      <p:sp>
        <p:nvSpPr>
          <p:cNvPr id="10" name="Text 7"/>
          <p:cNvSpPr/>
          <p:nvPr/>
        </p:nvSpPr>
        <p:spPr>
          <a:xfrm>
            <a:off x="8469001" y="2248495"/>
            <a:ext cx="3024608" cy="51335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6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Оптимизация условий оплаты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8469001" y="2866529"/>
            <a:ext cx="3024608" cy="13960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Разработка гибкой системы: ранние платежные скидки, поэтапная оплата, авансовые требования и таргетинг условий для рискованных клиентов.</a:t>
            </a:r>
            <a:endParaRPr lang="en-US" sz="1350" dirty="0"/>
          </a:p>
        </p:txBody>
      </p:sp>
      <p:sp>
        <p:nvSpPr>
          <p:cNvPr id="12" name="Text 9"/>
          <p:cNvSpPr/>
          <p:nvPr/>
        </p:nvSpPr>
        <p:spPr>
          <a:xfrm>
            <a:off x="5269971" y="4847134"/>
            <a:ext cx="349043" cy="21818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Display Light" pitchFamily="34" charset="0"/>
                <a:ea typeface="Funnel Display Light" pitchFamily="34" charset="-122"/>
                <a:cs typeface="Funnel Display Light" pitchFamily="34" charset="-120"/>
              </a:rPr>
              <a:t>03</a:t>
            </a:r>
            <a:endParaRPr lang="en-US" sz="1350" dirty="0"/>
          </a:p>
        </p:txBody>
      </p:sp>
      <p:sp>
        <p:nvSpPr>
          <p:cNvPr id="13" name="Shape 10"/>
          <p:cNvSpPr/>
          <p:nvPr/>
        </p:nvSpPr>
        <p:spPr>
          <a:xfrm>
            <a:off x="5269971" y="5124648"/>
            <a:ext cx="6223638" cy="19050"/>
          </a:xfrm>
          <a:prstGeom prst="rect">
            <a:avLst/>
          </a:prstGeom>
          <a:solidFill>
            <a:srgbClr val="3371A5"/>
          </a:solidFill>
          <a:ln/>
        </p:spPr>
        <p:txBody>
          <a:bodyPr/>
          <a:lstStyle/>
          <a:p>
            <a:endParaRPr lang="ru-DE"/>
          </a:p>
        </p:txBody>
      </p:sp>
      <p:sp>
        <p:nvSpPr>
          <p:cNvPr id="14" name="Text 11"/>
          <p:cNvSpPr/>
          <p:nvPr/>
        </p:nvSpPr>
        <p:spPr>
          <a:xfrm>
            <a:off x="5269971" y="5249962"/>
            <a:ext cx="3620104" cy="2566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6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Претензионная работа и взыскание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5269971" y="5611316"/>
            <a:ext cx="6223638" cy="55840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Оперативное начало претензионной переписки, использование внешних коллекторских и юридических инструментов при просрочках.</a:t>
            </a:r>
            <a:endParaRPr lang="en-US" sz="1350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259B3A9-FB9D-B636-12A0-F022099359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3316"/>
            <a:ext cx="12192000" cy="68543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34121E8-580E-A318-D9AE-DD410A3278E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25200" y="-27846"/>
            <a:ext cx="1066800" cy="10668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CECFF58-9429-C46A-2E96-A9B8C0F0B02F}"/>
              </a:ext>
            </a:extLst>
          </p:cNvPr>
          <p:cNvSpPr txBox="1"/>
          <p:nvPr/>
        </p:nvSpPr>
        <p:spPr>
          <a:xfrm>
            <a:off x="11911584" y="6488668"/>
            <a:ext cx="280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9939B6E-61BF-E946-BC66-F06D76F2E1FF}" type="slidenum">
              <a:rPr lang="ru-D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ru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809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76357" y="850106"/>
            <a:ext cx="6810304" cy="497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10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Выявленные проблемы и риски</a:t>
            </a:r>
            <a:endParaRPr lang="en-US" sz="31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7308" y="1593056"/>
            <a:ext cx="1998910" cy="441483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21620" y="1781175"/>
            <a:ext cx="1546484" cy="4972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55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Мониторинг сроков оплаты</a:t>
            </a:r>
            <a:endParaRPr lang="en-US" sz="1550" dirty="0"/>
          </a:p>
        </p:txBody>
      </p:sp>
      <p:sp>
        <p:nvSpPr>
          <p:cNvPr id="6" name="Text 2"/>
          <p:cNvSpPr/>
          <p:nvPr/>
        </p:nvSpPr>
        <p:spPr>
          <a:xfrm>
            <a:off x="921620" y="2376686"/>
            <a:ext cx="1546484" cy="292824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1000"/>
              </a:lnSpc>
              <a:buNone/>
            </a:pPr>
            <a:r>
              <a:rPr lang="en-US" sz="13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Отсутствие автоматизированных уведомлений и централизованной системы контроля приводит к пропущенным датам и росту просрочек.</a:t>
            </a:r>
            <a:endParaRPr lang="en-US" sz="13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00875" y="1593056"/>
            <a:ext cx="1998910" cy="441483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3065187" y="1781175"/>
            <a:ext cx="1546484" cy="7459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55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Оценка кредитоспособности</a:t>
            </a:r>
            <a:endParaRPr lang="en-US" sz="1550" dirty="0"/>
          </a:p>
        </p:txBody>
      </p:sp>
      <p:sp>
        <p:nvSpPr>
          <p:cNvPr id="9" name="Text 4"/>
          <p:cNvSpPr/>
          <p:nvPr/>
        </p:nvSpPr>
        <p:spPr>
          <a:xfrm>
            <a:off x="3065187" y="2625328"/>
            <a:ext cx="1546484" cy="319444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1000"/>
              </a:lnSpc>
              <a:buNone/>
            </a:pPr>
            <a:r>
              <a:rPr lang="en-US" sz="13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Нет стандартизированной методики оценки и скоринга покупателей, что увеличивает риск предоставления отложенных платежей ненадежным клиентам.</a:t>
            </a:r>
            <a:endParaRPr lang="en-US" sz="13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44443" y="1593056"/>
            <a:ext cx="1999009" cy="441483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5208755" y="1781175"/>
            <a:ext cx="1546583" cy="99456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55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Документальное сопровождение</a:t>
            </a:r>
            <a:endParaRPr lang="en-US" sz="1550" dirty="0"/>
          </a:p>
        </p:txBody>
      </p:sp>
      <p:sp>
        <p:nvSpPr>
          <p:cNvPr id="12" name="Text 6"/>
          <p:cNvSpPr/>
          <p:nvPr/>
        </p:nvSpPr>
        <p:spPr>
          <a:xfrm>
            <a:off x="5208755" y="2873970"/>
            <a:ext cx="1546583" cy="292824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1000"/>
              </a:lnSpc>
              <a:buNone/>
            </a:pPr>
            <a:r>
              <a:rPr lang="en-US" sz="130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Ошибки и задержки в оформлении актов и счетов-фактур осложняют претензионную работу и подтверждение задолженности в спорных ситуациях.</a:t>
            </a:r>
            <a:endParaRPr lang="en-US" sz="1300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DC47A99-0B06-F234-DADD-6F222F3FD5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05" y="3647"/>
            <a:ext cx="12192000" cy="68543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777B53D-5739-09A6-5A1F-B5006FA8EA8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25200" y="-27846"/>
            <a:ext cx="1066800" cy="10668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DE8A27F-4FC4-7021-D1DB-1631013ACBB3}"/>
              </a:ext>
            </a:extLst>
          </p:cNvPr>
          <p:cNvSpPr txBox="1"/>
          <p:nvPr/>
        </p:nvSpPr>
        <p:spPr>
          <a:xfrm>
            <a:off x="11911279" y="6516514"/>
            <a:ext cx="280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9939B6E-61BF-E946-BC66-F06D76F2E1FF}" type="slidenum">
              <a:rPr lang="ru-D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ru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98086" y="1334195"/>
            <a:ext cx="7008439" cy="5132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20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Рекомендации по оптимизации</a:t>
            </a:r>
            <a:endParaRPr lang="en-US" sz="32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086" y="2196505"/>
            <a:ext cx="759600" cy="94952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675862" y="2196505"/>
            <a:ext cx="2475247" cy="77003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6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Внедрить регламент по управлению дебиторкой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1675862" y="3071217"/>
            <a:ext cx="2475247" cy="16752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Разработать внутренние политики: критерии кредитования, сроки, процедуры эскалации и единые требования к первичным документам.</a:t>
            </a:r>
            <a:endParaRPr lang="en-US" sz="13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9286" y="2196505"/>
            <a:ext cx="759600" cy="94952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347062" y="2196505"/>
            <a:ext cx="2475247" cy="51335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6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Автоматизация мониторинга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347062" y="2814538"/>
            <a:ext cx="2475247" cy="195441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Использовать ERP/CRM-интеграции для автоматических напоминаний, скоринга клиентов и ежедневных отчетов по статусу платежей.</a:t>
            </a:r>
            <a:endParaRPr lang="en-US" sz="13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0486" y="2196505"/>
            <a:ext cx="759600" cy="94952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018263" y="2196505"/>
            <a:ext cx="2475347" cy="77003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600" dirty="0">
                <a:solidFill>
                  <a:srgbClr val="2B3541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Юридические инструменты и факторинг</a:t>
            </a:r>
            <a:endParaRPr lang="en-US" sz="1600" dirty="0"/>
          </a:p>
        </p:txBody>
      </p:sp>
      <p:sp>
        <p:nvSpPr>
          <p:cNvPr id="11" name="Text 6"/>
          <p:cNvSpPr/>
          <p:nvPr/>
        </p:nvSpPr>
        <p:spPr>
          <a:xfrm>
            <a:off x="9018263" y="3071217"/>
            <a:ext cx="2475347" cy="16752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Применять факторинг для перевода риска и ускорения денежных поступлений, а также штрафы и компенсации за просрочку согласно регламенту.</a:t>
            </a:r>
            <a:endParaRPr lang="en-US" sz="1350" dirty="0"/>
          </a:p>
        </p:txBody>
      </p:sp>
      <p:sp>
        <p:nvSpPr>
          <p:cNvPr id="12" name="Text 7"/>
          <p:cNvSpPr/>
          <p:nvPr/>
        </p:nvSpPr>
        <p:spPr>
          <a:xfrm>
            <a:off x="698086" y="4965303"/>
            <a:ext cx="10795524" cy="55840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Комплекс мер сочетает превентивные (скоринг, условия оплаты) и реактивные (юридическая работа, факторинг) инструменты для снижения финансовых потерь.</a:t>
            </a:r>
            <a:endParaRPr lang="en-US" sz="135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73B89-3F25-AB96-15CB-9816DB306771}"/>
              </a:ext>
            </a:extLst>
          </p:cNvPr>
          <p:cNvSpPr txBox="1"/>
          <p:nvPr/>
        </p:nvSpPr>
        <p:spPr>
          <a:xfrm>
            <a:off x="11911584" y="6488668"/>
            <a:ext cx="280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9939B6E-61BF-E946-BC66-F06D76F2E1FF}" type="slidenum">
              <a:rPr lang="ru-D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ru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3E994C1-93AA-3106-7D25-58010CD396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09" y="11680"/>
            <a:ext cx="12177712" cy="684632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25C75F0-1CE6-2706-F87E-9E83AE5A69D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60821" y="0"/>
            <a:ext cx="1066800" cy="10668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5669F64-4491-B2DD-B6D8-72637373EEFA}"/>
              </a:ext>
            </a:extLst>
          </p:cNvPr>
          <p:cNvSpPr txBox="1"/>
          <p:nvPr/>
        </p:nvSpPr>
        <p:spPr>
          <a:xfrm>
            <a:off x="11947205" y="6476988"/>
            <a:ext cx="2804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59939B6E-61BF-E946-BC66-F06D76F2E1FF}" type="slidenum">
              <a:rPr lang="ru-D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7</a:t>
            </a:fld>
            <a:endParaRPr lang="ru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1F81D5C-3E4A-4C49-FC3F-1CC8B085F7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435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0F7F7C-A44A-CADD-3244-EB949E11A66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60821" y="0"/>
            <a:ext cx="1066800" cy="1066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8FC50BC-1B3A-CF25-7406-150FCA720CD8}"/>
              </a:ext>
            </a:extLst>
          </p:cNvPr>
          <p:cNvSpPr txBox="1"/>
          <p:nvPr/>
        </p:nvSpPr>
        <p:spPr>
          <a:xfrm>
            <a:off x="11911584" y="6488668"/>
            <a:ext cx="280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9939B6E-61BF-E946-BC66-F06D76F2E1FF}" type="slidenum">
              <a:rPr lang="ru-D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ru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39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1886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69971" y="1131491"/>
            <a:ext cx="6223638" cy="10265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3200" dirty="0">
                <a:solidFill>
                  <a:srgbClr val="051D3A"/>
                </a:solidFill>
                <a:latin typeface="Funnel Display" pitchFamily="34" charset="0"/>
                <a:ea typeface="Funnel Display" pitchFamily="34" charset="-122"/>
                <a:cs typeface="Funnel Display" pitchFamily="34" charset="-120"/>
              </a:rPr>
              <a:t>Заключение: путь к финансовой стабильности</a:t>
            </a:r>
            <a:endParaRPr lang="en-US" sz="3200" dirty="0"/>
          </a:p>
        </p:txBody>
      </p:sp>
      <p:sp>
        <p:nvSpPr>
          <p:cNvPr id="4" name="Text 1"/>
          <p:cNvSpPr/>
          <p:nvPr/>
        </p:nvSpPr>
        <p:spPr>
          <a:xfrm>
            <a:off x="5269971" y="2419747"/>
            <a:ext cx="6223638" cy="195441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350" dirty="0">
                <a:solidFill>
                  <a:srgbClr val="2B3541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Эффективный учет и системное управление дебиторской задолженностью — ключевые факторы повышения оборачиваемости капитала и поддержания платежеспособности. Внедрение предложенных регламентов, автоматизации и использования рыночных финансовых инструментов позволит минимизировать потери, ускорить денежные потоки и укрепить финансовую устойчивость предприятия.</a:t>
            </a:r>
            <a:endParaRPr lang="en-US" sz="1350" dirty="0"/>
          </a:p>
        </p:txBody>
      </p:sp>
      <p:sp>
        <p:nvSpPr>
          <p:cNvPr id="5" name="Shape 2"/>
          <p:cNvSpPr/>
          <p:nvPr/>
        </p:nvSpPr>
        <p:spPr>
          <a:xfrm>
            <a:off x="5269971" y="4570512"/>
            <a:ext cx="6223638" cy="959644"/>
          </a:xfrm>
          <a:prstGeom prst="roundRect">
            <a:avLst>
              <a:gd name="adj" fmla="val 7639"/>
            </a:avLst>
          </a:prstGeom>
          <a:solidFill>
            <a:srgbClr val="B6D6FC"/>
          </a:solidFill>
          <a:ln/>
        </p:spPr>
        <p:txBody>
          <a:bodyPr/>
          <a:lstStyle/>
          <a:p>
            <a:endParaRPr lang="ru-DE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4493" y="4819948"/>
            <a:ext cx="218177" cy="17452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837191" y="4771132"/>
            <a:ext cx="5481897" cy="55840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1350" dirty="0">
                <a:solidFill>
                  <a:srgbClr val="000000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Благодарю за внимание. Готов ответить на вопросы и представить детальный план внедрения предложенных мер.</a:t>
            </a:r>
            <a:endParaRPr lang="en-US" sz="135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181BD05-7481-45D6-9CE7-EDA3D0B66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647"/>
            <a:ext cx="12192001" cy="68543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58816FE-EAD4-F07B-23BD-D1112152B94E}"/>
              </a:ext>
            </a:extLst>
          </p:cNvPr>
          <p:cNvSpPr txBox="1"/>
          <p:nvPr/>
        </p:nvSpPr>
        <p:spPr>
          <a:xfrm>
            <a:off x="11911584" y="6488668"/>
            <a:ext cx="280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9939B6E-61BF-E946-BC66-F06D76F2E1FF}" type="slidenum">
              <a:rPr lang="ru-D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ru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DA12C1C-445C-DE96-EEE0-213BB23ADD1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7612" y="-86117"/>
            <a:ext cx="1066800" cy="1066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377</Words>
  <Application>Microsoft Macintosh PowerPoint</Application>
  <PresentationFormat>Широкоэкранный</PresentationFormat>
  <Paragraphs>69</Paragraphs>
  <Slides>11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Times New Roman</vt:lpstr>
      <vt:lpstr>Funnel Display</vt:lpstr>
      <vt:lpstr>Calibri</vt:lpstr>
      <vt:lpstr>Funnel Display Light</vt:lpstr>
      <vt:lpstr>Arial</vt:lpstr>
      <vt:lpstr>Funnel Sans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Екатерина Бровкина</cp:lastModifiedBy>
  <cp:revision>8</cp:revision>
  <dcterms:created xsi:type="dcterms:W3CDTF">2026-06-08T05:09:16Z</dcterms:created>
  <dcterms:modified xsi:type="dcterms:W3CDTF">2026-06-18T22:15:52Z</dcterms:modified>
</cp:coreProperties>
</file>