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4019" r:id="rId1"/>
  </p:sldMasterIdLst>
  <p:notesMasterIdLst>
    <p:notesMasterId r:id="rId10"/>
  </p:notesMasterIdLst>
  <p:sldIdLst>
    <p:sldId id="256" r:id="rId2"/>
    <p:sldId id="293" r:id="rId3"/>
    <p:sldId id="301" r:id="rId4"/>
    <p:sldId id="302" r:id="rId5"/>
    <p:sldId id="282" r:id="rId6"/>
    <p:sldId id="303" r:id="rId7"/>
    <p:sldId id="291" r:id="rId8"/>
    <p:sldId id="300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85FD9C50-A52F-44DD-8F72-DC0B6E4308F5}">
          <p14:sldIdLst>
            <p14:sldId id="256"/>
            <p14:sldId id="293"/>
            <p14:sldId id="301"/>
            <p14:sldId id="302"/>
            <p14:sldId id="282"/>
            <p14:sldId id="303"/>
            <p14:sldId id="291"/>
            <p14:sldId id="30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397" autoAdjust="0"/>
    <p:restoredTop sz="94713" autoAdjust="0"/>
  </p:normalViewPr>
  <p:slideViewPr>
    <p:cSldViewPr>
      <p:cViewPr varScale="1">
        <p:scale>
          <a:sx n="98" d="100"/>
          <a:sy n="98" d="100"/>
        </p:scale>
        <p:origin x="1258" y="8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5E2DD8-AB3E-410B-8617-DDC6DC29B322}" type="datetimeFigureOut">
              <a:rPr lang="ru-RU" smtClean="0"/>
              <a:pPr/>
              <a:t>21.06.2026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326730-5050-481F-8298-90533E69B6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51343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B991A4C-6102-0A93-87FA-6561BDB29C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CCD5DBE5-E375-4894-51CF-F3E7E215ACF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B926806-6345-F05E-406E-BCD6632878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A8B643D-191B-B03C-5ED3-BA19F2ADD7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37C9424-FBF7-5E2F-9A8C-26D172A8CA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41909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FC3A1EA-2B41-E49C-3DA6-3FBF0084EC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028D3B1C-8AF8-5CDA-FE78-0BE1840F3CD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F83140D-1771-8B16-73C3-E28361A54C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D4FA12D-0F11-5A9D-1F8A-3B3EB7782F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21BE346-BC41-8825-62B4-E4ECE33B27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39712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15045EE3-04F4-C546-96E1-C85C0D796AC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285D5AC-68CA-2B62-6647-B668C4EF60D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BF04DC6-CF6A-A335-C2CD-373416D9C4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687D210-7E6A-7D55-7FB1-EF8C093EE7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55A1EA2-FC56-134A-FE91-DF5938755F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1268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288E64-19F5-21ED-D2AB-A1194DE114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77B0E32-6243-B725-C483-B1B34B571D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999C543-ABCA-F1DF-A6C3-BDA08CA4E9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48495D1-60B1-5B6B-14DB-9C38F973C2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93B6CDF-1912-072B-305B-C19D5B1FE8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58425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4B7AC3-09EA-AEFE-4E21-8525519987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47D1A4E-499E-EB9F-0388-B6460D9DA8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40FA4C2-DE9D-2B5A-66BC-A9F463BDAA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4F8701F-8B21-2758-20DC-09836F4631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A76CF28-6A83-6191-3547-83FBCD0766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93393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83495B7-62CF-FB1E-4006-B9394D74B2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90840A3-91E8-454C-F331-481F790F92F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527FE42-8C65-6000-D04F-5444BE09BC2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E5E0994-E92E-EF36-F7B0-2FC1F286E2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6F43729-DD07-828F-0ED2-D2946D8BA5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9E4AFAE-7516-0779-D7FD-395529D494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20705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570384-FBF7-EC82-4F43-D7FCA915F5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6EE8EE3-03A3-3C20-267B-0B586DF0DE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1711442-AD3A-8CD3-248B-79A449B7E10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277C2C13-ED5F-5B27-4939-B4FFC5EFC13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9A1AA086-D66B-E30C-A0A2-9DBA070852C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7B6ABEDB-592C-BB4D-2355-2146E9BC25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F424CBC8-A900-1CC2-2652-29DFA9540A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6CD0B29A-C129-66F7-C51B-DB7C08E8D0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48791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ECD855-EC1F-6AC8-FD31-F43E5DC0CD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3E3A9301-C595-33D2-3F5E-263889718B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9C33CD95-BC63-600E-02A5-5D8065AE26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FC31526-1700-D8D1-B22F-359C633618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0382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A9F4224D-D23D-A5B4-3884-CC82C36FB1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E0134FC5-D828-B670-C06D-6F23816D91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AC2D663-8ABB-6DDF-FA25-AC000BD417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7710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EBA173C-29D3-17A2-00E1-B709ACA727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21145D0-DA75-9E95-071C-EF80538133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4B641CD-A2F5-6DE8-A313-CE91C745FB6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74F334B-9758-FE75-082A-8DF1A3851F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F504A4A-5561-2737-B56C-9FF4A3822E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D4B37F7-66F7-E82A-8F95-D5B162A12E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23373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4262257-3B48-A0DF-5F34-6988E91CAB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3E802224-DE77-2621-4D00-12255C095D7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A90FC88-B160-0D49-D77D-44CD8E44FA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E62ABF3-B28F-104B-46A1-11227FC716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4179F24-D741-4551-8D13-F70D7997D7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8B27C13-7D65-C9DB-9530-0A85F6279E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76576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2B99F56-B252-730F-A065-DAA3F868B5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2AB21F6-45B8-D804-20FF-CAE4C1681CD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04E592A-E645-A4BF-D2C0-A2B517ACB5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FB2CF54-BDB5-81B1-EAB2-026202BAA5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9675654-098B-4848-C38F-67152750FF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74038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0" r:id="rId1"/>
    <p:sldLayoutId id="2147484021" r:id="rId2"/>
    <p:sldLayoutId id="2147484022" r:id="rId3"/>
    <p:sldLayoutId id="2147484023" r:id="rId4"/>
    <p:sldLayoutId id="2147484024" r:id="rId5"/>
    <p:sldLayoutId id="2147484025" r:id="rId6"/>
    <p:sldLayoutId id="2147484026" r:id="rId7"/>
    <p:sldLayoutId id="2147484027" r:id="rId8"/>
    <p:sldLayoutId id="2147484028" r:id="rId9"/>
    <p:sldLayoutId id="2147484029" r:id="rId10"/>
    <p:sldLayoutId id="2147484030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 txBox="1">
            <a:spLocks/>
          </p:cNvSpPr>
          <p:nvPr/>
        </p:nvSpPr>
        <p:spPr>
          <a:xfrm>
            <a:off x="217280" y="2807063"/>
            <a:ext cx="8929718" cy="1368152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algn="ctr"/>
            <a:r>
              <a:rPr lang="ru-RU" sz="2600" b="1" i="1" dirty="0">
                <a:latin typeface="Times New Roman" panose="02020603050405020304" pitchFamily="18" charset="0"/>
                <a:cs typeface="Times New Roman" pitchFamily="18" charset="0"/>
              </a:rPr>
              <a:t>«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ПРОБЛЕМЫ ИЗВЕЩЕНИЯ ЛИЦ, </a:t>
            </a:r>
            <a:endParaRPr lang="en-US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УЧАСТВУЮЩИХ В ДЕЛЕ, В УСЛОВИЯХ СОВРЕМЕННОГО ГРАЖДАНСКОГО ПРОЦЕССА</a:t>
            </a:r>
            <a:r>
              <a:rPr lang="ru-RU" sz="2600" b="1" i="1" dirty="0">
                <a:latin typeface="Times New Roman" panose="02020603050405020304" pitchFamily="18" charset="0"/>
                <a:cs typeface="Times New Roman" pitchFamily="18" charset="0"/>
              </a:rPr>
              <a:t>»</a:t>
            </a:r>
            <a:endParaRPr lang="ru-RU" sz="2600" b="1" dirty="0">
              <a:latin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3973372" y="4711027"/>
            <a:ext cx="5078938" cy="2088232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Выполнил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Аббазов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Никита Артемьевич, </a:t>
            </a: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студент</a:t>
            </a:r>
            <a:r>
              <a:rPr kumimoji="0" lang="ru-RU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kumimoji="0" lang="ru-RU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курса, </a:t>
            </a: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kumimoji="0" lang="ru-RU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группы Б-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ЮР</a:t>
            </a:r>
            <a:r>
              <a:rPr kumimoji="0" lang="ru-RU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-2022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kumimoji="0" lang="ru-RU" sz="1600" b="1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Научный руководитель: </a:t>
            </a: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Антощишен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Роман Анатольевич</a:t>
            </a: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кандидат юридических наук,</a:t>
            </a:r>
            <a:endParaRPr kumimoji="0" lang="ru-RU" sz="1600" b="0" i="0" u="none" strike="noStrike" kern="1200" cap="none" spc="0" normalizeH="0" noProof="0" dirty="0">
              <a:ln>
                <a:noFill/>
              </a:ln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доцент кафедры юриспруденции </a:t>
            </a: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0" y="35130"/>
            <a:ext cx="914400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«Дальневосточный филиал</a:t>
            </a:r>
            <a:endParaRPr lang="en-US" sz="1400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Федерального государственного бюджетного образовательного учреждения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высшего образования</a:t>
            </a:r>
            <a:endParaRPr kumimoji="0" lang="en-US" sz="1400" b="0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«Всероссийская академия внешней торговли</a:t>
            </a:r>
            <a:endParaRPr kumimoji="0" lang="en-US" sz="1400" b="0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Министерства экономического развития Российской Федерации»</a:t>
            </a:r>
            <a:endParaRPr kumimoji="0" lang="ru-RU" sz="1400" b="0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D26F4DB-99C3-7489-4B8A-B6AC9E93173B}"/>
              </a:ext>
            </a:extLst>
          </p:cNvPr>
          <p:cNvSpPr txBox="1"/>
          <p:nvPr/>
        </p:nvSpPr>
        <p:spPr>
          <a:xfrm>
            <a:off x="1115616" y="1597987"/>
            <a:ext cx="7101273" cy="369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5000"/>
              </a:lnSpc>
              <a:spcAft>
                <a:spcPts val="800"/>
              </a:spcAft>
              <a:buNone/>
            </a:pPr>
            <a:r>
              <a:rPr lang="ru-RU" sz="1800" b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Arial" panose="020B0604020202020204" pitchFamily="34" charset="0"/>
              </a:rPr>
              <a:t>ВЫПУСКНАЯ КВАЛИФИКАЦИОННАЯ РАБОТА</a:t>
            </a:r>
            <a:endParaRPr lang="ru-RU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5">
            <a:extLst>
              <a:ext uri="{FF2B5EF4-FFF2-40B4-BE49-F238E27FC236}">
                <a16:creationId xmlns:a16="http://schemas.microsoft.com/office/drawing/2014/main" id="{3C7E23E2-7C50-4DC7-1A80-7FED3BB07C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0069" y="0"/>
            <a:ext cx="913931" cy="83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fade thruBlk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8">
            <a:extLst>
              <a:ext uri="{FF2B5EF4-FFF2-40B4-BE49-F238E27FC236}">
                <a16:creationId xmlns:a16="http://schemas.microsoft.com/office/drawing/2014/main" id="{A0262ECF-1487-02FE-763B-223A7CC249DC}"/>
              </a:ext>
            </a:extLst>
          </p:cNvPr>
          <p:cNvSpPr txBox="1">
            <a:spLocks/>
          </p:cNvSpPr>
          <p:nvPr/>
        </p:nvSpPr>
        <p:spPr>
          <a:xfrm>
            <a:off x="395536" y="764704"/>
            <a:ext cx="8352928" cy="1296144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9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ru-RU" sz="35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выпускной квалификационной работы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6C1D8CF-78BB-D4C2-2FD4-3A49EFC4B6AC}"/>
              </a:ext>
            </a:extLst>
          </p:cNvPr>
          <p:cNvSpPr/>
          <p:nvPr/>
        </p:nvSpPr>
        <p:spPr>
          <a:xfrm>
            <a:off x="539552" y="2481634"/>
            <a:ext cx="8352927" cy="158417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700" b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Объектом</a:t>
            </a:r>
            <a:r>
              <a:rPr lang="ru-RU" sz="2700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исследования являются </a:t>
            </a:r>
            <a:r>
              <a:rPr lang="ru-RU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гражданские процессуальные отношения, возникающие в процессе извещения лиц, участвующих в деле.</a:t>
            </a:r>
            <a:endParaRPr lang="en-US" sz="2700" kern="1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3BE1F2F4-A348-3CA7-03AA-529D56886003}"/>
              </a:ext>
            </a:extLst>
          </p:cNvPr>
          <p:cNvSpPr/>
          <p:nvPr/>
        </p:nvSpPr>
        <p:spPr>
          <a:xfrm>
            <a:off x="341784" y="4437112"/>
            <a:ext cx="8460432" cy="21012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indent="450215" algn="ctr">
              <a:spcAft>
                <a:spcPts val="800"/>
              </a:spcAft>
              <a:buNone/>
              <a:tabLst>
                <a:tab pos="5940425" algn="r"/>
              </a:tabLst>
            </a:pPr>
            <a:r>
              <a:rPr lang="ru-RU" sz="2700" b="1" kern="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Предметом </a:t>
            </a:r>
            <a:r>
              <a:rPr lang="ru-RU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являются нормы российского процессуального законодательства, регулирующие порядок извещения лиц, участвующих в деле, доктринальные положения и судебная практика.</a:t>
            </a:r>
            <a:endParaRPr lang="ru-RU" sz="2700" kern="1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Picture 5">
            <a:extLst>
              <a:ext uri="{FF2B5EF4-FFF2-40B4-BE49-F238E27FC236}">
                <a16:creationId xmlns:a16="http://schemas.microsoft.com/office/drawing/2014/main" id="{10EEF60D-745A-BE63-24A8-6722B7F342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0069" y="0"/>
            <a:ext cx="913931" cy="83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817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D81BE3-5EDB-949B-A424-6BE703F65F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764704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Понятие и значение извещения в гражданском процессе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F84E51C-1099-CDD9-806C-883E6E5CC5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512" y="2780928"/>
            <a:ext cx="8928992" cy="2448272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Извещение в гражданском процессе</a:t>
            </a: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‒ это официальный процессуальный документ, с помощью которого суд информирует лиц, участвующих в деле (сторон, третьих лиц, прокурора, свидетелей, экспертов и других участников), о времени и месте судебного заседания, совершения отдельных процессуальных действий или о необходимости явиться в суд.</a:t>
            </a:r>
          </a:p>
        </p:txBody>
      </p:sp>
      <p:pic>
        <p:nvPicPr>
          <p:cNvPr id="5" name="Picture 5">
            <a:extLst>
              <a:ext uri="{FF2B5EF4-FFF2-40B4-BE49-F238E27FC236}">
                <a16:creationId xmlns:a16="http://schemas.microsoft.com/office/drawing/2014/main" id="{81541219-3F8B-C3D9-84DC-AEA785A460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0069" y="0"/>
            <a:ext cx="913931" cy="83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022825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9A24A530-D80A-8ACA-14BF-1DE0B6FAD2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1680" y="2564904"/>
            <a:ext cx="6967686" cy="3684067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заказное письмо с уведомлением о вручении</a:t>
            </a:r>
          </a:p>
          <a:p>
            <a:pPr marL="0" indent="0" algn="just">
              <a:buNone/>
            </a:pP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судебная повестка</a:t>
            </a:r>
          </a:p>
          <a:p>
            <a:pPr marL="0" indent="0" algn="just">
              <a:buNone/>
            </a:pP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телефонограмма о времени и месте судебного заседания</a:t>
            </a:r>
          </a:p>
          <a:p>
            <a:pPr marL="0" indent="0" algn="just">
              <a:buNone/>
            </a:pP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телеграмма</a:t>
            </a:r>
          </a:p>
          <a:p>
            <a:pPr marL="0" indent="0" algn="just">
              <a:buNone/>
            </a:pP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извещение посредством факсимильной связи</a:t>
            </a:r>
          </a:p>
          <a:p>
            <a:pPr marL="0" indent="0" algn="just">
              <a:buNone/>
            </a:pP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извещение через место работы</a:t>
            </a:r>
          </a:p>
          <a:p>
            <a:pPr marL="0" indent="0" algn="just">
              <a:buNone/>
            </a:pPr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СМС-извещение</a:t>
            </a: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65F70770-F498-E6CA-9DC1-6DDC3A8284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764704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Способы извещения в гражданском процессе</a:t>
            </a:r>
          </a:p>
        </p:txBody>
      </p:sp>
      <p:sp>
        <p:nvSpPr>
          <p:cNvPr id="7" name="Стрелка: вправо 6">
            <a:extLst>
              <a:ext uri="{FF2B5EF4-FFF2-40B4-BE49-F238E27FC236}">
                <a16:creationId xmlns:a16="http://schemas.microsoft.com/office/drawing/2014/main" id="{8B068B54-15A9-7DBB-0C03-16A8DCD94140}"/>
              </a:ext>
            </a:extLst>
          </p:cNvPr>
          <p:cNvSpPr/>
          <p:nvPr/>
        </p:nvSpPr>
        <p:spPr>
          <a:xfrm>
            <a:off x="622923" y="3645472"/>
            <a:ext cx="864096" cy="216024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: вправо 8">
            <a:extLst>
              <a:ext uri="{FF2B5EF4-FFF2-40B4-BE49-F238E27FC236}">
                <a16:creationId xmlns:a16="http://schemas.microsoft.com/office/drawing/2014/main" id="{3B4A2592-C7FE-218C-645E-43CEEF10547C}"/>
              </a:ext>
            </a:extLst>
          </p:cNvPr>
          <p:cNvSpPr/>
          <p:nvPr/>
        </p:nvSpPr>
        <p:spPr>
          <a:xfrm>
            <a:off x="628650" y="4528552"/>
            <a:ext cx="864096" cy="216024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: вправо 10">
            <a:extLst>
              <a:ext uri="{FF2B5EF4-FFF2-40B4-BE49-F238E27FC236}">
                <a16:creationId xmlns:a16="http://schemas.microsoft.com/office/drawing/2014/main" id="{91D6E868-C327-A25D-787F-C79DCBD06481}"/>
              </a:ext>
            </a:extLst>
          </p:cNvPr>
          <p:cNvSpPr/>
          <p:nvPr/>
        </p:nvSpPr>
        <p:spPr>
          <a:xfrm>
            <a:off x="628650" y="4986888"/>
            <a:ext cx="864096" cy="216024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: вправо 12">
            <a:extLst>
              <a:ext uri="{FF2B5EF4-FFF2-40B4-BE49-F238E27FC236}">
                <a16:creationId xmlns:a16="http://schemas.microsoft.com/office/drawing/2014/main" id="{9271C47A-B648-6634-5B58-B3EA003AF364}"/>
              </a:ext>
            </a:extLst>
          </p:cNvPr>
          <p:cNvSpPr/>
          <p:nvPr/>
        </p:nvSpPr>
        <p:spPr>
          <a:xfrm>
            <a:off x="628650" y="5445224"/>
            <a:ext cx="864096" cy="216024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: вправо 14">
            <a:extLst>
              <a:ext uri="{FF2B5EF4-FFF2-40B4-BE49-F238E27FC236}">
                <a16:creationId xmlns:a16="http://schemas.microsoft.com/office/drawing/2014/main" id="{44EB8401-44A3-63A4-E1E4-33A29078BE8D}"/>
              </a:ext>
            </a:extLst>
          </p:cNvPr>
          <p:cNvSpPr/>
          <p:nvPr/>
        </p:nvSpPr>
        <p:spPr>
          <a:xfrm>
            <a:off x="628650" y="5903560"/>
            <a:ext cx="864096" cy="216024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: вправо 16">
            <a:extLst>
              <a:ext uri="{FF2B5EF4-FFF2-40B4-BE49-F238E27FC236}">
                <a16:creationId xmlns:a16="http://schemas.microsoft.com/office/drawing/2014/main" id="{0B8603C1-291D-2922-A5FF-72D05E838275}"/>
              </a:ext>
            </a:extLst>
          </p:cNvPr>
          <p:cNvSpPr/>
          <p:nvPr/>
        </p:nvSpPr>
        <p:spPr>
          <a:xfrm>
            <a:off x="622923" y="2718747"/>
            <a:ext cx="864096" cy="216024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: вправо 18">
            <a:extLst>
              <a:ext uri="{FF2B5EF4-FFF2-40B4-BE49-F238E27FC236}">
                <a16:creationId xmlns:a16="http://schemas.microsoft.com/office/drawing/2014/main" id="{27DC0E7E-3AF5-A736-21A8-9F50FF2258F9}"/>
              </a:ext>
            </a:extLst>
          </p:cNvPr>
          <p:cNvSpPr/>
          <p:nvPr/>
        </p:nvSpPr>
        <p:spPr>
          <a:xfrm>
            <a:off x="622923" y="3159726"/>
            <a:ext cx="864096" cy="216024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Picture 5">
            <a:extLst>
              <a:ext uri="{FF2B5EF4-FFF2-40B4-BE49-F238E27FC236}">
                <a16:creationId xmlns:a16="http://schemas.microsoft.com/office/drawing/2014/main" id="{C62214A0-0C5C-3023-37B5-B4FF9083B2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0069" y="0"/>
            <a:ext cx="913931" cy="83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35736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27584" y="980728"/>
            <a:ext cx="7488832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800" b="1" dirty="0">
                <a:latin typeface="Times New Roman" pitchFamily="18" charset="0"/>
                <a:cs typeface="Times New Roman" pitchFamily="18" charset="0"/>
              </a:rPr>
              <a:t>Проблемы и пути их решения</a:t>
            </a:r>
            <a:endParaRPr lang="ru-RU" sz="3800" b="1" dirty="0"/>
          </a:p>
        </p:txBody>
      </p:sp>
      <p:pic>
        <p:nvPicPr>
          <p:cNvPr id="3" name="Picture 5">
            <a:extLst>
              <a:ext uri="{FF2B5EF4-FFF2-40B4-BE49-F238E27FC236}">
                <a16:creationId xmlns:a16="http://schemas.microsoft.com/office/drawing/2014/main" id="{CC9E3EBC-360B-980B-9BE4-4EAAB97960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0069" y="0"/>
            <a:ext cx="913931" cy="83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Объект 5">
            <a:extLst>
              <a:ext uri="{FF2B5EF4-FFF2-40B4-BE49-F238E27FC236}">
                <a16:creationId xmlns:a16="http://schemas.microsoft.com/office/drawing/2014/main" id="{6871CA69-33EB-D9EB-337F-5B2643CC9F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indent="45000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‒ ненадлежащее уведомление из-за уклонения участников процесса</a:t>
            </a:r>
          </a:p>
          <a:p>
            <a:pPr indent="450000" algn="just">
              <a:lnSpc>
                <a:spcPct val="100000"/>
              </a:lnSpc>
              <a:spcBef>
                <a:spcPts val="0"/>
              </a:spcBef>
              <a:buNone/>
            </a:pPr>
            <a:endParaRPr lang="ru-RU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00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‒ ошибки в указании адреса</a:t>
            </a:r>
          </a:p>
          <a:p>
            <a:pPr indent="450000" algn="just">
              <a:lnSpc>
                <a:spcPct val="100000"/>
              </a:lnSpc>
              <a:spcBef>
                <a:spcPts val="0"/>
              </a:spcBef>
              <a:buNone/>
            </a:pPr>
            <a:endParaRPr lang="ru-RU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00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‒ нарушения при доставке почтой</a:t>
            </a:r>
          </a:p>
          <a:p>
            <a:pPr indent="450000" algn="just">
              <a:lnSpc>
                <a:spcPct val="100000"/>
              </a:lnSpc>
              <a:spcBef>
                <a:spcPts val="0"/>
              </a:spcBef>
              <a:buNone/>
            </a:pPr>
            <a:endParaRPr lang="ru-RU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000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‒ недостатки современных способов извещения</a:t>
            </a:r>
          </a:p>
          <a:p>
            <a:pPr indent="450000" algn="just">
              <a:lnSpc>
                <a:spcPct val="150000"/>
              </a:lnSpc>
              <a:spcBef>
                <a:spcPts val="0"/>
              </a:spcBef>
            </a:pPr>
            <a:endParaRPr lang="ru-RU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8C8C1E-1A85-906E-4855-19B7468C91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94233" y="1124744"/>
            <a:ext cx="6823670" cy="565945"/>
          </a:xfrm>
        </p:spPr>
        <p:txBody>
          <a:bodyPr>
            <a:noAutofit/>
          </a:bodyPr>
          <a:lstStyle/>
          <a:p>
            <a:r>
              <a:rPr lang="ru-RU" sz="3800" b="1" dirty="0">
                <a:latin typeface="Times New Roman" pitchFamily="18" charset="0"/>
                <a:cs typeface="Times New Roman" pitchFamily="18" charset="0"/>
              </a:rPr>
              <a:t>Проблемы и пути их решения</a:t>
            </a:r>
            <a:endParaRPr lang="ru-RU" sz="38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B4C5F56-4907-E6F0-85E7-2E0D6107B2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8077" y="2132857"/>
            <a:ext cx="8407846" cy="4320480"/>
          </a:xfrm>
        </p:spPr>
        <p:txBody>
          <a:bodyPr>
            <a:noAutofit/>
          </a:bodyPr>
          <a:lstStyle/>
          <a:p>
            <a:pPr marL="0" lvl="0" indent="450000" algn="just">
              <a:lnSpc>
                <a:spcPct val="100000"/>
              </a:lnSpc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Комбинирование способов извещения;</a:t>
            </a:r>
          </a:p>
          <a:p>
            <a:pPr marL="0" lvl="0" indent="450000" algn="just">
              <a:lnSpc>
                <a:spcPct val="100000"/>
              </a:lnSpc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совершенствование почтового обслуживания;</a:t>
            </a:r>
          </a:p>
          <a:p>
            <a:pPr marL="0" lvl="0" indent="450000" algn="just">
              <a:lnSpc>
                <a:spcPct val="100000"/>
              </a:lnSpc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активное использование информационных технологий:</a:t>
            </a:r>
          </a:p>
          <a:p>
            <a:pPr lvl="1" indent="450000" algn="just">
              <a:lnSpc>
                <a:spcPct val="100000"/>
              </a:lnSpc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Портал Госуслуг. Извещение через этот ресурс может снизить риски, связанные с СМС и электронной почтой, так как портал является надёжным способом получения информации;</a:t>
            </a:r>
          </a:p>
          <a:p>
            <a:pPr marL="0" lvl="1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4) уточнение данных в исковом заявлении. </a:t>
            </a:r>
          </a:p>
        </p:txBody>
      </p:sp>
      <p:pic>
        <p:nvPicPr>
          <p:cNvPr id="5" name="Picture 5">
            <a:extLst>
              <a:ext uri="{FF2B5EF4-FFF2-40B4-BE49-F238E27FC236}">
                <a16:creationId xmlns:a16="http://schemas.microsoft.com/office/drawing/2014/main" id="{1032D52C-9906-C615-A098-46E7684C3F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0069" y="0"/>
            <a:ext cx="913931" cy="83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618310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A58F1691-B3F3-2D9B-25FC-5D3078F4E8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87624" y="3140968"/>
            <a:ext cx="7272809" cy="576064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35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БЛАГОДАРЮ ЗА ВНИМАНИЕ!</a:t>
            </a:r>
          </a:p>
        </p:txBody>
      </p:sp>
      <p:pic>
        <p:nvPicPr>
          <p:cNvPr id="4" name="Picture 5">
            <a:extLst>
              <a:ext uri="{FF2B5EF4-FFF2-40B4-BE49-F238E27FC236}">
                <a16:creationId xmlns:a16="http://schemas.microsoft.com/office/drawing/2014/main" id="{ACF3C7CF-3ADE-BB4A-01FB-F10F383DBE8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0069" y="0"/>
            <a:ext cx="913931" cy="83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82938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4DB572-CB22-C797-BE0A-71EDE006BC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>
            <a:extLst>
              <a:ext uri="{FF2B5EF4-FFF2-40B4-BE49-F238E27FC236}">
                <a16:creationId xmlns:a16="http://schemas.microsoft.com/office/drawing/2014/main" id="{3B2A45F6-EFC0-D644-7312-3720BD77879F}"/>
              </a:ext>
            </a:extLst>
          </p:cNvPr>
          <p:cNvSpPr txBox="1">
            <a:spLocks/>
          </p:cNvSpPr>
          <p:nvPr/>
        </p:nvSpPr>
        <p:spPr>
          <a:xfrm>
            <a:off x="217280" y="2807063"/>
            <a:ext cx="8929718" cy="1368152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algn="ctr"/>
            <a:r>
              <a:rPr lang="ru-RU" sz="2600" b="1" i="1" dirty="0">
                <a:latin typeface="Times New Roman" panose="02020603050405020304" pitchFamily="18" charset="0"/>
                <a:cs typeface="Times New Roman" pitchFamily="18" charset="0"/>
              </a:rPr>
              <a:t>«</a:t>
            </a: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ПРОБЛЕМЫ ИЗВЕЩЕНИЯ ЛИЦ, </a:t>
            </a:r>
            <a:endParaRPr lang="en-US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УЧАСТВУЮЩИХ В ДЕЛЕ, В УСЛОВИЯХ СОВРЕМЕННОГО ГРАЖДАНСКОГО ПРОЦЕССА</a:t>
            </a:r>
            <a:r>
              <a:rPr lang="ru-RU" sz="2600" b="1" i="1" dirty="0">
                <a:latin typeface="Times New Roman" panose="02020603050405020304" pitchFamily="18" charset="0"/>
                <a:cs typeface="Times New Roman" pitchFamily="18" charset="0"/>
              </a:rPr>
              <a:t>»</a:t>
            </a:r>
            <a:endParaRPr lang="ru-RU" sz="2600" b="1" dirty="0">
              <a:latin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6" name="Подзаголовок 2">
            <a:extLst>
              <a:ext uri="{FF2B5EF4-FFF2-40B4-BE49-F238E27FC236}">
                <a16:creationId xmlns:a16="http://schemas.microsoft.com/office/drawing/2014/main" id="{D2576C36-5E34-CD03-C61E-25B1B8F56561}"/>
              </a:ext>
            </a:extLst>
          </p:cNvPr>
          <p:cNvSpPr txBox="1">
            <a:spLocks/>
          </p:cNvSpPr>
          <p:nvPr/>
        </p:nvSpPr>
        <p:spPr>
          <a:xfrm>
            <a:off x="3973372" y="4711027"/>
            <a:ext cx="5078938" cy="2088232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Выполнил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Аббазов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Никита Артемьевич, </a:t>
            </a: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студент</a:t>
            </a:r>
            <a:r>
              <a:rPr kumimoji="0" lang="ru-RU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kumimoji="0" lang="ru-RU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курса, </a:t>
            </a: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kumimoji="0" lang="ru-RU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группы Б-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ЮР</a:t>
            </a:r>
            <a:r>
              <a:rPr kumimoji="0" lang="ru-RU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-2022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kumimoji="0" lang="ru-RU" sz="1600" b="1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Научный руководитель: </a:t>
            </a: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Антощишен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Роман Анатольевич</a:t>
            </a: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кандидат юридических наук,</a:t>
            </a:r>
            <a:endParaRPr kumimoji="0" lang="ru-RU" sz="1600" b="0" i="0" u="none" strike="noStrike" kern="1200" cap="none" spc="0" normalizeH="0" noProof="0" dirty="0">
              <a:ln>
                <a:noFill/>
              </a:ln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доцент кафедры юриспруденции </a:t>
            </a: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13" name="Rectangle 1">
            <a:extLst>
              <a:ext uri="{FF2B5EF4-FFF2-40B4-BE49-F238E27FC236}">
                <a16:creationId xmlns:a16="http://schemas.microsoft.com/office/drawing/2014/main" id="{C639AC57-5296-6644-5033-0409CEA2B4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35130"/>
            <a:ext cx="914400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«Дальневосточный филиал</a:t>
            </a:r>
            <a:endParaRPr lang="en-US" sz="1400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Федерального государственного бюджетного образовательного учреждения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высшего образования</a:t>
            </a:r>
            <a:endParaRPr kumimoji="0" lang="en-US" sz="1400" b="0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«Всероссийская академия внешней торговли</a:t>
            </a:r>
            <a:endParaRPr kumimoji="0" lang="en-US" sz="1400" b="0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Министерства экономического развития Российской Федерации»</a:t>
            </a:r>
            <a:endParaRPr kumimoji="0" lang="ru-RU" sz="1400" b="0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C5F8B47-4843-4A91-12F2-2892912A7BB4}"/>
              </a:ext>
            </a:extLst>
          </p:cNvPr>
          <p:cNvSpPr txBox="1"/>
          <p:nvPr/>
        </p:nvSpPr>
        <p:spPr>
          <a:xfrm>
            <a:off x="1115616" y="1597987"/>
            <a:ext cx="7101273" cy="369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5000"/>
              </a:lnSpc>
              <a:spcAft>
                <a:spcPts val="800"/>
              </a:spcAft>
              <a:buNone/>
            </a:pPr>
            <a:r>
              <a:rPr lang="ru-RU" sz="1800" b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Arial" panose="020B0604020202020204" pitchFamily="34" charset="0"/>
              </a:rPr>
              <a:t>ВЫПУСКНАЯ КВАЛИФИКАЦИОННАЯ РАБОТА</a:t>
            </a:r>
            <a:endParaRPr lang="ru-RU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5">
            <a:extLst>
              <a:ext uri="{FF2B5EF4-FFF2-40B4-BE49-F238E27FC236}">
                <a16:creationId xmlns:a16="http://schemas.microsoft.com/office/drawing/2014/main" id="{CC59A86B-0B25-71F6-D10C-32B06EC7CE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0069" y="0"/>
            <a:ext cx="913931" cy="83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0202309"/>
      </p:ext>
    </p:extLst>
  </p:cSld>
  <p:clrMapOvr>
    <a:masterClrMapping/>
  </p:clrMapOvr>
  <p:transition>
    <p:fade thruBlk="1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5055</TotalTime>
  <Words>352</Words>
  <Application>Microsoft Office PowerPoint</Application>
  <PresentationFormat>Экран (4:3)</PresentationFormat>
  <Paragraphs>60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4" baseType="lpstr">
      <vt:lpstr>Arial</vt:lpstr>
      <vt:lpstr>Arial Unicode MS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Понятие и значение извещения в гражданском процессе</vt:lpstr>
      <vt:lpstr>Способы извещения в гражданском процессе</vt:lpstr>
      <vt:lpstr>Презентация PowerPoint</vt:lpstr>
      <vt:lpstr>Проблемы и пути их решения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Топчик</cp:lastModifiedBy>
  <cp:revision>115</cp:revision>
  <dcterms:created xsi:type="dcterms:W3CDTF">2020-02-11T09:59:33Z</dcterms:created>
  <dcterms:modified xsi:type="dcterms:W3CDTF">2026-06-21T10:27:59Z</dcterms:modified>
</cp:coreProperties>
</file>