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8" r:id="rId3"/>
    <p:sldId id="259" r:id="rId4"/>
    <p:sldId id="260" r:id="rId5"/>
    <p:sldId id="262" r:id="rId6"/>
    <p:sldId id="261" r:id="rId7"/>
    <p:sldId id="263" r:id="rId8"/>
    <p:sldId id="264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FD0F851-EC5A-4D38-B0AD-8093EC10F338}" styleName="Светлый стиль 1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0E3FDE45-AF77-4B5C-9715-49D594BDF05E}" styleName="Светлый стиль 1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384" y="72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827C40-040E-49A3-92C0-E63D8D929150}" type="doc">
      <dgm:prSet loTypeId="urn:microsoft.com/office/officeart/2005/8/layout/hList1" loCatId="list" qsTypeId="urn:microsoft.com/office/officeart/2005/8/quickstyle/simple1" qsCatId="simple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1FE76241-0A5D-46C0-B4F7-36847EFF79AD}">
      <dgm:prSet phldrT="[Текст]"/>
      <dgm:spPr/>
      <dgm:t>
        <a:bodyPr/>
        <a:lstStyle/>
        <a:p>
          <a:pPr algn="l"/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Практическое значение темы хорошо видно на примере дела Петропавловск-Камчатского городского суда № 2-3373/2024, которое было рассмотрено в работе.</a:t>
          </a:r>
        </a:p>
      </dgm:t>
    </dgm:pt>
    <dgm:pt modelId="{199387FF-8064-483D-B8C4-7708EB218211}" type="parTrans" cxnId="{D760E45C-32F3-41A6-8C21-8293DB7336D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6AB4A5F8-C7E1-4B97-A24D-21534071E5CA}" type="sibTrans" cxnId="{D760E45C-32F3-41A6-8C21-8293DB7336D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7BF78F02-772B-4E29-AD34-65DD971B5505}">
      <dgm:prSet/>
      <dgm:spPr/>
      <dgm:t>
        <a:bodyPr/>
        <a:lstStyle/>
        <a:p>
          <a:r>
            <a: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спору о защите прав потребителя суд сослался на распечатку переписки в мессенджере и пришел к выводу, что она подтверждает согласование существенных условий подряда, хотя отдельный письменный договор стороны не подписывали.</a:t>
          </a:r>
        </a:p>
      </dgm:t>
    </dgm:pt>
    <dgm:pt modelId="{7FA8DABE-DAFB-4C9A-82D2-0243648B02A6}" type="parTrans" cxnId="{00B4587F-6234-4E43-8C34-D74A2CF98CA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A2C6061D-29AD-41BC-A386-05BE7D8A1DC5}" type="sibTrans" cxnId="{00B4587F-6234-4E43-8C34-D74A2CF98CA7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24F7D911-7FDC-4B95-B5EF-D860BCB219C6}" type="pres">
      <dgm:prSet presAssocID="{E8827C40-040E-49A3-92C0-E63D8D929150}" presName="Name0" presStyleCnt="0">
        <dgm:presLayoutVars>
          <dgm:dir/>
          <dgm:animLvl val="lvl"/>
          <dgm:resizeHandles val="exact"/>
        </dgm:presLayoutVars>
      </dgm:prSet>
      <dgm:spPr/>
    </dgm:pt>
    <dgm:pt modelId="{E9EA5012-C3E4-45A3-8ED3-2EBBE5C4FE9A}" type="pres">
      <dgm:prSet presAssocID="{1FE76241-0A5D-46C0-B4F7-36847EFF79AD}" presName="composite" presStyleCnt="0"/>
      <dgm:spPr/>
    </dgm:pt>
    <dgm:pt modelId="{040918EF-3C04-465C-8368-CEB4EC381EF2}" type="pres">
      <dgm:prSet presAssocID="{1FE76241-0A5D-46C0-B4F7-36847EFF79AD}" presName="parTx" presStyleLbl="alignNode1" presStyleIdx="0" presStyleCnt="1">
        <dgm:presLayoutVars>
          <dgm:chMax val="0"/>
          <dgm:chPref val="0"/>
          <dgm:bulletEnabled val="1"/>
        </dgm:presLayoutVars>
      </dgm:prSet>
      <dgm:spPr/>
    </dgm:pt>
    <dgm:pt modelId="{2F7B1086-796D-421D-A13B-1ACAED612297}" type="pres">
      <dgm:prSet presAssocID="{1FE76241-0A5D-46C0-B4F7-36847EFF79AD}" presName="desTx" presStyleLbl="alignAccFollowNode1" presStyleIdx="0" presStyleCnt="1">
        <dgm:presLayoutVars>
          <dgm:bulletEnabled val="1"/>
        </dgm:presLayoutVars>
      </dgm:prSet>
      <dgm:spPr/>
    </dgm:pt>
  </dgm:ptLst>
  <dgm:cxnLst>
    <dgm:cxn modelId="{6482622C-DB80-4A4D-8EE7-04615483A302}" type="presOf" srcId="{E8827C40-040E-49A3-92C0-E63D8D929150}" destId="{24F7D911-7FDC-4B95-B5EF-D860BCB219C6}" srcOrd="0" destOrd="0" presId="urn:microsoft.com/office/officeart/2005/8/layout/hList1"/>
    <dgm:cxn modelId="{D760E45C-32F3-41A6-8C21-8293DB7336DC}" srcId="{E8827C40-040E-49A3-92C0-E63D8D929150}" destId="{1FE76241-0A5D-46C0-B4F7-36847EFF79AD}" srcOrd="0" destOrd="0" parTransId="{199387FF-8064-483D-B8C4-7708EB218211}" sibTransId="{6AB4A5F8-C7E1-4B97-A24D-21534071E5CA}"/>
    <dgm:cxn modelId="{00B4587F-6234-4E43-8C34-D74A2CF98CA7}" srcId="{1FE76241-0A5D-46C0-B4F7-36847EFF79AD}" destId="{7BF78F02-772B-4E29-AD34-65DD971B5505}" srcOrd="0" destOrd="0" parTransId="{7FA8DABE-DAFB-4C9A-82D2-0243648B02A6}" sibTransId="{A2C6061D-29AD-41BC-A386-05BE7D8A1DC5}"/>
    <dgm:cxn modelId="{04D27BAA-FC7C-474B-975C-4DD9EF30C889}" type="presOf" srcId="{7BF78F02-772B-4E29-AD34-65DD971B5505}" destId="{2F7B1086-796D-421D-A13B-1ACAED612297}" srcOrd="0" destOrd="0" presId="urn:microsoft.com/office/officeart/2005/8/layout/hList1"/>
    <dgm:cxn modelId="{586935CE-DD13-463E-9E7F-829F541E590D}" type="presOf" srcId="{1FE76241-0A5D-46C0-B4F7-36847EFF79AD}" destId="{040918EF-3C04-465C-8368-CEB4EC381EF2}" srcOrd="0" destOrd="0" presId="urn:microsoft.com/office/officeart/2005/8/layout/hList1"/>
    <dgm:cxn modelId="{343A3132-B587-4A01-982C-CBFA8ADA1187}" type="presParOf" srcId="{24F7D911-7FDC-4B95-B5EF-D860BCB219C6}" destId="{E9EA5012-C3E4-45A3-8ED3-2EBBE5C4FE9A}" srcOrd="0" destOrd="0" presId="urn:microsoft.com/office/officeart/2005/8/layout/hList1"/>
    <dgm:cxn modelId="{741E3808-FDBB-4C29-8580-7916B3CCF958}" type="presParOf" srcId="{E9EA5012-C3E4-45A3-8ED3-2EBBE5C4FE9A}" destId="{040918EF-3C04-465C-8368-CEB4EC381EF2}" srcOrd="0" destOrd="0" presId="urn:microsoft.com/office/officeart/2005/8/layout/hList1"/>
    <dgm:cxn modelId="{9FE7877F-B03A-4158-B586-F76B53CF8B72}" type="presParOf" srcId="{E9EA5012-C3E4-45A3-8ED3-2EBBE5C4FE9A}" destId="{2F7B1086-796D-421D-A13B-1ACAED612297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0918EF-3C04-465C-8368-CEB4EC381EF2}">
      <dsp:nvSpPr>
        <dsp:cNvPr id="0" name=""/>
        <dsp:cNvSpPr/>
      </dsp:nvSpPr>
      <dsp:spPr>
        <a:xfrm>
          <a:off x="0" y="32833"/>
          <a:ext cx="10717924" cy="1576044"/>
        </a:xfrm>
        <a:prstGeom prst="rect">
          <a:avLst/>
        </a:prstGeom>
        <a:solidFill>
          <a:schemeClr val="accent6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34696" tIns="134112" rIns="234696" bIns="134112" numCol="1" spcCol="1270" anchor="ctr" anchorCtr="0">
          <a:noAutofit/>
        </a:bodyPr>
        <a:lstStyle/>
        <a:p>
          <a:pPr marL="0" lvl="0" indent="0" algn="l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3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Практическое значение темы хорошо видно на примере дела Петропавловск-Камчатского городского суда № 2-3373/2024, которое было рассмотрено в работе.</a:t>
          </a:r>
        </a:p>
      </dsp:txBody>
      <dsp:txXfrm>
        <a:off x="0" y="32833"/>
        <a:ext cx="10717924" cy="1576044"/>
      </dsp:txXfrm>
    </dsp:sp>
    <dsp:sp modelId="{2F7B1086-796D-421D-A13B-1ACAED612297}">
      <dsp:nvSpPr>
        <dsp:cNvPr id="0" name=""/>
        <dsp:cNvSpPr/>
      </dsp:nvSpPr>
      <dsp:spPr>
        <a:xfrm>
          <a:off x="0" y="1608878"/>
          <a:ext cx="10717924" cy="2626965"/>
        </a:xfrm>
        <a:prstGeom prst="rect">
          <a:avLst/>
        </a:prstGeom>
        <a:solidFill>
          <a:schemeClr val="accent6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6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6022" tIns="176022" rIns="234696" bIns="264033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3300" kern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 спору о защите прав потребителя суд сослался на распечатку переписки в мессенджере и пришел к выводу, что она подтверждает согласование существенных условий подряда, хотя отдельный письменный договор стороны не подписывали.</a:t>
          </a:r>
        </a:p>
      </dsp:txBody>
      <dsp:txXfrm>
        <a:off x="0" y="1608878"/>
        <a:ext cx="10717924" cy="262696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3D1FD50-16F2-4DF4-8BDF-38D61CE69905}"/>
              </a:ext>
            </a:extLst>
          </p:cNvPr>
          <p:cNvSpPr/>
          <p:nvPr userDrawn="1"/>
        </p:nvSpPr>
        <p:spPr>
          <a:xfrm>
            <a:off x="903188" y="-247333"/>
            <a:ext cx="5752251" cy="201824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B3B6D4-8099-4756-8908-56250037577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40E2CC7-777D-448D-B56E-B8CD1C1869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3BF387E-AB7B-4B4B-897D-81514C7BA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0FBE17-044B-4AF6-A289-0A782F3B7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C0144957-439D-47CC-A8ED-6A2C122E5876}"/>
              </a:ext>
            </a:extLst>
          </p:cNvPr>
          <p:cNvSpPr/>
          <p:nvPr userDrawn="1"/>
        </p:nvSpPr>
        <p:spPr>
          <a:xfrm>
            <a:off x="4854698" y="6346745"/>
            <a:ext cx="2482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presentation-creation.ru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F59A56F-C8EE-4028-B120-76C4E70D06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6">
                    <a:lumMod val="20000"/>
                    <a:lumOff val="80000"/>
                  </a:schemeClr>
                </a:solidFill>
              </a:defRPr>
            </a:lvl1pPr>
          </a:lstStyle>
          <a:p>
            <a:r>
              <a:rPr lang="en-US"/>
              <a:t>presentation-creation.ru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915E017-FBEA-43E5-BEF2-B852B6A94906}"/>
              </a:ext>
            </a:extLst>
          </p:cNvPr>
          <p:cNvSpPr/>
          <p:nvPr userDrawn="1"/>
        </p:nvSpPr>
        <p:spPr>
          <a:xfrm rot="5400000">
            <a:off x="11135364" y="890195"/>
            <a:ext cx="24826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solidFill>
                  <a:srgbClr val="E6E6E6"/>
                </a:solidFill>
              </a:rPr>
              <a:t>presentation-creation.ru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CC67BA58-7A09-4547-BAED-001287A2F2EE}"/>
              </a:ext>
            </a:extLst>
          </p:cNvPr>
          <p:cNvCxnSpPr/>
          <p:nvPr userDrawn="1"/>
        </p:nvCxnSpPr>
        <p:spPr>
          <a:xfrm>
            <a:off x="504497" y="231228"/>
            <a:ext cx="0" cy="283779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3296E60-0868-48A9-B479-2AB92BB2A7BF}"/>
              </a:ext>
            </a:extLst>
          </p:cNvPr>
          <p:cNvCxnSpPr/>
          <p:nvPr userDrawn="1"/>
        </p:nvCxnSpPr>
        <p:spPr>
          <a:xfrm>
            <a:off x="325821" y="483476"/>
            <a:ext cx="309004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38E0229F-261C-41BF-A12C-B5845FA2FBD6}"/>
              </a:ext>
            </a:extLst>
          </p:cNvPr>
          <p:cNvCxnSpPr/>
          <p:nvPr userDrawn="1"/>
        </p:nvCxnSpPr>
        <p:spPr>
          <a:xfrm>
            <a:off x="11661228" y="231228"/>
            <a:ext cx="0" cy="283779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>
            <a:extLst>
              <a:ext uri="{FF2B5EF4-FFF2-40B4-BE49-F238E27FC236}">
                <a16:creationId xmlns:a16="http://schemas.microsoft.com/office/drawing/2014/main" id="{EB1CA08C-B418-4425-B845-DCC4DB589141}"/>
              </a:ext>
            </a:extLst>
          </p:cNvPr>
          <p:cNvCxnSpPr/>
          <p:nvPr userDrawn="1"/>
        </p:nvCxnSpPr>
        <p:spPr>
          <a:xfrm>
            <a:off x="8833946" y="483476"/>
            <a:ext cx="309004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844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499FCD3-56A4-4284-81DF-E3E50BDCE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6047691-5406-41FC-B8DB-B022027BF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97AEBC5-6561-4B36-B570-386056950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7354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50F69B2-4FAE-42A4-BBC5-8BF096DE8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CD1947-0CD2-42BD-BFD1-5C44166184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0CDABD2-BF7A-4C8F-8B16-EA52A5F148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E72B473-E977-441B-A8EB-3301D765AF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7E1CEE-3915-4259-A6A7-D1B01B3966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EEB3D31-7ACD-4C98-9D8E-2BDDE7B0A2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3233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405F6B-C902-4B3E-9912-C6E442B658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7BC53AF-8425-4939-91AE-F683272D0D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A02FBB3-E12C-46E0-9C0A-AECE9178DA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6AFC505-F1A6-46C8-AAC8-934BC95DC3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50E9474-4172-432C-832B-FEC719D770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FF9343C-F37B-47D0-875B-2AF377328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473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A3A611-4217-496F-A970-40D336B59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A99D7E-740A-449C-B04F-6390E5DB2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4607AD3-B579-44BB-B354-6F0449D5A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ABF37B6-1BF7-43A4-81B9-1EFFAFF2C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F56BAB7-98C3-43DF-A563-53F5C2CD65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77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457C772B-141C-4727-B105-B525D7504E4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AF9FFA-49AD-4472-B85D-6ACC9C4B27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AE0885-5569-4FF3-8865-96B5AEB0C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21D7BD-2437-400A-B0D7-8AFEDE1588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05A581-BC3B-448C-8E3E-BD317415A6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07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4AEA4B8-5F70-408F-8267-EBC3BF799D39}"/>
              </a:ext>
            </a:extLst>
          </p:cNvPr>
          <p:cNvSpPr/>
          <p:nvPr userDrawn="1"/>
        </p:nvSpPr>
        <p:spPr>
          <a:xfrm rot="5400000">
            <a:off x="9839084" y="3621485"/>
            <a:ext cx="4196080" cy="9045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82BE6B4-BBE7-4FD2-9A9E-3F0A7E86E6ED}"/>
              </a:ext>
            </a:extLst>
          </p:cNvPr>
          <p:cNvSpPr/>
          <p:nvPr userDrawn="1"/>
        </p:nvSpPr>
        <p:spPr>
          <a:xfrm>
            <a:off x="903189" y="-247332"/>
            <a:ext cx="4196080" cy="9045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FFB97-38B4-42A7-80AE-69C69F72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30E6E-34A3-4404-8606-8589BD170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93BDCE-95F6-4EC6-A9C0-FF77CF83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AE2F2B-EDB8-4986-A685-68299F37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0DE953-C93F-4FA1-80E3-31B9BEC7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2F320754-C7CA-4B0F-8B73-F8AA8A2CCFC9}"/>
              </a:ext>
            </a:extLst>
          </p:cNvPr>
          <p:cNvCxnSpPr>
            <a:cxnSpLocks/>
          </p:cNvCxnSpPr>
          <p:nvPr userDrawn="1"/>
        </p:nvCxnSpPr>
        <p:spPr>
          <a:xfrm>
            <a:off x="504497" y="36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5D6C79DC-EE4C-4388-9262-DC5743925B11}"/>
              </a:ext>
            </a:extLst>
          </p:cNvPr>
          <p:cNvCxnSpPr>
            <a:cxnSpLocks/>
          </p:cNvCxnSpPr>
          <p:nvPr userDrawn="1"/>
        </p:nvCxnSpPr>
        <p:spPr>
          <a:xfrm>
            <a:off x="325821" y="4680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8F6707BF-E794-4758-9198-C4AAEF44FAB4}"/>
              </a:ext>
            </a:extLst>
          </p:cNvPr>
          <p:cNvCxnSpPr>
            <a:cxnSpLocks/>
          </p:cNvCxnSpPr>
          <p:nvPr userDrawn="1"/>
        </p:nvCxnSpPr>
        <p:spPr>
          <a:xfrm>
            <a:off x="11768959" y="522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F7D4AAE0-5436-4037-A072-14A77D30BC5C}"/>
              </a:ext>
            </a:extLst>
          </p:cNvPr>
          <p:cNvCxnSpPr>
            <a:cxnSpLocks/>
          </p:cNvCxnSpPr>
          <p:nvPr userDrawn="1"/>
        </p:nvCxnSpPr>
        <p:spPr>
          <a:xfrm>
            <a:off x="10770476" y="62582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51330AE4-0F80-4FD2-B97D-7A59BDCEC183}"/>
              </a:ext>
            </a:extLst>
          </p:cNvPr>
          <p:cNvCxnSpPr>
            <a:cxnSpLocks/>
          </p:cNvCxnSpPr>
          <p:nvPr userDrawn="1"/>
        </p:nvCxnSpPr>
        <p:spPr>
          <a:xfrm>
            <a:off x="11768959" y="36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39ED9AD7-2833-49ED-A8DA-415C198F42A6}"/>
              </a:ext>
            </a:extLst>
          </p:cNvPr>
          <p:cNvCxnSpPr>
            <a:cxnSpLocks/>
          </p:cNvCxnSpPr>
          <p:nvPr userDrawn="1"/>
        </p:nvCxnSpPr>
        <p:spPr>
          <a:xfrm>
            <a:off x="10770476" y="467381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1FBCD121-23DE-4E48-9674-5BF667C62D10}"/>
              </a:ext>
            </a:extLst>
          </p:cNvPr>
          <p:cNvCxnSpPr>
            <a:cxnSpLocks/>
          </p:cNvCxnSpPr>
          <p:nvPr userDrawn="1"/>
        </p:nvCxnSpPr>
        <p:spPr>
          <a:xfrm>
            <a:off x="325821" y="62582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FE9831BE-31D6-4DF1-91FE-B61B9CEC498A}"/>
              </a:ext>
            </a:extLst>
          </p:cNvPr>
          <p:cNvCxnSpPr>
            <a:cxnSpLocks/>
          </p:cNvCxnSpPr>
          <p:nvPr userDrawn="1"/>
        </p:nvCxnSpPr>
        <p:spPr>
          <a:xfrm>
            <a:off x="504000" y="522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159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объект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CF84C9FF-64C4-4618-9726-6B133EDCAA1C}"/>
              </a:ext>
            </a:extLst>
          </p:cNvPr>
          <p:cNvSpPr/>
          <p:nvPr userDrawn="1"/>
        </p:nvSpPr>
        <p:spPr>
          <a:xfrm>
            <a:off x="903189" y="-247332"/>
            <a:ext cx="4196080" cy="9045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B75B04B1-DB07-4665-BD0A-B478E567E861}"/>
              </a:ext>
            </a:extLst>
          </p:cNvPr>
          <p:cNvSpPr/>
          <p:nvPr userDrawn="1"/>
        </p:nvSpPr>
        <p:spPr>
          <a:xfrm rot="5400000">
            <a:off x="9839084" y="3621485"/>
            <a:ext cx="4196080" cy="9045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FFB97-38B4-42A7-80AE-69C69F72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30E6E-34A3-4404-8606-8589BD170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93BDCE-95F6-4EC6-A9C0-FF77CF83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AE2F2B-EDB8-4986-A685-68299F37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0DE953-C93F-4FA1-80E3-31B9BEC7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0F539780-49F5-4453-B246-123EF9869C97}"/>
              </a:ext>
            </a:extLst>
          </p:cNvPr>
          <p:cNvCxnSpPr>
            <a:cxnSpLocks/>
          </p:cNvCxnSpPr>
          <p:nvPr userDrawn="1"/>
        </p:nvCxnSpPr>
        <p:spPr>
          <a:xfrm>
            <a:off x="504497" y="36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EB8BB6DE-FEDF-40A7-860E-03F8897CFC45}"/>
              </a:ext>
            </a:extLst>
          </p:cNvPr>
          <p:cNvCxnSpPr>
            <a:cxnSpLocks/>
          </p:cNvCxnSpPr>
          <p:nvPr userDrawn="1"/>
        </p:nvCxnSpPr>
        <p:spPr>
          <a:xfrm>
            <a:off x="325821" y="4680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31B34079-A0CC-4764-B2FB-A039F07A6BC2}"/>
              </a:ext>
            </a:extLst>
          </p:cNvPr>
          <p:cNvCxnSpPr>
            <a:cxnSpLocks/>
          </p:cNvCxnSpPr>
          <p:nvPr userDrawn="1"/>
        </p:nvCxnSpPr>
        <p:spPr>
          <a:xfrm>
            <a:off x="11768959" y="522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1F4253EE-6072-4F68-971B-A47CB1ED625F}"/>
              </a:ext>
            </a:extLst>
          </p:cNvPr>
          <p:cNvCxnSpPr>
            <a:cxnSpLocks/>
          </p:cNvCxnSpPr>
          <p:nvPr userDrawn="1"/>
        </p:nvCxnSpPr>
        <p:spPr>
          <a:xfrm>
            <a:off x="10770476" y="62582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C406EFD0-7731-42D5-BFEB-A9093C23524D}"/>
              </a:ext>
            </a:extLst>
          </p:cNvPr>
          <p:cNvCxnSpPr>
            <a:cxnSpLocks/>
          </p:cNvCxnSpPr>
          <p:nvPr userDrawn="1"/>
        </p:nvCxnSpPr>
        <p:spPr>
          <a:xfrm>
            <a:off x="11768959" y="36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>
            <a:extLst>
              <a:ext uri="{FF2B5EF4-FFF2-40B4-BE49-F238E27FC236}">
                <a16:creationId xmlns:a16="http://schemas.microsoft.com/office/drawing/2014/main" id="{43A88D89-5BF4-4CCE-BDB9-19A752ED55FC}"/>
              </a:ext>
            </a:extLst>
          </p:cNvPr>
          <p:cNvCxnSpPr>
            <a:cxnSpLocks/>
          </p:cNvCxnSpPr>
          <p:nvPr userDrawn="1"/>
        </p:nvCxnSpPr>
        <p:spPr>
          <a:xfrm>
            <a:off x="10770476" y="467381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69EEA78E-9AF0-41D3-861E-9195C915C0D2}"/>
              </a:ext>
            </a:extLst>
          </p:cNvPr>
          <p:cNvCxnSpPr>
            <a:cxnSpLocks/>
          </p:cNvCxnSpPr>
          <p:nvPr userDrawn="1"/>
        </p:nvCxnSpPr>
        <p:spPr>
          <a:xfrm>
            <a:off x="325821" y="62582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>
            <a:extLst>
              <a:ext uri="{FF2B5EF4-FFF2-40B4-BE49-F238E27FC236}">
                <a16:creationId xmlns:a16="http://schemas.microsoft.com/office/drawing/2014/main" id="{E6D758FC-2531-4B75-97B5-2AF89F9A07EF}"/>
              </a:ext>
            </a:extLst>
          </p:cNvPr>
          <p:cNvCxnSpPr>
            <a:cxnSpLocks/>
          </p:cNvCxnSpPr>
          <p:nvPr userDrawn="1"/>
        </p:nvCxnSpPr>
        <p:spPr>
          <a:xfrm>
            <a:off x="504000" y="522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192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B9E25F44-2886-4168-A05A-B449B6CBB3FD}"/>
              </a:ext>
            </a:extLst>
          </p:cNvPr>
          <p:cNvSpPr/>
          <p:nvPr userDrawn="1"/>
        </p:nvSpPr>
        <p:spPr>
          <a:xfrm>
            <a:off x="903189" y="-247332"/>
            <a:ext cx="4196080" cy="90454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3CAFB58-3E06-41C1-B1D3-8E757395E9F5}"/>
              </a:ext>
            </a:extLst>
          </p:cNvPr>
          <p:cNvSpPr/>
          <p:nvPr userDrawn="1"/>
        </p:nvSpPr>
        <p:spPr>
          <a:xfrm>
            <a:off x="596137" y="1805817"/>
            <a:ext cx="694326" cy="11135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FFB97-38B4-42A7-80AE-69C69F72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30E6E-34A3-4404-8606-8589BD17067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459338" y="1825625"/>
            <a:ext cx="7870785" cy="555150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93BDCE-95F6-4EC6-A9C0-FF77CF83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AE2F2B-EDB8-4986-A685-68299F37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0DE953-C93F-4FA1-80E3-31B9BEC7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1B639A41-DCFC-4CBD-95A9-00918D1E0C5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1459337" y="2515712"/>
            <a:ext cx="7870785" cy="555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2" name="Объект 2">
            <a:extLst>
              <a:ext uri="{FF2B5EF4-FFF2-40B4-BE49-F238E27FC236}">
                <a16:creationId xmlns:a16="http://schemas.microsoft.com/office/drawing/2014/main" id="{2E6A01D8-B25F-4969-9EEE-02D403937381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1444548" y="3400900"/>
            <a:ext cx="7870785" cy="555150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EB1E053F-9E78-4E0C-A2B0-31B557FA902C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1444547" y="4090987"/>
            <a:ext cx="7870785" cy="555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15" name="Объект 2">
            <a:extLst>
              <a:ext uri="{FF2B5EF4-FFF2-40B4-BE49-F238E27FC236}">
                <a16:creationId xmlns:a16="http://schemas.microsoft.com/office/drawing/2014/main" id="{7B877FE1-D2EF-4E9F-AC08-DACA8D5147E5}"/>
              </a:ext>
            </a:extLst>
          </p:cNvPr>
          <p:cNvSpPr>
            <a:spLocks noGrp="1"/>
          </p:cNvSpPr>
          <p:nvPr>
            <p:ph idx="16" hasCustomPrompt="1"/>
          </p:nvPr>
        </p:nvSpPr>
        <p:spPr>
          <a:xfrm>
            <a:off x="1436188" y="4916011"/>
            <a:ext cx="7870785" cy="555150"/>
          </a:xfrm>
        </p:spPr>
        <p:txBody>
          <a:bodyPr/>
          <a:lstStyle>
            <a:lvl1pPr marL="0" indent="0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Заголовок</a:t>
            </a: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78790F4C-C0C7-494A-ACE0-B312EAD20E82}"/>
              </a:ext>
            </a:extLst>
          </p:cNvPr>
          <p:cNvSpPr>
            <a:spLocks noGrp="1"/>
          </p:cNvSpPr>
          <p:nvPr>
            <p:ph idx="17" hasCustomPrompt="1"/>
          </p:nvPr>
        </p:nvSpPr>
        <p:spPr>
          <a:xfrm>
            <a:off x="1436187" y="5606098"/>
            <a:ext cx="7870785" cy="55515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accent1"/>
                </a:solidFill>
              </a:defRPr>
            </a:lvl2pPr>
            <a:lvl3pPr>
              <a:defRPr>
                <a:solidFill>
                  <a:schemeClr val="accent1"/>
                </a:solidFill>
              </a:defRPr>
            </a:lvl3pPr>
            <a:lvl4pPr>
              <a:defRPr>
                <a:solidFill>
                  <a:schemeClr val="accent1"/>
                </a:solidFill>
              </a:defRPr>
            </a:lvl4pPr>
            <a:lvl5pPr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ru-RU" dirty="0"/>
              <a:t>Описание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1CFD3D3-A261-41F6-9B31-77CF879FEDB4}"/>
              </a:ext>
            </a:extLst>
          </p:cNvPr>
          <p:cNvSpPr txBox="1"/>
          <p:nvPr userDrawn="1"/>
        </p:nvSpPr>
        <p:spPr>
          <a:xfrm>
            <a:off x="656202" y="1595368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1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8889ABCA-A0FD-4E3C-AFB3-8604C63789C3}"/>
              </a:ext>
            </a:extLst>
          </p:cNvPr>
          <p:cNvSpPr/>
          <p:nvPr userDrawn="1"/>
        </p:nvSpPr>
        <p:spPr>
          <a:xfrm>
            <a:off x="604341" y="3324606"/>
            <a:ext cx="694326" cy="11135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F3A9D2CA-8F73-4D3A-9B91-2101DC1239D1}"/>
              </a:ext>
            </a:extLst>
          </p:cNvPr>
          <p:cNvSpPr txBox="1"/>
          <p:nvPr userDrawn="1"/>
        </p:nvSpPr>
        <p:spPr>
          <a:xfrm>
            <a:off x="664406" y="3114157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2</a:t>
            </a:r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359BE560-D647-44EE-9A88-B7FD52A2E5FE}"/>
              </a:ext>
            </a:extLst>
          </p:cNvPr>
          <p:cNvSpPr/>
          <p:nvPr userDrawn="1"/>
        </p:nvSpPr>
        <p:spPr>
          <a:xfrm>
            <a:off x="604341" y="4872252"/>
            <a:ext cx="694326" cy="111356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3AC91866-0E34-4E24-830A-F655D0C79346}"/>
              </a:ext>
            </a:extLst>
          </p:cNvPr>
          <p:cNvSpPr txBox="1"/>
          <p:nvPr userDrawn="1"/>
        </p:nvSpPr>
        <p:spPr>
          <a:xfrm>
            <a:off x="664406" y="4661803"/>
            <a:ext cx="57419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/>
              <a:t>3</a:t>
            </a:r>
          </a:p>
        </p:txBody>
      </p:sp>
      <p:cxnSp>
        <p:nvCxnSpPr>
          <p:cNvPr id="30" name="Прямая соединительная линия 29">
            <a:extLst>
              <a:ext uri="{FF2B5EF4-FFF2-40B4-BE49-F238E27FC236}">
                <a16:creationId xmlns:a16="http://schemas.microsoft.com/office/drawing/2014/main" id="{9E2F3F11-B7C5-483E-86A6-1287F67442C8}"/>
              </a:ext>
            </a:extLst>
          </p:cNvPr>
          <p:cNvCxnSpPr>
            <a:cxnSpLocks/>
          </p:cNvCxnSpPr>
          <p:nvPr userDrawn="1"/>
        </p:nvCxnSpPr>
        <p:spPr>
          <a:xfrm>
            <a:off x="504497" y="36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2371BBAA-077E-4C88-B1DD-BEF3872F56D6}"/>
              </a:ext>
            </a:extLst>
          </p:cNvPr>
          <p:cNvCxnSpPr>
            <a:cxnSpLocks/>
          </p:cNvCxnSpPr>
          <p:nvPr userDrawn="1"/>
        </p:nvCxnSpPr>
        <p:spPr>
          <a:xfrm>
            <a:off x="325821" y="4680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342CE9A3-0EC4-457C-8634-4F0E0AD2DC25}"/>
              </a:ext>
            </a:extLst>
          </p:cNvPr>
          <p:cNvCxnSpPr>
            <a:cxnSpLocks/>
          </p:cNvCxnSpPr>
          <p:nvPr userDrawn="1"/>
        </p:nvCxnSpPr>
        <p:spPr>
          <a:xfrm>
            <a:off x="11768959" y="522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E021C39A-DCA1-4E06-8D31-E867516DE30B}"/>
              </a:ext>
            </a:extLst>
          </p:cNvPr>
          <p:cNvCxnSpPr>
            <a:cxnSpLocks/>
          </p:cNvCxnSpPr>
          <p:nvPr userDrawn="1"/>
        </p:nvCxnSpPr>
        <p:spPr>
          <a:xfrm>
            <a:off x="10770476" y="62582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>
            <a:extLst>
              <a:ext uri="{FF2B5EF4-FFF2-40B4-BE49-F238E27FC236}">
                <a16:creationId xmlns:a16="http://schemas.microsoft.com/office/drawing/2014/main" id="{BC02349D-6773-40E7-9A32-EEA66FDCB6BD}"/>
              </a:ext>
            </a:extLst>
          </p:cNvPr>
          <p:cNvCxnSpPr>
            <a:cxnSpLocks/>
          </p:cNvCxnSpPr>
          <p:nvPr userDrawn="1"/>
        </p:nvCxnSpPr>
        <p:spPr>
          <a:xfrm>
            <a:off x="11768959" y="36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>
            <a:extLst>
              <a:ext uri="{FF2B5EF4-FFF2-40B4-BE49-F238E27FC236}">
                <a16:creationId xmlns:a16="http://schemas.microsoft.com/office/drawing/2014/main" id="{C3469A3A-6A19-49D5-8236-5D576EC201A2}"/>
              </a:ext>
            </a:extLst>
          </p:cNvPr>
          <p:cNvCxnSpPr>
            <a:cxnSpLocks/>
          </p:cNvCxnSpPr>
          <p:nvPr userDrawn="1"/>
        </p:nvCxnSpPr>
        <p:spPr>
          <a:xfrm>
            <a:off x="10770476" y="467381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>
            <a:extLst>
              <a:ext uri="{FF2B5EF4-FFF2-40B4-BE49-F238E27FC236}">
                <a16:creationId xmlns:a16="http://schemas.microsoft.com/office/drawing/2014/main" id="{B2DF72E4-035F-4A8A-9CC4-6AEE40CEC0F1}"/>
              </a:ext>
            </a:extLst>
          </p:cNvPr>
          <p:cNvCxnSpPr>
            <a:cxnSpLocks/>
          </p:cNvCxnSpPr>
          <p:nvPr userDrawn="1"/>
        </p:nvCxnSpPr>
        <p:spPr>
          <a:xfrm>
            <a:off x="325821" y="62582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>
            <a:extLst>
              <a:ext uri="{FF2B5EF4-FFF2-40B4-BE49-F238E27FC236}">
                <a16:creationId xmlns:a16="http://schemas.microsoft.com/office/drawing/2014/main" id="{BEBAF21C-252C-41DF-B8BC-ED32970F4A58}"/>
              </a:ext>
            </a:extLst>
          </p:cNvPr>
          <p:cNvCxnSpPr>
            <a:cxnSpLocks/>
          </p:cNvCxnSpPr>
          <p:nvPr userDrawn="1"/>
        </p:nvCxnSpPr>
        <p:spPr>
          <a:xfrm>
            <a:off x="504000" y="522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049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объект"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7FFB97-38B4-42A7-80AE-69C69F72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30E6E-34A3-4404-8606-8589BD1706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93BDCE-95F6-4EC6-A9C0-FF77CF83D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DAE2F2B-EDB8-4986-A685-68299F374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0DE953-C93F-4FA1-80E3-31B9BEC7A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>
            <a:extLst>
              <a:ext uri="{FF2B5EF4-FFF2-40B4-BE49-F238E27FC236}">
                <a16:creationId xmlns:a16="http://schemas.microsoft.com/office/drawing/2014/main" id="{B208EC90-944D-41D0-9B21-591317DD814D}"/>
              </a:ext>
            </a:extLst>
          </p:cNvPr>
          <p:cNvCxnSpPr>
            <a:cxnSpLocks/>
          </p:cNvCxnSpPr>
          <p:nvPr userDrawn="1"/>
        </p:nvCxnSpPr>
        <p:spPr>
          <a:xfrm>
            <a:off x="504497" y="36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A5437CD4-F16C-4334-8808-32569D0AE01F}"/>
              </a:ext>
            </a:extLst>
          </p:cNvPr>
          <p:cNvCxnSpPr>
            <a:cxnSpLocks/>
          </p:cNvCxnSpPr>
          <p:nvPr userDrawn="1"/>
        </p:nvCxnSpPr>
        <p:spPr>
          <a:xfrm>
            <a:off x="325821" y="4680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3980DD60-1AA3-4A08-9611-651D640EC22A}"/>
              </a:ext>
            </a:extLst>
          </p:cNvPr>
          <p:cNvCxnSpPr>
            <a:cxnSpLocks/>
          </p:cNvCxnSpPr>
          <p:nvPr userDrawn="1"/>
        </p:nvCxnSpPr>
        <p:spPr>
          <a:xfrm>
            <a:off x="11768959" y="522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6D12EC0C-4C49-4CF8-BBAE-C52D728BEC6F}"/>
              </a:ext>
            </a:extLst>
          </p:cNvPr>
          <p:cNvCxnSpPr>
            <a:cxnSpLocks/>
          </p:cNvCxnSpPr>
          <p:nvPr userDrawn="1"/>
        </p:nvCxnSpPr>
        <p:spPr>
          <a:xfrm>
            <a:off x="10770476" y="62582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>
            <a:extLst>
              <a:ext uri="{FF2B5EF4-FFF2-40B4-BE49-F238E27FC236}">
                <a16:creationId xmlns:a16="http://schemas.microsoft.com/office/drawing/2014/main" id="{7F812C86-C516-4FA0-A290-3977B163D412}"/>
              </a:ext>
            </a:extLst>
          </p:cNvPr>
          <p:cNvCxnSpPr>
            <a:cxnSpLocks/>
          </p:cNvCxnSpPr>
          <p:nvPr userDrawn="1"/>
        </p:nvCxnSpPr>
        <p:spPr>
          <a:xfrm>
            <a:off x="11768959" y="36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EC4F17A9-F14F-4A29-B7E0-1F9F399FC35C}"/>
              </a:ext>
            </a:extLst>
          </p:cNvPr>
          <p:cNvCxnSpPr>
            <a:cxnSpLocks/>
          </p:cNvCxnSpPr>
          <p:nvPr userDrawn="1"/>
        </p:nvCxnSpPr>
        <p:spPr>
          <a:xfrm>
            <a:off x="10770476" y="467381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>
            <a:extLst>
              <a:ext uri="{FF2B5EF4-FFF2-40B4-BE49-F238E27FC236}">
                <a16:creationId xmlns:a16="http://schemas.microsoft.com/office/drawing/2014/main" id="{4D3E6B25-E05F-4368-A4E2-3951418D57DD}"/>
              </a:ext>
            </a:extLst>
          </p:cNvPr>
          <p:cNvCxnSpPr>
            <a:cxnSpLocks/>
          </p:cNvCxnSpPr>
          <p:nvPr userDrawn="1"/>
        </p:nvCxnSpPr>
        <p:spPr>
          <a:xfrm>
            <a:off x="325821" y="6258200"/>
            <a:ext cx="1166648" cy="0"/>
          </a:xfrm>
          <a:prstGeom prst="line">
            <a:avLst/>
          </a:prstGeom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B8FE516D-0347-4D4B-8906-E720575B4150}"/>
              </a:ext>
            </a:extLst>
          </p:cNvPr>
          <p:cNvCxnSpPr>
            <a:cxnSpLocks/>
          </p:cNvCxnSpPr>
          <p:nvPr userDrawn="1"/>
        </p:nvCxnSpPr>
        <p:spPr>
          <a:xfrm>
            <a:off x="504000" y="5220000"/>
            <a:ext cx="0" cy="112460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503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AFC2F1-B382-4B54-9A9F-9102352017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8882E1-F531-4863-8725-4DFFB1D93C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2542041-3F17-4A54-9CFD-5CC89C888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3D8362-ABA0-448B-9472-8CE304126B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12121C-8D9C-473B-9CAA-041E14CE3A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5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4FD5AC9-D947-4E91-8E54-564E619CCF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BC3E08-A33C-41B0-9FF8-A48D661D32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A563770-7BF6-4230-8BC5-AB14818DC7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F4B284D-4A4E-43FE-BC90-E29166BB4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1D419C2-0DDE-45ED-A6BB-A7CF0C6F9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F8D6DE2-C0F1-4631-8D1B-61DD10E73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0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5F1CD0-71F9-4ED3-890F-20F3C6211E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DFEAC71-3741-4F27-877E-AC8E2B1CC5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20C1B9D-7DA5-4D32-81AA-D58CAF37C69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9445751E-43C2-4B2E-91C9-868F84D3E4C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506CFF53-F322-41AA-9E85-224959B71B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524C7FE-288B-4A4F-A747-871045CD49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53F8A51-9E24-4CD8-9A95-89D90C669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29EE09-F27C-4D57-8664-E5E7CB804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29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EF0AC8-9D6A-48CD-9E4D-7A12D1C84B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73AF8AA-A3DF-45CE-90B8-A257BB2E7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DF56705-7C94-4DCD-BF06-8BF6906E71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CF7DF18-617E-48F0-9074-B7506BDF80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96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hyperlink" Target="https://presentation-creation.ru/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8E9284-BDA4-45F8-A54F-94F6151AAF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42D6D37-E80C-4087-8866-D624C739E2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A1800B-2E1A-4303-9892-AB08F80EA6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6873F-BC63-4C77-8C1F-6337C0BA4F5E}" type="datetimeFigureOut">
              <a:rPr lang="ru-RU" smtClean="0"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BC04A6-2998-40EB-BF13-94B54C7ADB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5CE2691-9DFE-40D1-8BB1-8DFF491DA3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32D385-1C5C-4B8C-A1C5-1E6FA26AB176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6"/>
            <a:extLst>
              <a:ext uri="{FF2B5EF4-FFF2-40B4-BE49-F238E27FC236}">
                <a16:creationId xmlns:a16="http://schemas.microsoft.com/office/drawing/2014/main" id="{1847D26E-390E-4229-B0D7-62066CD41BE0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42808" y="-63994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1614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60" r:id="rId4"/>
    <p:sldLayoutId id="2147483661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5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8DAF969B-0478-48E1-9508-735F082063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94697" y="932935"/>
            <a:ext cx="10972800" cy="3101546"/>
          </a:xfrm>
        </p:spPr>
        <p:txBody>
          <a:bodyPr>
            <a:normAutofit fontScale="25000" lnSpcReduction="20000"/>
          </a:bodyPr>
          <a:lstStyle/>
          <a:p>
            <a:r>
              <a:rPr lang="ru-RU" sz="2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</a:t>
            </a:r>
          </a:p>
          <a:p>
            <a:endParaRPr lang="ru-RU" sz="1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ПИСЬМЕННЫХ ДОКАЗАТЕЛЬСТВ</a:t>
            </a:r>
          </a:p>
          <a:p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СОВРЕМЕННОГО ГРАЖДАНСКОГО</a:t>
            </a:r>
          </a:p>
          <a:p>
            <a:r>
              <a:rPr lang="ru-RU" sz="1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ПРОЦЕССА</a:t>
            </a:r>
          </a:p>
          <a:p>
            <a:endParaRPr lang="ru-RU" sz="1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9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юридических наук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«Юриспруденция»</a:t>
            </a: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Студент группы Б-ЮР-2023 О.З.У</a:t>
            </a: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Антощишен Роман Анатольевич</a:t>
            </a:r>
            <a:r>
              <a:rPr lang="en-US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</a:t>
            </a:r>
            <a:r>
              <a:rPr lang="ru-RU" sz="8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Кудин Илья Дмитриевич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endParaRPr lang="ru-RU" sz="8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4A2FD0A9-E5FA-4F9D-A00D-FDB39D2371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45919" y="-1670263"/>
            <a:ext cx="9144000" cy="238760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3047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  <a:alpha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A9F8C33B-988C-4A51-9254-D6372B32510E}"/>
              </a:ext>
            </a:extLst>
          </p:cNvPr>
          <p:cNvSpPr/>
          <p:nvPr/>
        </p:nvSpPr>
        <p:spPr>
          <a:xfrm>
            <a:off x="759515" y="734756"/>
            <a:ext cx="11016474" cy="5249917"/>
          </a:xfrm>
          <a:prstGeom prst="roundRect">
            <a:avLst/>
          </a:prstGeom>
          <a:solidFill>
            <a:schemeClr val="accent6">
              <a:alpha val="5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связана с тем, что письменные доказательства остаются одним из самых распространенных средств доказывания, но сама форма таких доказательств существенно поменялась.</a:t>
            </a:r>
          </a:p>
          <a:p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Проблематика состоит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не только в самом признании электронной формы, а в ее проверке</a:t>
            </a:r>
            <a:r>
              <a:rPr lang="en-US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необходимость установления для суда происхождение электронного документа, на которое ссылается сторона.</a:t>
            </a:r>
          </a:p>
          <a:p>
            <a:endParaRPr lang="ru-RU" sz="2400" dirty="0">
              <a:solidFill>
                <a:schemeClr val="tx1"/>
              </a:solidFill>
            </a:endParaRPr>
          </a:p>
          <a:p>
            <a:pPr algn="ctr"/>
            <a:endParaRPr lang="ru-RU" sz="2400" dirty="0">
              <a:solidFill>
                <a:schemeClr val="tx1"/>
              </a:solidFill>
            </a:endParaRPr>
          </a:p>
          <a:p>
            <a:pPr algn="ctr"/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8D349E9D-9537-461A-A61B-6752B50293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6144" y="5423109"/>
            <a:ext cx="5646683" cy="1123129"/>
          </a:xfrm>
        </p:spPr>
        <p:txBody>
          <a:bodyPr>
            <a:noAutofit/>
          </a:bodyPr>
          <a:lstStyle/>
          <a:p>
            <a:br>
              <a:rPr lang="ru-RU" sz="1100" dirty="0">
                <a:solidFill>
                  <a:schemeClr val="tx1"/>
                </a:solidFill>
              </a:rPr>
            </a:br>
            <a:br>
              <a:rPr lang="ru-RU" sz="1100" dirty="0">
                <a:solidFill>
                  <a:schemeClr val="tx1"/>
                </a:solidFill>
              </a:rPr>
            </a:br>
            <a:endParaRPr lang="ru-RU" sz="11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2668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5313C0-E99C-43E5-B419-927A0C42C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1251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Практический пример из судебной практики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9B1C4C25-977E-4376-873F-3C9746A2FC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35850891"/>
              </p:ext>
            </p:extLst>
          </p:nvPr>
        </p:nvGraphicFramePr>
        <p:xfrm>
          <a:off x="838200" y="1816813"/>
          <a:ext cx="10717924" cy="426867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72803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5313C0-E99C-43E5-B419-927A0C42C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124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оценки письменных и электронных доказательств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01F5C6-014E-490D-9215-0B23FDD33261}"/>
              </a:ext>
            </a:extLst>
          </p:cNvPr>
          <p:cNvSpPr txBox="1"/>
          <p:nvPr/>
        </p:nvSpPr>
        <p:spPr>
          <a:xfrm>
            <a:off x="838199" y="3959504"/>
            <a:ext cx="10702159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бумажного документа суд обычно проверяет подлинник, подпись, печать, реквизиты, исправления и соответствие копии оригиналу;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электронного документа этого недостаточно. 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8D7900E9-41F2-4882-8877-02DA352985BA}"/>
              </a:ext>
            </a:extLst>
          </p:cNvPr>
          <p:cNvSpPr/>
          <p:nvPr/>
        </p:nvSpPr>
        <p:spPr>
          <a:xfrm>
            <a:off x="838199" y="2427890"/>
            <a:ext cx="10702159" cy="1325563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Основная проблема письменных доказательств сегодня возникает не на этапе их принятия, а на этапе оценки.</a:t>
            </a:r>
          </a:p>
        </p:txBody>
      </p:sp>
    </p:spTree>
    <p:extLst>
      <p:ext uri="{BB962C8B-B14F-4D97-AF65-F5344CB8AC3E}">
        <p14:creationId xmlns:p14="http://schemas.microsoft.com/office/powerpoint/2010/main" val="3429089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5313C0-E99C-43E5-B419-927A0C42C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91249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оценки письменных и электронных доказательств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5DAD4ED-D6D7-4355-B626-79E598B7EDF4}"/>
              </a:ext>
            </a:extLst>
          </p:cNvPr>
          <p:cNvSpPr/>
          <p:nvPr/>
        </p:nvSpPr>
        <p:spPr>
          <a:xfrm>
            <a:off x="838200" y="2427889"/>
            <a:ext cx="10515602" cy="1325563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 остро проблема проявляется при использовании скриншотов и сообщений в мессенджерах.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DD1CD7B-0957-4F5C-91B5-C44E35AB49C5}"/>
              </a:ext>
            </a:extLst>
          </p:cNvPr>
          <p:cNvSpPr txBox="1"/>
          <p:nvPr/>
        </p:nvSpPr>
        <p:spPr>
          <a:xfrm>
            <a:off x="838200" y="3930332"/>
            <a:ext cx="1079675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практике возникают две крайности.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– заранее считать цифровой материал слабым только потому, что он не является бумажным документом. 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Вторая – считать его достоверным только потому, что он представлен в электронном виде.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696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5313C0-E99C-43E5-B419-927A0C42C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27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совершенствования и итоговые выводы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12524C-9710-4442-892D-9448069DDB11}"/>
              </a:ext>
            </a:extLst>
          </p:cNvPr>
          <p:cNvSpPr txBox="1"/>
          <p:nvPr/>
        </p:nvSpPr>
        <p:spPr>
          <a:xfrm>
            <a:off x="481914" y="2512262"/>
            <a:ext cx="1128171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выработать более понятные ориентиры проверки электронных документов.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F832EC3-B125-432E-A3ED-01AB50639E8C}"/>
              </a:ext>
            </a:extLst>
          </p:cNvPr>
          <p:cNvSpPr txBox="1"/>
          <p:nvPr/>
        </p:nvSpPr>
        <p:spPr>
          <a:xfrm>
            <a:off x="481914" y="4499621"/>
            <a:ext cx="1069583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важно сформировать единообразный подход к скриншотам и переписке.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28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5313C0-E99C-43E5-B419-927A0C42CB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2780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Пути совершенствования и итоговые выводы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94F69B-F060-4626-BEBA-9A0399206444}"/>
              </a:ext>
            </a:extLst>
          </p:cNvPr>
          <p:cNvSpPr txBox="1"/>
          <p:nvPr/>
        </p:nvSpPr>
        <p:spPr>
          <a:xfrm>
            <a:off x="512805" y="2058052"/>
            <a:ext cx="1123392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необходимо развивать практику мотивированной оценки письменных доказательств.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8131EF6-7BD8-4D86-8838-327445269B61}"/>
              </a:ext>
            </a:extLst>
          </p:cNvPr>
          <p:cNvSpPr txBox="1"/>
          <p:nvPr/>
        </p:nvSpPr>
        <p:spPr>
          <a:xfrm>
            <a:off x="512805" y="3591201"/>
            <a:ext cx="11233922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40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представляется возможным рассмотреть вопрос о самостоятельном регулировании электронных документов как особой формы письменных доказательств.</a:t>
            </a:r>
            <a:endParaRPr lang="en-US" sz="40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9671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8DAF969B-0478-48E1-9508-735F082063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30621" y="729049"/>
            <a:ext cx="10972800" cy="6054810"/>
          </a:xfrm>
        </p:spPr>
        <p:txBody>
          <a:bodyPr>
            <a:normAutofit/>
          </a:bodyPr>
          <a:lstStyle/>
          <a:p>
            <a:r>
              <a:rPr lang="ru-RU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ПИСЬМЕННЫХ ДОКАЗАТЕЛЬСТВ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СОВРЕМЕННОГО ГРАЖДАНСКОГО</a:t>
            </a:r>
          </a:p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ПРОЦЕССА</a:t>
            </a:r>
          </a:p>
          <a:p>
            <a:endParaRPr 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9600" dirty="0"/>
          </a:p>
          <a:p>
            <a:endParaRPr lang="ru-RU" sz="9600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97277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320</Words>
  <Application>Microsoft Office PowerPoint</Application>
  <PresentationFormat>Широкоэкранный</PresentationFormat>
  <Paragraphs>47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  </vt:lpstr>
      <vt:lpstr>Практический пример из судебной практики</vt:lpstr>
      <vt:lpstr>Проблемы оценки письменных и электронных доказательств</vt:lpstr>
      <vt:lpstr>Проблемы оценки письменных и электронных доказательств</vt:lpstr>
      <vt:lpstr>Пути совершенствования и итоговые выводы</vt:lpstr>
      <vt:lpstr>Пути совершенствования и итоговые выводы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Минимализм деловой, шаблон презентации с сайта presentation-creation.ru</dc:title>
  <dc:creator>User Obstinate</dc:creator>
  <cp:lastModifiedBy>USER</cp:lastModifiedBy>
  <cp:revision>29</cp:revision>
  <dcterms:created xsi:type="dcterms:W3CDTF">2024-11-04T08:17:15Z</dcterms:created>
  <dcterms:modified xsi:type="dcterms:W3CDTF">2026-06-21T12:03:42Z</dcterms:modified>
</cp:coreProperties>
</file>