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4219" r:id="rId1"/>
  </p:sldMasterIdLst>
  <p:notesMasterIdLst>
    <p:notesMasterId r:id="rId10"/>
  </p:notesMasterIdLst>
  <p:sldIdLst>
    <p:sldId id="305" r:id="rId2"/>
    <p:sldId id="293" r:id="rId3"/>
    <p:sldId id="301" r:id="rId4"/>
    <p:sldId id="310" r:id="rId5"/>
    <p:sldId id="311" r:id="rId6"/>
    <p:sldId id="313" r:id="rId7"/>
    <p:sldId id="314" r:id="rId8"/>
    <p:sldId id="31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85FD9C50-A52F-44DD-8F72-DC0B6E4308F5}">
          <p14:sldIdLst>
            <p14:sldId id="305"/>
            <p14:sldId id="293"/>
            <p14:sldId id="301"/>
            <p14:sldId id="310"/>
            <p14:sldId id="311"/>
            <p14:sldId id="313"/>
            <p14:sldId id="314"/>
            <p14:sldId id="31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397" autoAdjust="0"/>
    <p:restoredTop sz="94726" autoAdjust="0"/>
  </p:normalViewPr>
  <p:slideViewPr>
    <p:cSldViewPr>
      <p:cViewPr varScale="1">
        <p:scale>
          <a:sx n="94" d="100"/>
          <a:sy n="94" d="100"/>
        </p:scale>
        <p:origin x="1113" y="51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5E2DD8-AB3E-410B-8617-DDC6DC29B322}" type="datetimeFigureOut">
              <a:rPr lang="ru-RU" smtClean="0"/>
              <a:pPr/>
              <a:t>15.06.2026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326730-5050-481F-8298-90533E69B6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51343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A699FBB-3473-1721-B3C4-1FA2004C499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073FC31-4134-0F94-5D3B-5E24ECF8EA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241B12E-1721-B93F-85E2-D3ED31088B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626A792-DD28-A576-B997-C058CAFA57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CB69DFD-74A4-9344-40D7-60AF94729B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77743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6B637E-E320-8007-61CD-8BC42D42A4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A2AE4C8-CCC8-C9E3-9507-DD27BD7B1C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1B32216-F507-7188-55AD-B12C60F36F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96F2CEC-AD45-FB97-385F-F5C975C37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CE8CAF3-BD85-74A6-073F-D8D6FA0325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2493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817B387-D307-2BF0-00C5-60FB4A3BB0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0E45312-3627-17C5-4CB8-C3636164E6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BF9AEEC-9AB8-653A-514D-173D33FDD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549918F-CEE5-7946-A7FE-D8E38BF8AF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0A2C319-768C-AB19-9F4C-E51FADE08A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5204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FFC574-2D77-FFFB-9228-F60B96EFCD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10ED790-1649-8AF5-4626-CBFF8934F6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0D1D498-D70A-CB23-388F-8CC9BE48B1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60659C4-36E6-1184-3CBB-1812165BB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C555BDE-68ED-3614-7E6C-3F9E73BD75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9488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8F51E7F-2B63-31EA-7538-C4F601713B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C3012A3-43A9-1A4A-A1E2-035A691C4B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C86C418-CA7F-8088-0B53-D9FC85BAAF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57F8FA1-E64F-7AC5-917C-1F6507E342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3AE053B-0DE4-B1B2-3A52-9D2248F3B0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848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AEE8ED-DDC7-A65D-CF3C-0ACAFF727E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22C0253-EA0F-7540-17FF-3DD6ACC853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512A37D-DAC2-6501-2357-1F7FC3FF4BB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B44054C-7528-84A9-5856-3BDF307AE4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4F9FCF8-9A23-8F4A-98B0-A22D22C2CD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50A6503-659F-EC02-AAB9-61BD95DEC7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16447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F7B513-F0BE-4393-E75F-6720599CEB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BF2760C3-1F53-2666-A523-1F789EC86D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9A994BD-D4E4-CB99-245B-203AE1B03C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3DBECCE-5AE2-4F1A-49FB-FF4EBE7195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D01C9B8-EDB5-AAB4-1CA6-0DD4C75C154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6EB6E1B-046D-2799-8CC7-8969ABE658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4BBFDB82-7CA6-A716-2DB8-56C4CE495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2FAC07C-D781-83FF-2461-DE3C075CC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8351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8AA8AB-D6B8-D3A8-EB3D-7A26315D4F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4E774736-36E6-23CB-E3FA-370E10E81A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859EF90-7765-0B98-F9C4-69734BB1C8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C5CCE3C-6E4C-D853-F899-2929AB1158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39793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A5017B2-AFBA-0B74-06B8-3F36BCF4A4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98C5AE7-0F66-3D18-B214-4275957773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183463B-C432-A919-5CF2-F44C1E3A7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69477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E9DE06-DCFF-3AEA-C19D-83405FD745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05EB0BB-82B2-37C2-5FDC-8584611524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3A19062-E565-D670-0176-408135CF66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71F6FB9-4558-EAAF-68A6-07A2CDDD0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3A534E6-1051-32D6-0FDE-B01634C78D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F61B63E-044C-4B1D-DED7-928F557FF1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7583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3057F7-7A9B-04FA-E4EE-409962E866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6A80B96-7C1A-6726-CFDC-79CD222ED0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C3CFAA0-9E14-5472-D57A-F2A7259DA7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553F9DD-D62A-3424-6954-9A3170870B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15.06.2026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76932B5-1D0D-8E22-375D-A205883E6A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504B40F-6B4D-AE84-4435-60AA1D4B1D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49565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57887F9-88FC-C661-A937-27F799131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7219DB6-E572-D514-AB96-87C2600AE3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67326D5-D0DA-B7F9-D00F-57BE329E42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1B9F149-938D-8A4F-AB88-4A00CDB225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04029EE-4562-E718-6AF9-5D64284FE2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90103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20" r:id="rId1"/>
    <p:sldLayoutId id="2147484221" r:id="rId2"/>
    <p:sldLayoutId id="2147484222" r:id="rId3"/>
    <p:sldLayoutId id="2147484223" r:id="rId4"/>
    <p:sldLayoutId id="2147484224" r:id="rId5"/>
    <p:sldLayoutId id="2147484225" r:id="rId6"/>
    <p:sldLayoutId id="2147484226" r:id="rId7"/>
    <p:sldLayoutId id="2147484227" r:id="rId8"/>
    <p:sldLayoutId id="2147484228" r:id="rId9"/>
    <p:sldLayoutId id="2147484229" r:id="rId10"/>
    <p:sldLayoutId id="2147484230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C355B5-3187-7A07-0444-9FA0A22753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1B2E5456-BF5C-EEAB-B7F4-48BFD1701A82}"/>
              </a:ext>
            </a:extLst>
          </p:cNvPr>
          <p:cNvSpPr txBox="1">
            <a:spLocks/>
          </p:cNvSpPr>
          <p:nvPr/>
        </p:nvSpPr>
        <p:spPr>
          <a:xfrm>
            <a:off x="323528" y="2780928"/>
            <a:ext cx="8568952" cy="144016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ctr"/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ВОЗМЕЩЕНИЕ СУДЕБНЫХ РАСХОДОВ</a:t>
            </a:r>
          </a:p>
          <a:p>
            <a:pPr algn="ctr"/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УСЛОВИЯХ СОВРЕМЕННОГО ГРАЖДАНСКОГО ПРОЦЕССА</a:t>
            </a:r>
          </a:p>
        </p:txBody>
      </p:sp>
      <p:sp>
        <p:nvSpPr>
          <p:cNvPr id="13313" name="Rectangle 1">
            <a:extLst>
              <a:ext uri="{FF2B5EF4-FFF2-40B4-BE49-F238E27FC236}">
                <a16:creationId xmlns:a16="http://schemas.microsoft.com/office/drawing/2014/main" id="{3687A2EB-2BC6-E9F3-D411-F37A4E5296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23245"/>
            <a:ext cx="9144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«Дальневосточный филиал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Федерального государственного бюджетного образовательного учреждения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высшего образования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«Всероссийская академия внешней торговли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Министерства экономического развития Российской Федерации»</a:t>
            </a:r>
            <a:endParaRPr kumimoji="0" lang="ru-RU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C600BC3-5A5D-A8C5-1339-E8CA5CFB4AD7}"/>
              </a:ext>
            </a:extLst>
          </p:cNvPr>
          <p:cNvSpPr txBox="1"/>
          <p:nvPr/>
        </p:nvSpPr>
        <p:spPr>
          <a:xfrm>
            <a:off x="1115616" y="1844824"/>
            <a:ext cx="7101273" cy="369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5000"/>
              </a:lnSpc>
              <a:spcAft>
                <a:spcPts val="800"/>
              </a:spcAft>
              <a:buNone/>
            </a:pPr>
            <a:r>
              <a:rPr lang="ru-RU" sz="18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Arial" panose="020B0604020202020204" pitchFamily="34" charset="0"/>
              </a:rPr>
              <a:t>ВЫПУСКНАЯ КВАЛИФИКАЦИОННАЯ РАБОТА</a:t>
            </a:r>
            <a:endParaRPr lang="ru-RU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8BC2D2-F544-46BD-250D-B0C49E76370D}"/>
              </a:ext>
            </a:extLst>
          </p:cNvPr>
          <p:cNvSpPr txBox="1"/>
          <p:nvPr/>
        </p:nvSpPr>
        <p:spPr>
          <a:xfrm>
            <a:off x="179512" y="4725144"/>
            <a:ext cx="3617217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Выполнила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Мальцева Екатерина Сергеевна, 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студентка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4 курса, 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группы Б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ЮР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-2022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Научный руководитель: 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Антощишен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Роман Анатольевич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кандидат юридических наук,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доцент кафедры юриспруденции </a:t>
            </a:r>
          </a:p>
        </p:txBody>
      </p:sp>
    </p:spTree>
    <p:extLst>
      <p:ext uri="{BB962C8B-B14F-4D97-AF65-F5344CB8AC3E}">
        <p14:creationId xmlns:p14="http://schemas.microsoft.com/office/powerpoint/2010/main" val="1539663232"/>
      </p:ext>
    </p:extLst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8">
            <a:extLst>
              <a:ext uri="{FF2B5EF4-FFF2-40B4-BE49-F238E27FC236}">
                <a16:creationId xmlns:a16="http://schemas.microsoft.com/office/drawing/2014/main" id="{A0262ECF-1487-02FE-763B-223A7CC249DC}"/>
              </a:ext>
            </a:extLst>
          </p:cNvPr>
          <p:cNvSpPr txBox="1">
            <a:spLocks/>
          </p:cNvSpPr>
          <p:nvPr/>
        </p:nvSpPr>
        <p:spPr>
          <a:xfrm>
            <a:off x="467544" y="620688"/>
            <a:ext cx="8352928" cy="655816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9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sz="3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и цель исследования</a:t>
            </a:r>
          </a:p>
        </p:txBody>
      </p:sp>
      <p:sp>
        <p:nvSpPr>
          <p:cNvPr id="2" name="Стрелка: пятиугольник 1">
            <a:extLst>
              <a:ext uri="{FF2B5EF4-FFF2-40B4-BE49-F238E27FC236}">
                <a16:creationId xmlns:a16="http://schemas.microsoft.com/office/drawing/2014/main" id="{AA0B1604-E558-A8FB-8CC2-BE7CEDE5C9CA}"/>
              </a:ext>
            </a:extLst>
          </p:cNvPr>
          <p:cNvSpPr/>
          <p:nvPr/>
        </p:nvSpPr>
        <p:spPr>
          <a:xfrm>
            <a:off x="35496" y="1549048"/>
            <a:ext cx="8208912" cy="1421320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 исследования ‒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общественные отношения, возникающие при распределении судебных расходов в гражданском процессе.</a:t>
            </a:r>
          </a:p>
        </p:txBody>
      </p:sp>
      <p:sp>
        <p:nvSpPr>
          <p:cNvPr id="6" name="Стрелка: пятиугольник 5">
            <a:extLst>
              <a:ext uri="{FF2B5EF4-FFF2-40B4-BE49-F238E27FC236}">
                <a16:creationId xmlns:a16="http://schemas.microsoft.com/office/drawing/2014/main" id="{CC339030-89C9-E38B-6585-C264030B2195}"/>
              </a:ext>
            </a:extLst>
          </p:cNvPr>
          <p:cNvSpPr/>
          <p:nvPr/>
        </p:nvSpPr>
        <p:spPr>
          <a:xfrm>
            <a:off x="40127" y="3212976"/>
            <a:ext cx="9073008" cy="1728192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 исследования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‒ нормы российского процессуального законодательства, регулирующие институт судебных расходов в гражданском процессе, доктринальные положения, а также правоприменительная практика.</a:t>
            </a:r>
            <a:endParaRPr lang="ru-RU" sz="2400" dirty="0"/>
          </a:p>
        </p:txBody>
      </p:sp>
      <p:sp>
        <p:nvSpPr>
          <p:cNvPr id="8" name="Стрелка: пятиугольник 7">
            <a:extLst>
              <a:ext uri="{FF2B5EF4-FFF2-40B4-BE49-F238E27FC236}">
                <a16:creationId xmlns:a16="http://schemas.microsoft.com/office/drawing/2014/main" id="{A79DE31D-3769-BFD3-54A2-84236395F4D7}"/>
              </a:ext>
            </a:extLst>
          </p:cNvPr>
          <p:cNvSpPr/>
          <p:nvPr/>
        </p:nvSpPr>
        <p:spPr>
          <a:xfrm>
            <a:off x="75818" y="5157192"/>
            <a:ext cx="8168589" cy="1537805"/>
          </a:xfrm>
          <a:prstGeom prst="homePlat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выпускной квалификационной работы ‒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теоретико-правовой анализ института судебных расходов в гражданском процессе.</a:t>
            </a:r>
          </a:p>
        </p:txBody>
      </p:sp>
    </p:spTree>
    <p:extLst>
      <p:ext uri="{BB962C8B-B14F-4D97-AF65-F5344CB8AC3E}">
        <p14:creationId xmlns:p14="http://schemas.microsoft.com/office/powerpoint/2010/main" val="217817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D81BE3-5EDB-949B-A424-6BE703F65F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584" y="446610"/>
            <a:ext cx="7848872" cy="1392048"/>
          </a:xfrm>
        </p:spPr>
        <p:txBody>
          <a:bodyPr>
            <a:noAutofit/>
          </a:bodyPr>
          <a:lstStyle/>
          <a:p>
            <a:pPr algn="ctr"/>
            <a:r>
              <a:rPr lang="ru-RU" sz="3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Понятие и виды судебных расходов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4A775B3-D007-E21A-84C3-E09F2FB298F7}"/>
              </a:ext>
            </a:extLst>
          </p:cNvPr>
          <p:cNvSpPr/>
          <p:nvPr/>
        </p:nvSpPr>
        <p:spPr>
          <a:xfrm>
            <a:off x="1232756" y="2347488"/>
            <a:ext cx="6678488" cy="57268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7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Судебные расходы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45A6FCD1-14A9-7625-B784-583D7235613E}"/>
              </a:ext>
            </a:extLst>
          </p:cNvPr>
          <p:cNvSpPr/>
          <p:nvPr/>
        </p:nvSpPr>
        <p:spPr>
          <a:xfrm>
            <a:off x="5209429" y="4543609"/>
            <a:ext cx="3513820" cy="142956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издержки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связанные с рассмотрением дела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DA8E2AC3-DDDC-A701-F60B-474DA12D4409}"/>
              </a:ext>
            </a:extLst>
          </p:cNvPr>
          <p:cNvSpPr/>
          <p:nvPr/>
        </p:nvSpPr>
        <p:spPr>
          <a:xfrm>
            <a:off x="528137" y="4581128"/>
            <a:ext cx="3384376" cy="139204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государственная пошлина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Стрелка: вниз 16">
            <a:extLst>
              <a:ext uri="{FF2B5EF4-FFF2-40B4-BE49-F238E27FC236}">
                <a16:creationId xmlns:a16="http://schemas.microsoft.com/office/drawing/2014/main" id="{4120795C-38DF-874C-52E2-B4679DAF22FA}"/>
              </a:ext>
            </a:extLst>
          </p:cNvPr>
          <p:cNvSpPr/>
          <p:nvPr/>
        </p:nvSpPr>
        <p:spPr>
          <a:xfrm>
            <a:off x="2220325" y="3429000"/>
            <a:ext cx="413792" cy="792088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: вниз 18">
            <a:extLst>
              <a:ext uri="{FF2B5EF4-FFF2-40B4-BE49-F238E27FC236}">
                <a16:creationId xmlns:a16="http://schemas.microsoft.com/office/drawing/2014/main" id="{541BE72F-C276-8B06-D7F9-BB9FE2CA34C9}"/>
              </a:ext>
            </a:extLst>
          </p:cNvPr>
          <p:cNvSpPr/>
          <p:nvPr/>
        </p:nvSpPr>
        <p:spPr>
          <a:xfrm>
            <a:off x="6660232" y="3429000"/>
            <a:ext cx="413792" cy="792088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6022825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AE6A6A2C-7D58-6571-E681-1667D5410D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584" y="446610"/>
            <a:ext cx="7848872" cy="1392048"/>
          </a:xfrm>
        </p:spPr>
        <p:txBody>
          <a:bodyPr>
            <a:noAutofit/>
          </a:bodyPr>
          <a:lstStyle/>
          <a:p>
            <a:pPr algn="ctr"/>
            <a:r>
              <a:rPr lang="ru-RU" sz="3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Распределение судебных расходов</a:t>
            </a:r>
          </a:p>
        </p:txBody>
      </p:sp>
      <p:sp>
        <p:nvSpPr>
          <p:cNvPr id="15" name="Объект 14">
            <a:extLst>
              <a:ext uri="{FF2B5EF4-FFF2-40B4-BE49-F238E27FC236}">
                <a16:creationId xmlns:a16="http://schemas.microsoft.com/office/drawing/2014/main" id="{5D1D4AC0-49FB-242D-8C63-4E7F066CC1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Право на возмещение судебных расходов принадлежит лицу, в пользу которого принят судебный акт по делу (истцу, ответчику или третьему лицу). 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Расходы возмещаются за счет проигравшей стороны. 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Если иск удовлетворён частично, судебные расходы распределяются пропорционально размеру удовлетворённых требований.</a:t>
            </a:r>
          </a:p>
        </p:txBody>
      </p:sp>
    </p:spTree>
    <p:extLst>
      <p:ext uri="{BB962C8B-B14F-4D97-AF65-F5344CB8AC3E}">
        <p14:creationId xmlns:p14="http://schemas.microsoft.com/office/powerpoint/2010/main" val="23012468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45A6E190-5CFE-AC65-B3C9-9120A131A9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584" y="446610"/>
            <a:ext cx="7848872" cy="1392048"/>
          </a:xfrm>
        </p:spPr>
        <p:txBody>
          <a:bodyPr>
            <a:noAutofit/>
          </a:bodyPr>
          <a:lstStyle/>
          <a:p>
            <a:pPr algn="ctr"/>
            <a:r>
              <a:rPr lang="ru-RU" sz="3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 правового регулирования и их решения</a:t>
            </a:r>
          </a:p>
        </p:txBody>
      </p:sp>
      <p:sp>
        <p:nvSpPr>
          <p:cNvPr id="5" name="Блок-схема: ссылка на другую страницу 4">
            <a:extLst>
              <a:ext uri="{FF2B5EF4-FFF2-40B4-BE49-F238E27FC236}">
                <a16:creationId xmlns:a16="http://schemas.microsoft.com/office/drawing/2014/main" id="{174E836E-BABE-6AA2-2CDA-5F1ACA4A19FF}"/>
              </a:ext>
            </a:extLst>
          </p:cNvPr>
          <p:cNvSpPr/>
          <p:nvPr/>
        </p:nvSpPr>
        <p:spPr>
          <a:xfrm>
            <a:off x="1259632" y="2924944"/>
            <a:ext cx="7164796" cy="2808312"/>
          </a:xfrm>
          <a:prstGeom prst="flowChartOffpageConnecto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непропорциональное распределение при частичном удовлетворении иска</a:t>
            </a:r>
          </a:p>
        </p:txBody>
      </p:sp>
    </p:spTree>
    <p:extLst>
      <p:ext uri="{BB962C8B-B14F-4D97-AF65-F5344CB8AC3E}">
        <p14:creationId xmlns:p14="http://schemas.microsoft.com/office/powerpoint/2010/main" val="26306963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>
            <a:extLst>
              <a:ext uri="{FF2B5EF4-FFF2-40B4-BE49-F238E27FC236}">
                <a16:creationId xmlns:a16="http://schemas.microsoft.com/office/drawing/2014/main" id="{21AE8F6C-6AC6-14B2-78E8-A15AA078F3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1640" y="2852936"/>
            <a:ext cx="6607646" cy="2448272"/>
          </a:xfrm>
          <a:prstGeom prst="flowChartOffpageConnecto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marL="457200" indent="-457200" algn="ctr">
              <a:buFont typeface="Wingdings" panose="05000000000000000000" pitchFamily="2" charset="2"/>
              <a:buChar char="Ø"/>
            </a:pP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компенсация расходов на представителя</a:t>
            </a: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04A20219-D612-9A5C-693E-F4C991CEA8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584" y="446610"/>
            <a:ext cx="7848872" cy="1392048"/>
          </a:xfrm>
        </p:spPr>
        <p:txBody>
          <a:bodyPr>
            <a:noAutofit/>
          </a:bodyPr>
          <a:lstStyle/>
          <a:p>
            <a:pPr algn="ctr"/>
            <a:r>
              <a:rPr lang="ru-RU" sz="3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 правового регулирования и их решения</a:t>
            </a:r>
          </a:p>
        </p:txBody>
      </p:sp>
    </p:spTree>
    <p:extLst>
      <p:ext uri="{BB962C8B-B14F-4D97-AF65-F5344CB8AC3E}">
        <p14:creationId xmlns:p14="http://schemas.microsoft.com/office/powerpoint/2010/main" val="6315842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>
            <a:extLst>
              <a:ext uri="{FF2B5EF4-FFF2-40B4-BE49-F238E27FC236}">
                <a16:creationId xmlns:a16="http://schemas.microsoft.com/office/drawing/2014/main" id="{FADE37D2-BB3B-9A1A-0393-5FCAD2F2B5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9672" y="3068960"/>
            <a:ext cx="6463630" cy="2387923"/>
          </a:xfrm>
          <a:prstGeom prst="flowChartOffpageConnector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algn="ctr">
              <a:buFont typeface="Wingdings" panose="05000000000000000000" pitchFamily="2" charset="2"/>
              <a:buChar char="Ø"/>
            </a:pPr>
            <a:r>
              <a:rPr lang="ru-RU" sz="3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распределение издержек при процессуальном соучастии</a:t>
            </a:r>
            <a:endParaRPr lang="ru-RU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E4ACFEEE-3977-6F0A-7E5D-B2CCE3D61A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584" y="446610"/>
            <a:ext cx="7848872" cy="1392048"/>
          </a:xfrm>
        </p:spPr>
        <p:txBody>
          <a:bodyPr>
            <a:noAutofit/>
          </a:bodyPr>
          <a:lstStyle/>
          <a:p>
            <a:pPr algn="ctr"/>
            <a:r>
              <a:rPr lang="ru-RU" sz="3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 правового регулирования и их решения</a:t>
            </a:r>
          </a:p>
        </p:txBody>
      </p:sp>
    </p:spTree>
    <p:extLst>
      <p:ext uri="{BB962C8B-B14F-4D97-AF65-F5344CB8AC3E}">
        <p14:creationId xmlns:p14="http://schemas.microsoft.com/office/powerpoint/2010/main" val="16763819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175086-A1FA-EAD3-D94B-C71AE80F55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A36E0636-2BB3-34EB-AF0C-2F0225F08D3E}"/>
              </a:ext>
            </a:extLst>
          </p:cNvPr>
          <p:cNvSpPr txBox="1">
            <a:spLocks/>
          </p:cNvSpPr>
          <p:nvPr/>
        </p:nvSpPr>
        <p:spPr>
          <a:xfrm>
            <a:off x="323528" y="2780928"/>
            <a:ext cx="8568952" cy="144016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ctr"/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ВОЗМЕЩЕНИЕ СУДЕБНЫХ РАСХОДОВ</a:t>
            </a:r>
          </a:p>
          <a:p>
            <a:pPr algn="ctr"/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УСЛОВИЯХ СОВРЕМЕННОГО ГРАЖДАНСКОГО ПРОЦЕССА</a:t>
            </a:r>
          </a:p>
        </p:txBody>
      </p:sp>
      <p:sp>
        <p:nvSpPr>
          <p:cNvPr id="13313" name="Rectangle 1">
            <a:extLst>
              <a:ext uri="{FF2B5EF4-FFF2-40B4-BE49-F238E27FC236}">
                <a16:creationId xmlns:a16="http://schemas.microsoft.com/office/drawing/2014/main" id="{60239009-72D4-6A92-A529-52682074CE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23245"/>
            <a:ext cx="9144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«Дальневосточный филиал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Федерального государственного бюджетного образовательного учреждения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высшего образования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«Всероссийская академия внешней торговли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Министерства экономического развития Российской Федерации»</a:t>
            </a:r>
            <a:endParaRPr kumimoji="0" lang="ru-RU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6502319-3150-CB34-5C9E-FC78C9CEFD32}"/>
              </a:ext>
            </a:extLst>
          </p:cNvPr>
          <p:cNvSpPr txBox="1"/>
          <p:nvPr/>
        </p:nvSpPr>
        <p:spPr>
          <a:xfrm>
            <a:off x="1115616" y="1844824"/>
            <a:ext cx="7101273" cy="369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5000"/>
              </a:lnSpc>
              <a:spcAft>
                <a:spcPts val="800"/>
              </a:spcAft>
              <a:buNone/>
            </a:pPr>
            <a:r>
              <a:rPr lang="ru-RU" sz="18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Arial" panose="020B0604020202020204" pitchFamily="34" charset="0"/>
              </a:rPr>
              <a:t>ВЫПУСКНАЯ КВАЛИФИКАЦИОННАЯ РАБОТА</a:t>
            </a:r>
            <a:endParaRPr lang="ru-RU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0F3ECCB-5490-5205-F119-729230B2ADD7}"/>
              </a:ext>
            </a:extLst>
          </p:cNvPr>
          <p:cNvSpPr txBox="1"/>
          <p:nvPr/>
        </p:nvSpPr>
        <p:spPr>
          <a:xfrm>
            <a:off x="179512" y="4725144"/>
            <a:ext cx="3617217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Выполнила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Мальцева Екатерина Сергеевна, 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студентка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4 курса, 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группы Б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ЮР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-2022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Научный руководитель: 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Антощишен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Роман Анатольевич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кандидат юридических наук,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доцент кафедры юриспруденции </a:t>
            </a:r>
          </a:p>
        </p:txBody>
      </p:sp>
    </p:spTree>
    <p:extLst>
      <p:ext uri="{BB962C8B-B14F-4D97-AF65-F5344CB8AC3E}">
        <p14:creationId xmlns:p14="http://schemas.microsoft.com/office/powerpoint/2010/main" val="4143908022"/>
      </p:ext>
    </p:extLst>
  </p:cSld>
  <p:clrMapOvr>
    <a:masterClrMapping/>
  </p:clrMapOvr>
  <p:transition>
    <p:fade thruBlk="1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5709</TotalTime>
  <Words>270</Words>
  <Application>Microsoft Office PowerPoint</Application>
  <PresentationFormat>Экран (4:3)</PresentationFormat>
  <Paragraphs>50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Презентация PowerPoint</vt:lpstr>
      <vt:lpstr>Понятие и виды судебных расходов</vt:lpstr>
      <vt:lpstr>Распределение судебных расходов</vt:lpstr>
      <vt:lpstr>Проблемы правового регулирования и их решения</vt:lpstr>
      <vt:lpstr>Проблемы правового регулирования и их решения</vt:lpstr>
      <vt:lpstr>Проблемы правового регулирования и их решения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Misha Garmanov</cp:lastModifiedBy>
  <cp:revision>123</cp:revision>
  <dcterms:created xsi:type="dcterms:W3CDTF">2020-02-11T09:59:33Z</dcterms:created>
  <dcterms:modified xsi:type="dcterms:W3CDTF">2026-06-15T03:21:25Z</dcterms:modified>
</cp:coreProperties>
</file>