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4043" r:id="rId1"/>
  </p:sldMasterIdLst>
  <p:notesMasterIdLst>
    <p:notesMasterId r:id="rId10"/>
  </p:notesMasterIdLst>
  <p:sldIdLst>
    <p:sldId id="256" r:id="rId2"/>
    <p:sldId id="293" r:id="rId3"/>
    <p:sldId id="301" r:id="rId4"/>
    <p:sldId id="305" r:id="rId5"/>
    <p:sldId id="302" r:id="rId6"/>
    <p:sldId id="282" r:id="rId7"/>
    <p:sldId id="303" r:id="rId8"/>
    <p:sldId id="304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5FD9C50-A52F-44DD-8F72-DC0B6E4308F5}">
          <p14:sldIdLst>
            <p14:sldId id="256"/>
            <p14:sldId id="293"/>
            <p14:sldId id="301"/>
            <p14:sldId id="305"/>
            <p14:sldId id="302"/>
            <p14:sldId id="282"/>
            <p14:sldId id="303"/>
            <p14:sldId id="30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97" autoAdjust="0"/>
    <p:restoredTop sz="94713" autoAdjust="0"/>
  </p:normalViewPr>
  <p:slideViewPr>
    <p:cSldViewPr>
      <p:cViewPr varScale="1">
        <p:scale>
          <a:sx n="99" d="100"/>
          <a:sy n="99" d="100"/>
        </p:scale>
        <p:origin x="963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5E2DD8-AB3E-410B-8617-DDC6DC29B322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326730-5050-481F-8298-90533E69B6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51343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9392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58770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2302"/>
            <a:ext cx="1971675" cy="575989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2302"/>
            <a:ext cx="5800725" cy="5759898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3014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95209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77090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5"/>
            <a:ext cx="3703320" cy="402335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5"/>
            <a:ext cx="370332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2392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5"/>
            <a:ext cx="3703320" cy="32867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2223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07030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4109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450" y="731520"/>
            <a:ext cx="4869180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5B106E36-FD25-4E2D-B0AA-010F637433A0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6816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60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95840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9144001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7174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44" r:id="rId1"/>
    <p:sldLayoutId id="2147484045" r:id="rId2"/>
    <p:sldLayoutId id="2147484046" r:id="rId3"/>
    <p:sldLayoutId id="2147484047" r:id="rId4"/>
    <p:sldLayoutId id="2147484048" r:id="rId5"/>
    <p:sldLayoutId id="2147484049" r:id="rId6"/>
    <p:sldLayoutId id="2147484050" r:id="rId7"/>
    <p:sldLayoutId id="2147484051" r:id="rId8"/>
    <p:sldLayoutId id="2147484052" r:id="rId9"/>
    <p:sldLayoutId id="2147484053" r:id="rId10"/>
    <p:sldLayoutId id="2147484054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/>
          <p:cNvSpPr txBox="1">
            <a:spLocks/>
          </p:cNvSpPr>
          <p:nvPr/>
        </p:nvSpPr>
        <p:spPr>
          <a:xfrm>
            <a:off x="210123" y="2276872"/>
            <a:ext cx="8929718" cy="201622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ctr">
              <a:lnSpc>
                <a:spcPct val="150000"/>
              </a:lnSpc>
              <a:spcAft>
                <a:spcPts val="800"/>
              </a:spcAft>
              <a:buNone/>
            </a:pPr>
            <a:r>
              <a:rPr lang="ru-RU" sz="2600" b="1" i="1" dirty="0">
                <a:latin typeface="Times New Roman" panose="02020603050405020304" pitchFamily="18" charset="0"/>
                <a:cs typeface="Times New Roman" pitchFamily="18" charset="0"/>
              </a:rPr>
              <a:t>«</a:t>
            </a:r>
            <a:r>
              <a:rPr lang="ru-RU" sz="28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Arial Unicode MS"/>
              </a:rPr>
              <a:t>СОВРЕМЕННЫЕ ПРОБЛЕМЫ УСТАНОВЛЕНИЯ В ГРАЖДАНСКОМ ПРОЦЕССЕ ОБЪЕКТИВНОЙ ИСТИНЫ ПО ДЕЛУ</a:t>
            </a:r>
            <a:r>
              <a:rPr lang="ru-RU" sz="2600" b="1" i="1" dirty="0">
                <a:latin typeface="Times New Roman" panose="02020603050405020304" pitchFamily="18" charset="0"/>
                <a:cs typeface="Times New Roman" pitchFamily="18" charset="0"/>
              </a:rPr>
              <a:t>»</a:t>
            </a:r>
            <a:endParaRPr lang="ru-RU" sz="2600" b="1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4427984" y="4365104"/>
            <a:ext cx="4775092" cy="208823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Выполнил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Лелёкин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Сергей Константинович,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студент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курса,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группы Б-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ЮР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-2022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Научный руководитель: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Антощишен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Роман Анатольевич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кандидат юридических наук,</a:t>
            </a:r>
            <a:endParaRPr kumimoji="0" lang="ru-RU" sz="1600" b="0" i="0" u="none" strike="noStrike" kern="1200" cap="none" spc="0" normalizeH="0" noProof="0" dirty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доцент кафедры юриспруденции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-4159" y="242360"/>
            <a:ext cx="9144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«Дальневосточный филиал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Федерального государственного бюджетного образовательного учреждения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высшего образования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«Всероссийская академия внешней торговли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Министерства экономического развития Российской Федерации»</a:t>
            </a:r>
            <a:endParaRPr kumimoji="0" lang="ru-RU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D26F4DB-99C3-7489-4B8A-B6AC9E93173B}"/>
              </a:ext>
            </a:extLst>
          </p:cNvPr>
          <p:cNvSpPr txBox="1"/>
          <p:nvPr/>
        </p:nvSpPr>
        <p:spPr>
          <a:xfrm>
            <a:off x="1128796" y="1587554"/>
            <a:ext cx="7101273" cy="369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5000"/>
              </a:lnSpc>
              <a:spcAft>
                <a:spcPts val="800"/>
              </a:spcAft>
              <a:buNone/>
            </a:pPr>
            <a:r>
              <a:rPr lang="ru-RU" sz="18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Arial" panose="020B0604020202020204" pitchFamily="34" charset="0"/>
              </a:rPr>
              <a:t>ВЫПУСКНАЯ КВАЛИФИКАЦИОННАЯ РАБОТА</a:t>
            </a:r>
            <a:endParaRPr lang="ru-RU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5">
            <a:extLst>
              <a:ext uri="{FF2B5EF4-FFF2-40B4-BE49-F238E27FC236}">
                <a16:creationId xmlns:a16="http://schemas.microsoft.com/office/drawing/2014/main" id="{3C7E23E2-7C50-4DC7-1A80-7FED3BB07C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069" y="0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8">
            <a:extLst>
              <a:ext uri="{FF2B5EF4-FFF2-40B4-BE49-F238E27FC236}">
                <a16:creationId xmlns:a16="http://schemas.microsoft.com/office/drawing/2014/main" id="{A0262ECF-1487-02FE-763B-223A7CC249DC}"/>
              </a:ext>
            </a:extLst>
          </p:cNvPr>
          <p:cNvSpPr txBox="1">
            <a:spLocks/>
          </p:cNvSpPr>
          <p:nvPr/>
        </p:nvSpPr>
        <p:spPr>
          <a:xfrm>
            <a:off x="395536" y="980728"/>
            <a:ext cx="8352928" cy="720080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9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sz="35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работы</a:t>
            </a:r>
          </a:p>
        </p:txBody>
      </p:sp>
      <p:pic>
        <p:nvPicPr>
          <p:cNvPr id="8" name="Picture 5">
            <a:extLst>
              <a:ext uri="{FF2B5EF4-FFF2-40B4-BE49-F238E27FC236}">
                <a16:creationId xmlns:a16="http://schemas.microsoft.com/office/drawing/2014/main" id="{10EEF60D-745A-BE63-24A8-6722B7F342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069" y="0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63317DA-839E-A5C2-51E2-39E3114515A5}"/>
              </a:ext>
            </a:extLst>
          </p:cNvPr>
          <p:cNvSpPr txBox="1"/>
          <p:nvPr/>
        </p:nvSpPr>
        <p:spPr>
          <a:xfrm>
            <a:off x="755576" y="2636912"/>
            <a:ext cx="7920880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500" b="0" i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проблемы установления объективной истины в гражданском процессе обусловлена её теоретическим и практическим значением, продолжающимися дискуссиями в науке, изменениями в законодательстве, технологическим развитием и практическими сложностями судебной системы.</a:t>
            </a: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817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D81BE3-5EDB-949B-A424-6BE703F65F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576" y="1052736"/>
            <a:ext cx="7886700" cy="677491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Понятие объективной истины</a:t>
            </a: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81541219-3F8B-C3D9-84DC-AEA785A460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069" y="0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D520F8A0-9BBF-A104-EE22-2D55B12E1BDB}"/>
              </a:ext>
            </a:extLst>
          </p:cNvPr>
          <p:cNvSpPr/>
          <p:nvPr/>
        </p:nvSpPr>
        <p:spPr>
          <a:xfrm>
            <a:off x="323528" y="2492896"/>
            <a:ext cx="8484597" cy="288032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Объективная истина предполагает установление судом действительного содержания отношений сторон, а значит, фактических обстоятельств дела, для последующей правовой оценки спорных отношений.</a:t>
            </a:r>
          </a:p>
        </p:txBody>
      </p:sp>
    </p:spTree>
    <p:extLst>
      <p:ext uri="{BB962C8B-B14F-4D97-AF65-F5344CB8AC3E}">
        <p14:creationId xmlns:p14="http://schemas.microsoft.com/office/powerpoint/2010/main" val="26022825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C6B6D5D-D3BD-35D3-B94A-CB3868EF563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404664"/>
            <a:ext cx="9036496" cy="6048672"/>
          </a:xfrm>
        </p:spPr>
        <p:txBody>
          <a:bodyPr>
            <a:no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Истина в гражданском процессе ‒ это знание, которое суд формирует в ходе разбирательства о фактических обстоятельствах, имеющих юридическое значение для разрешения спора. </a:t>
            </a:r>
            <a:endParaRPr lang="en-US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Объективная истина в этом контексте означает стремление суда установить фактические обстоятельства дела в том виде, в каком они имели место в действительности, независимо от воли сторон. То есть суд должен стремиться выяснить «материальную правду»: какие отношения действительно сложились между сторонами, какие события произошли, какие права и обязанности из этого следуют.  </a:t>
            </a: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49809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65F70770-F498-E6CA-9DC1-6DDC3A8284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476672"/>
            <a:ext cx="7886700" cy="125355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Влияние принципа состязательности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24A530-D80A-8ACA-14BF-1DE0B6FAD2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544" y="2420888"/>
            <a:ext cx="8424936" cy="3684067"/>
          </a:xfrm>
        </p:spPr>
        <p:txBody>
          <a:bodyPr>
            <a:noAutofit/>
          </a:bodyPr>
          <a:lstStyle/>
          <a:p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Стимулирует стороны к активному доказыванию.</a:t>
            </a:r>
          </a:p>
          <a:p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Обеспечивает проверку и перепроверку.</a:t>
            </a:r>
          </a:p>
          <a:p>
            <a:endParaRPr lang="ru-RU" sz="28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Создаёт условия для беспристрастного суда. </a:t>
            </a:r>
          </a:p>
          <a:p>
            <a:pPr marL="0" indent="0" algn="just">
              <a:buNone/>
            </a:pPr>
            <a:endParaRPr lang="ru-RU" sz="28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" name="Picture 5">
            <a:extLst>
              <a:ext uri="{FF2B5EF4-FFF2-40B4-BE49-F238E27FC236}">
                <a16:creationId xmlns:a16="http://schemas.microsoft.com/office/drawing/2014/main" id="{C62214A0-0C5C-3023-37B5-B4FF9083B2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069" y="0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435736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11519" y="583850"/>
            <a:ext cx="7488832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Проблемы установления объективной истины по делу </a:t>
            </a:r>
            <a:endParaRPr lang="ru-RU" sz="3800" b="1" dirty="0"/>
          </a:p>
        </p:txBody>
      </p:sp>
      <p:pic>
        <p:nvPicPr>
          <p:cNvPr id="3" name="Picture 5">
            <a:extLst>
              <a:ext uri="{FF2B5EF4-FFF2-40B4-BE49-F238E27FC236}">
                <a16:creationId xmlns:a16="http://schemas.microsoft.com/office/drawing/2014/main" id="{CC9E3EBC-360B-980B-9BE4-4EAAB97960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069" y="0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Объект 5">
            <a:extLst>
              <a:ext uri="{FF2B5EF4-FFF2-40B4-BE49-F238E27FC236}">
                <a16:creationId xmlns:a16="http://schemas.microsoft.com/office/drawing/2014/main" id="{6871CA69-33EB-D9EB-337F-5B2643CC9F6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616" y="2132856"/>
            <a:ext cx="7704856" cy="4023360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Пассивность суда</a:t>
            </a:r>
          </a:p>
          <a:p>
            <a:pPr marL="0" indent="4500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3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Недобросовестное поведение сторон </a:t>
            </a:r>
          </a:p>
          <a:p>
            <a:pPr marL="0" indent="4500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3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Сложности с доказыванием отдельных фактов </a:t>
            </a:r>
          </a:p>
          <a:p>
            <a:pPr marL="0" indent="450000" algn="just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endParaRPr lang="ru-RU" sz="3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ый треугольник 1">
            <a:extLst>
              <a:ext uri="{FF2B5EF4-FFF2-40B4-BE49-F238E27FC236}">
                <a16:creationId xmlns:a16="http://schemas.microsoft.com/office/drawing/2014/main" id="{E4A9B055-4BEA-F32A-2BAA-B1803A552F22}"/>
              </a:ext>
            </a:extLst>
          </p:cNvPr>
          <p:cNvSpPr/>
          <p:nvPr/>
        </p:nvSpPr>
        <p:spPr>
          <a:xfrm rot="13457700">
            <a:off x="400980" y="2336509"/>
            <a:ext cx="288032" cy="288032"/>
          </a:xfrm>
          <a:prstGeom prst="rtTriangl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ый треугольник 12">
            <a:extLst>
              <a:ext uri="{FF2B5EF4-FFF2-40B4-BE49-F238E27FC236}">
                <a16:creationId xmlns:a16="http://schemas.microsoft.com/office/drawing/2014/main" id="{8C1D7983-1514-B295-C781-D827DF1CC852}"/>
              </a:ext>
            </a:extLst>
          </p:cNvPr>
          <p:cNvSpPr/>
          <p:nvPr/>
        </p:nvSpPr>
        <p:spPr>
          <a:xfrm rot="13457700">
            <a:off x="400980" y="3366409"/>
            <a:ext cx="288032" cy="288032"/>
          </a:xfrm>
          <a:prstGeom prst="rtTriangl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ый треугольник 14">
            <a:extLst>
              <a:ext uri="{FF2B5EF4-FFF2-40B4-BE49-F238E27FC236}">
                <a16:creationId xmlns:a16="http://schemas.microsoft.com/office/drawing/2014/main" id="{39CA6E31-384F-C64D-AEB0-0220C973B95E}"/>
              </a:ext>
            </a:extLst>
          </p:cNvPr>
          <p:cNvSpPr/>
          <p:nvPr/>
        </p:nvSpPr>
        <p:spPr>
          <a:xfrm rot="13457700">
            <a:off x="400980" y="4396310"/>
            <a:ext cx="288032" cy="288032"/>
          </a:xfrm>
          <a:prstGeom prst="rtTriangl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8C8C1E-1A85-906E-4855-19B7468C91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3688" y="980728"/>
            <a:ext cx="6823670" cy="565945"/>
          </a:xfrm>
        </p:spPr>
        <p:txBody>
          <a:bodyPr>
            <a:noAutofit/>
          </a:bodyPr>
          <a:lstStyle/>
          <a:p>
            <a:r>
              <a:rPr lang="ru-RU" sz="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Пути решения проблем</a:t>
            </a:r>
            <a:endParaRPr lang="ru-RU" sz="3800" dirty="0">
              <a:solidFill>
                <a:schemeClr val="tx1"/>
              </a:solidFill>
            </a:endParaRP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1032D52C-9906-C615-A098-46E7684C3F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069" y="0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ый треугольник 9">
            <a:extLst>
              <a:ext uri="{FF2B5EF4-FFF2-40B4-BE49-F238E27FC236}">
                <a16:creationId xmlns:a16="http://schemas.microsoft.com/office/drawing/2014/main" id="{8D30BECF-F64B-B121-FF6D-369D02B621AF}"/>
              </a:ext>
            </a:extLst>
          </p:cNvPr>
          <p:cNvSpPr/>
          <p:nvPr/>
        </p:nvSpPr>
        <p:spPr>
          <a:xfrm rot="13457700">
            <a:off x="239149" y="2182653"/>
            <a:ext cx="288032" cy="288032"/>
          </a:xfrm>
          <a:prstGeom prst="rtTriangl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ый треугольник 11">
            <a:extLst>
              <a:ext uri="{FF2B5EF4-FFF2-40B4-BE49-F238E27FC236}">
                <a16:creationId xmlns:a16="http://schemas.microsoft.com/office/drawing/2014/main" id="{1AE108DB-5E7F-54EC-CDAE-C049B2549D88}"/>
              </a:ext>
            </a:extLst>
          </p:cNvPr>
          <p:cNvSpPr/>
          <p:nvPr/>
        </p:nvSpPr>
        <p:spPr>
          <a:xfrm rot="13457700">
            <a:off x="311158" y="3231689"/>
            <a:ext cx="288032" cy="288032"/>
          </a:xfrm>
          <a:prstGeom prst="rtTriangl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ый треугольник 13">
            <a:extLst>
              <a:ext uri="{FF2B5EF4-FFF2-40B4-BE49-F238E27FC236}">
                <a16:creationId xmlns:a16="http://schemas.microsoft.com/office/drawing/2014/main" id="{20293AEC-CC9D-B406-F90D-29EB190F28DB}"/>
              </a:ext>
            </a:extLst>
          </p:cNvPr>
          <p:cNvSpPr/>
          <p:nvPr/>
        </p:nvSpPr>
        <p:spPr>
          <a:xfrm rot="13457700">
            <a:off x="239149" y="4280726"/>
            <a:ext cx="288032" cy="288032"/>
          </a:xfrm>
          <a:prstGeom prst="rtTriangl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46FB3846-5AFD-611F-45E8-A551C25DC175}"/>
              </a:ext>
            </a:extLst>
          </p:cNvPr>
          <p:cNvSpPr txBox="1"/>
          <p:nvPr/>
        </p:nvSpPr>
        <p:spPr>
          <a:xfrm>
            <a:off x="899592" y="1995744"/>
            <a:ext cx="8118648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just">
              <a:buNone/>
            </a:pPr>
            <a:r>
              <a:rPr lang="ru-RU" sz="3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Усиление активной роли суда </a:t>
            </a:r>
          </a:p>
          <a:p>
            <a:pPr indent="450215" algn="just">
              <a:buNone/>
            </a:pPr>
            <a:endParaRPr lang="ru-RU" sz="3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buNone/>
            </a:pPr>
            <a:r>
              <a:rPr lang="ru-RU" sz="3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Повышение ответственности сторон</a:t>
            </a:r>
          </a:p>
          <a:p>
            <a:pPr indent="450215" algn="just">
              <a:buNone/>
            </a:pPr>
            <a:endParaRPr lang="ru-RU" sz="3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buNone/>
            </a:pPr>
            <a:r>
              <a:rPr lang="ru-RU" sz="3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Законодательное закрепление принципа объективной истины </a:t>
            </a:r>
          </a:p>
        </p:txBody>
      </p:sp>
    </p:spTree>
    <p:extLst>
      <p:ext uri="{BB962C8B-B14F-4D97-AF65-F5344CB8AC3E}">
        <p14:creationId xmlns:p14="http://schemas.microsoft.com/office/powerpoint/2010/main" val="15618310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ED84B7-1EEA-2F92-1318-43792C9E16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A527C30E-4820-BD1F-8D3D-88504886B91B}"/>
              </a:ext>
            </a:extLst>
          </p:cNvPr>
          <p:cNvSpPr txBox="1">
            <a:spLocks/>
          </p:cNvSpPr>
          <p:nvPr/>
        </p:nvSpPr>
        <p:spPr>
          <a:xfrm>
            <a:off x="210123" y="2276872"/>
            <a:ext cx="8929718" cy="2016224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ctr">
              <a:lnSpc>
                <a:spcPct val="150000"/>
              </a:lnSpc>
              <a:spcAft>
                <a:spcPts val="800"/>
              </a:spcAft>
              <a:buNone/>
            </a:pPr>
            <a:r>
              <a:rPr lang="ru-RU" sz="2600" b="1" i="1" dirty="0">
                <a:latin typeface="Times New Roman" panose="02020603050405020304" pitchFamily="18" charset="0"/>
                <a:cs typeface="Times New Roman" pitchFamily="18" charset="0"/>
              </a:rPr>
              <a:t>«</a:t>
            </a:r>
            <a:r>
              <a:rPr lang="ru-RU" sz="28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Arial Unicode MS"/>
              </a:rPr>
              <a:t>СОВРЕМЕННЫЕ ПРОБЛЕМЫ УСТАНОВЛЕНИЯ В ГРАЖДАНСКОМ ПРОЦЕССЕ ОБЪЕКТИВНОЙ ИСТИНЫ ПО ДЕЛУ</a:t>
            </a:r>
            <a:r>
              <a:rPr lang="ru-RU" sz="2600" b="1" i="1" dirty="0">
                <a:latin typeface="Times New Roman" panose="02020603050405020304" pitchFamily="18" charset="0"/>
                <a:cs typeface="Times New Roman" pitchFamily="18" charset="0"/>
              </a:rPr>
              <a:t>»</a:t>
            </a:r>
            <a:endParaRPr lang="ru-RU" sz="2600" b="1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6" name="Подзаголовок 2">
            <a:extLst>
              <a:ext uri="{FF2B5EF4-FFF2-40B4-BE49-F238E27FC236}">
                <a16:creationId xmlns:a16="http://schemas.microsoft.com/office/drawing/2014/main" id="{81603EAC-B2E7-66E1-3FC5-EB540B10FFC7}"/>
              </a:ext>
            </a:extLst>
          </p:cNvPr>
          <p:cNvSpPr txBox="1">
            <a:spLocks/>
          </p:cNvSpPr>
          <p:nvPr/>
        </p:nvSpPr>
        <p:spPr>
          <a:xfrm>
            <a:off x="4427984" y="4365104"/>
            <a:ext cx="4775092" cy="208823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Выполнил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Лелёкин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Сергей Константинович,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студент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курса,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группы Б-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ЮР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-2022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1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Научный руководитель: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Антощишен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Роман Анатольевич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кандидат юридических наук,</a:t>
            </a:r>
            <a:endParaRPr kumimoji="0" lang="ru-RU" sz="1600" b="0" i="0" u="none" strike="noStrike" kern="1200" cap="none" spc="0" normalizeH="0" noProof="0" dirty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доцент кафедры юриспруденции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3" name="Rectangle 1">
            <a:extLst>
              <a:ext uri="{FF2B5EF4-FFF2-40B4-BE49-F238E27FC236}">
                <a16:creationId xmlns:a16="http://schemas.microsoft.com/office/drawing/2014/main" id="{AAE2FF22-2A36-4C4C-33A9-61DE456F90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43" y="302379"/>
            <a:ext cx="9144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«Дальневосточный филиал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Федерального государственного бюджетного образовательного учреждения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высшего образования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«Всероссийская академия внешней торговли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Министерства экономического развития Российской Федерации»</a:t>
            </a:r>
            <a:endParaRPr kumimoji="0" lang="ru-RU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86FA356-7469-9CEF-7B55-3F62082D8DA5}"/>
              </a:ext>
            </a:extLst>
          </p:cNvPr>
          <p:cNvSpPr txBox="1"/>
          <p:nvPr/>
        </p:nvSpPr>
        <p:spPr>
          <a:xfrm>
            <a:off x="1187624" y="1628800"/>
            <a:ext cx="7101273" cy="369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5000"/>
              </a:lnSpc>
              <a:spcAft>
                <a:spcPts val="800"/>
              </a:spcAft>
              <a:buNone/>
            </a:pPr>
            <a:r>
              <a:rPr lang="ru-RU" sz="18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Arial" panose="020B0604020202020204" pitchFamily="34" charset="0"/>
              </a:rPr>
              <a:t>ВЫПУСКНАЯ КВАЛИФИКАЦИОННАЯ РАБОТА</a:t>
            </a:r>
            <a:endParaRPr lang="ru-RU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5">
            <a:extLst>
              <a:ext uri="{FF2B5EF4-FFF2-40B4-BE49-F238E27FC236}">
                <a16:creationId xmlns:a16="http://schemas.microsoft.com/office/drawing/2014/main" id="{0E6E822B-AB6A-4E85-0828-34DD4331AF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0069" y="0"/>
            <a:ext cx="913931" cy="83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0902846"/>
      </p:ext>
    </p:extLst>
  </p:cSld>
  <p:clrMapOvr>
    <a:masterClrMapping/>
  </p:clrMapOvr>
  <p:transition>
    <p:fade thruBlk="1"/>
  </p:transition>
</p:sld>
</file>

<file path=ppt/theme/theme1.xml><?xml version="1.0" encoding="utf-8"?>
<a:theme xmlns:a="http://schemas.openxmlformats.org/drawingml/2006/main" name="Ретро">
  <a:themeElements>
    <a:clrScheme name="Ретро">
      <a:dk1>
        <a:sysClr val="windowText" lastClr="000000"/>
      </a:dk1>
      <a:lt1>
        <a:sysClr val="window" lastClr="FFFFFF"/>
      </a:lt1>
      <a:dk2>
        <a:srgbClr val="344068"/>
      </a:dk2>
      <a:lt2>
        <a:srgbClr val="D9E0E6"/>
      </a:lt2>
      <a:accent1>
        <a:srgbClr val="1CADE4"/>
      </a:accent1>
      <a:accent2>
        <a:srgbClr val="2683C6"/>
      </a:accent2>
      <a:accent3>
        <a:srgbClr val="28C4CC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5116</TotalTime>
  <Words>324</Words>
  <Application>Microsoft Office PowerPoint</Application>
  <PresentationFormat>Экран (4:3)</PresentationFormat>
  <Paragraphs>55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Calibri</vt:lpstr>
      <vt:lpstr>Calibri Light</vt:lpstr>
      <vt:lpstr>Times New Roman</vt:lpstr>
      <vt:lpstr>Ретро</vt:lpstr>
      <vt:lpstr>Презентация PowerPoint</vt:lpstr>
      <vt:lpstr>Презентация PowerPoint</vt:lpstr>
      <vt:lpstr>Понятие объективной истины</vt:lpstr>
      <vt:lpstr>Презентация PowerPoint</vt:lpstr>
      <vt:lpstr>Влияние принципа состязательности</vt:lpstr>
      <vt:lpstr>Презентация PowerPoint</vt:lpstr>
      <vt:lpstr>Пути решения проблем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Misha Garmanov</cp:lastModifiedBy>
  <cp:revision>119</cp:revision>
  <dcterms:created xsi:type="dcterms:W3CDTF">2020-02-11T09:59:33Z</dcterms:created>
  <dcterms:modified xsi:type="dcterms:W3CDTF">2026-06-21T07:46:28Z</dcterms:modified>
</cp:coreProperties>
</file>