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</p:sldMasterIdLst>
  <p:sldIdLst>
    <p:sldId id="257" r:id="rId2"/>
    <p:sldId id="258" r:id="rId3"/>
    <p:sldId id="259" r:id="rId4"/>
    <p:sldId id="260" r:id="rId5"/>
    <p:sldId id="263" r:id="rId6"/>
    <p:sldId id="261" r:id="rId7"/>
    <p:sldId id="264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7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2" d="100"/>
          <a:sy n="102" d="100"/>
        </p:scale>
        <p:origin x="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0E9DF8B-A85A-44A9-8F7D-CC22D3492E85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2729E0EF-4FD0-4D79-B184-5FA04AC154A5}" type="slidenum">
              <a:rPr lang="ru-RU" smtClean="0"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242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9DF8B-A85A-44A9-8F7D-CC22D3492E85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9E0EF-4FD0-4D79-B184-5FA04AC15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08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9DF8B-A85A-44A9-8F7D-CC22D3492E85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9E0EF-4FD0-4D79-B184-5FA04AC15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17417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9DF8B-A85A-44A9-8F7D-CC22D3492E85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9E0EF-4FD0-4D79-B184-5FA04AC15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084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9DF8B-A85A-44A9-8F7D-CC22D3492E85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9E0EF-4FD0-4D79-B184-5FA04AC154A5}" type="slidenum">
              <a:rPr lang="ru-RU" smtClean="0"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01490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9DF8B-A85A-44A9-8F7D-CC22D3492E85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9E0EF-4FD0-4D79-B184-5FA04AC15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0878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9DF8B-A85A-44A9-8F7D-CC22D3492E85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9E0EF-4FD0-4D79-B184-5FA04AC15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20947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9DF8B-A85A-44A9-8F7D-CC22D3492E85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9E0EF-4FD0-4D79-B184-5FA04AC15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7269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9DF8B-A85A-44A9-8F7D-CC22D3492E85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9E0EF-4FD0-4D79-B184-5FA04AC15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5917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9DF8B-A85A-44A9-8F7D-CC22D3492E85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9E0EF-4FD0-4D79-B184-5FA04AC15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824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E9DF8B-A85A-44A9-8F7D-CC22D3492E85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29E0EF-4FD0-4D79-B184-5FA04AC15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68357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20E9DF8B-A85A-44A9-8F7D-CC22D3492E85}" type="datetimeFigureOut">
              <a:rPr lang="ru-RU" smtClean="0"/>
              <a:t>19.06.2026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2729E0EF-4FD0-4D79-B184-5FA04AC154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401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6B9CCE0-CD2D-4300-AF61-DF9A86B726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521" y="2035175"/>
            <a:ext cx="9144000" cy="2387600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теории и практики квалификации нарушения неприкосновенности жилища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9A4A8F6-79DD-44A5-B856-3EA905ABBE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93721" y="4389535"/>
            <a:ext cx="3687536" cy="1655762"/>
          </a:xfrm>
        </p:spPr>
        <p:txBody>
          <a:bodyPr>
            <a:noAutofit/>
          </a:bodyPr>
          <a:lstStyle/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</a:t>
            </a:r>
            <a:r>
              <a:rPr lang="en-US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Магистрант юридического факультета Пряхин Сергей Андреевич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</a:t>
            </a:r>
            <a:r>
              <a:rPr lang="en-US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кафедры юриспруденции, кандидат юридических наук  Кудрявцева Надежда Алексеевна </a:t>
            </a:r>
            <a:endPara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="" xmlns:a16="http://schemas.microsoft.com/office/drawing/2014/main" id="{09A4A8F6-79DD-44A5-B856-3EA905ABBEB3}"/>
              </a:ext>
            </a:extLst>
          </p:cNvPr>
          <p:cNvSpPr txBox="1">
            <a:spLocks/>
          </p:cNvSpPr>
          <p:nvPr/>
        </p:nvSpPr>
        <p:spPr>
          <a:xfrm>
            <a:off x="595018" y="473788"/>
            <a:ext cx="11329503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     высшего образования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 Министерства экономического развития Российской Федерации»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5206482" y="3261049"/>
            <a:ext cx="975049" cy="4922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1651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Corbel (Заголовки)"/>
                <a:cs typeface="Times New Roman" panose="02020603050405020304" pitchFamily="18" charset="0"/>
              </a:rPr>
              <a:t>Актуальность</a:t>
            </a:r>
            <a:endParaRPr lang="ru-RU" dirty="0">
              <a:latin typeface="Corbel (Заголовки)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4204" y="2312730"/>
            <a:ext cx="1083439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/>
              <a:t>Является элементом правового статуса. </a:t>
            </a:r>
            <a:r>
              <a:rPr lang="ru-RU" sz="2000" dirty="0"/>
              <a:t>Право на неприкосновенность жилища частью правового статуса личности и гарантия других прав: частной жизни, семейной тайны, личной свободы</a:t>
            </a:r>
            <a:r>
              <a:rPr lang="ru-RU" sz="2000" dirty="0" smtClean="0"/>
              <a:t>.</a:t>
            </a:r>
          </a:p>
          <a:p>
            <a:endParaRPr lang="ru-RU" sz="2000" dirty="0" smtClean="0">
              <a:latin typeface="Georgia" panose="02040502050405020303" pitchFamily="18" charset="0"/>
            </a:endParaRPr>
          </a:p>
          <a:p>
            <a:endParaRPr lang="ru-RU" sz="2000" dirty="0">
              <a:latin typeface="Georgia" panose="020405020504050203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/>
              <a:t>Разграничение со смежными составами.</a:t>
            </a:r>
            <a:r>
              <a:rPr lang="ru-RU" sz="2000" dirty="0"/>
              <a:t> Возникают сложности при отграничении нарушения неприкосновенности жилища от других преступлений, </a:t>
            </a:r>
            <a:r>
              <a:rPr lang="ru-RU" sz="2000" dirty="0" smtClean="0"/>
              <a:t>(например, </a:t>
            </a:r>
            <a:r>
              <a:rPr lang="ru-RU" sz="2000" dirty="0"/>
              <a:t>хищений с проникновением в </a:t>
            </a:r>
            <a:r>
              <a:rPr lang="ru-RU" sz="2000" dirty="0" smtClean="0"/>
              <a:t>жилище)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26450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95464" y="719947"/>
            <a:ext cx="7131700" cy="137944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sz="3200" dirty="0">
                <a:latin typeface="+mj-lt"/>
              </a:rPr>
              <a:t>Под жилищем принято понимать: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8476861" y="1833466"/>
            <a:ext cx="322217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effectLst/>
              </a:rPr>
              <a:t>Иное помещение или строение, не входящее в жилищный фонд, но предназначенные для временного проживания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880188" y="1833466"/>
            <a:ext cx="290026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effectLst/>
              </a:rPr>
              <a:t>Индивидуальный жилой дом с входящими в него жилыми и нежилыми помещениями;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480249" y="1833466"/>
            <a:ext cx="329681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effectLst/>
              </a:rPr>
              <a:t>Жилое помещение независимо от формы собственности, входящее в жилищный фонд и пригодное для постоянного или временного проживания;</a:t>
            </a:r>
            <a:endParaRPr lang="ru-RU" dirty="0"/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1887893" y="3766820"/>
            <a:ext cx="8503299" cy="10856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182880" algn="l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Char char="•"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8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280160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16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19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22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2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Char char="•"/>
              <a:defRPr sz="16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>
                <a:latin typeface="Corbel (Заголовки)"/>
              </a:rPr>
              <a:t>не </a:t>
            </a:r>
            <a:r>
              <a:rPr lang="ru-RU" sz="2400" dirty="0">
                <a:latin typeface="Corbel (Заголовки)"/>
              </a:rPr>
              <a:t>может быть квалифицировано по указанной статье </a:t>
            </a:r>
            <a:r>
              <a:rPr lang="ru-RU" sz="2400" dirty="0" smtClean="0">
                <a:latin typeface="Georgia" panose="02040502050405020303" pitchFamily="18" charset="0"/>
              </a:rPr>
              <a:t>:</a:t>
            </a:r>
            <a:endParaRPr lang="ru-RU" sz="2400" dirty="0">
              <a:latin typeface="Georgia" panose="02040502050405020303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80188" y="4921065"/>
            <a:ext cx="105187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Помещения</a:t>
            </a:r>
            <a:r>
              <a:rPr lang="ru-RU" dirty="0"/>
              <a:t>, строения, структурно обособленные от индивидуального жилого дома (сарай, </a:t>
            </a:r>
            <a:r>
              <a:rPr lang="ru-RU" dirty="0" smtClean="0"/>
              <a:t>баня, </a:t>
            </a:r>
            <a:r>
              <a:rPr lang="ru-RU" dirty="0"/>
              <a:t>гараж и т.п.), если они не были специально приспособлены, оборудованы для проживания; в помещения, предназначенные только для временного </a:t>
            </a:r>
            <a:r>
              <a:rPr lang="ru-RU" dirty="0" smtClean="0"/>
              <a:t>нахождения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2333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Скругленный прямоугольник 19"/>
          <p:cNvSpPr/>
          <p:nvPr/>
        </p:nvSpPr>
        <p:spPr>
          <a:xfrm>
            <a:off x="2705879" y="2892801"/>
            <a:ext cx="8584160" cy="636269"/>
          </a:xfrm>
          <a:prstGeom prst="roundRect">
            <a:avLst/>
          </a:prstGeom>
          <a:solidFill>
            <a:srgbClr val="F3F7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Проникновение </a:t>
            </a:r>
            <a:r>
              <a:rPr lang="ru-RU" sz="1600" dirty="0">
                <a:solidFill>
                  <a:schemeClr val="tx1"/>
                </a:solidFill>
              </a:rPr>
              <a:t>в жилище, совершенное против воли проживающего в нем лица и в отсутствие предусмотренных законом </a:t>
            </a:r>
            <a:r>
              <a:rPr lang="ru-RU" sz="1600" dirty="0" smtClean="0">
                <a:solidFill>
                  <a:schemeClr val="tx1"/>
                </a:solidFill>
              </a:rPr>
              <a:t>оснований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345271" y="3712338"/>
            <a:ext cx="8944765" cy="636269"/>
          </a:xfrm>
          <a:prstGeom prst="roundRect">
            <a:avLst/>
          </a:prstGeom>
          <a:solidFill>
            <a:srgbClr val="F3F7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Вменяемое физическое лицо, достигшее 16 </a:t>
            </a:r>
            <a:r>
              <a:rPr lang="ru-RU" dirty="0" smtClean="0">
                <a:solidFill>
                  <a:schemeClr val="tx1"/>
                </a:solidFill>
              </a:rPr>
              <a:t>лет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345271" y="4531878"/>
            <a:ext cx="8944765" cy="636269"/>
          </a:xfrm>
          <a:prstGeom prst="roundRect">
            <a:avLst/>
          </a:prstGeom>
          <a:solidFill>
            <a:srgbClr val="F3F7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Прямой умысел </a:t>
            </a:r>
            <a:endParaRPr lang="en-US" dirty="0" smtClean="0">
              <a:solidFill>
                <a:srgbClr val="000000"/>
              </a:solidFill>
              <a:ea typeface="Calibri" panose="020F0502020204030204" pitchFamily="34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345271" y="5351418"/>
            <a:ext cx="8944765" cy="636269"/>
          </a:xfrm>
          <a:prstGeom prst="roundRect">
            <a:avLst/>
          </a:prstGeom>
          <a:solidFill>
            <a:srgbClr val="F3F7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Формальный </a:t>
            </a:r>
            <a:r>
              <a:rPr lang="ru-RU" dirty="0" smtClean="0">
                <a:solidFill>
                  <a:schemeClr val="tx1"/>
                </a:solidFill>
              </a:rPr>
              <a:t>состав</a:t>
            </a:r>
            <a:endParaRPr lang="en-US" dirty="0" smtClean="0">
              <a:solidFill>
                <a:srgbClr val="000000"/>
              </a:solidFill>
              <a:ea typeface="Calibri" panose="020F050202020403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2654559" y="2073262"/>
            <a:ext cx="8635480" cy="636269"/>
          </a:xfrm>
          <a:prstGeom prst="roundRect">
            <a:avLst/>
          </a:prstGeom>
          <a:solidFill>
            <a:srgbClr val="F3F7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-apple-system"/>
              </a:rPr>
              <a:t>   </a:t>
            </a:r>
            <a:r>
              <a:rPr lang="ru-RU" dirty="0" smtClean="0">
                <a:solidFill>
                  <a:schemeClr val="tx1"/>
                </a:solidFill>
              </a:rPr>
              <a:t>Конституционное </a:t>
            </a:r>
            <a:r>
              <a:rPr lang="ru-RU" dirty="0">
                <a:solidFill>
                  <a:schemeClr val="tx1"/>
                </a:solidFill>
              </a:rPr>
              <a:t>право на неприкосновенность </a:t>
            </a:r>
            <a:r>
              <a:rPr lang="ru-RU" dirty="0" smtClean="0">
                <a:solidFill>
                  <a:schemeClr val="tx1"/>
                </a:solidFill>
              </a:rPr>
              <a:t>жилища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 </a:t>
            </a:r>
            <a:r>
              <a:rPr lang="ru-RU" dirty="0" smtClean="0">
                <a:latin typeface="+mn-lt"/>
              </a:rPr>
              <a:t>Состав преступления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48659" y="2073262"/>
            <a:ext cx="2169186" cy="63626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ea typeface="Calibri" panose="020F0502020204030204" pitchFamily="34" charset="0"/>
              </a:rPr>
              <a:t>Объект преступления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48659" y="2892801"/>
            <a:ext cx="2169186" cy="63626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ea typeface="Calibri" panose="020F0502020204030204" pitchFamily="34" charset="0"/>
              </a:rPr>
              <a:t>Объективная сторона</a:t>
            </a:r>
            <a:r>
              <a:rPr lang="en-US" dirty="0" smtClean="0">
                <a:solidFill>
                  <a:srgbClr val="000000"/>
                </a:solidFill>
                <a:ea typeface="Calibri" panose="020F0502020204030204" pitchFamily="34" charset="0"/>
              </a:rPr>
              <a:t>: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48659" y="3712340"/>
            <a:ext cx="2169186" cy="63626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ea typeface="Calibri" panose="020F0502020204030204" pitchFamily="34" charset="0"/>
              </a:rPr>
              <a:t>Субъект преступления</a:t>
            </a:r>
            <a:r>
              <a:rPr lang="en-US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: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48659" y="4531879"/>
            <a:ext cx="2169186" cy="63626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ea typeface="Calibri" panose="020F0502020204030204" pitchFamily="34" charset="0"/>
              </a:rPr>
              <a:t>Субъективная сторона</a:t>
            </a:r>
            <a:r>
              <a:rPr lang="en-US" dirty="0" smtClean="0">
                <a:solidFill>
                  <a:srgbClr val="000000"/>
                </a:solidFill>
                <a:ea typeface="Calibri" panose="020F0502020204030204" pitchFamily="34" charset="0"/>
              </a:rPr>
              <a:t>: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14447" y="5351418"/>
            <a:ext cx="2169186" cy="636269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00"/>
                </a:solidFill>
                <a:ea typeface="Calibri" panose="020F0502020204030204" pitchFamily="34" charset="0"/>
              </a:rPr>
              <a:t>Конструкция состава</a:t>
            </a:r>
            <a:r>
              <a:rPr lang="en-US" dirty="0" smtClean="0">
                <a:solidFill>
                  <a:srgbClr val="000000"/>
                </a:solidFill>
                <a:ea typeface="Calibri" panose="020F050202020403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962110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Квалифицирующие признаки нарушения неприкосновенности жилища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614195" y="2991174"/>
            <a:ext cx="3456992" cy="86296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Применение угрозы или насилия</a:t>
            </a:r>
            <a:r>
              <a:rPr lang="ru-RU" b="1" dirty="0">
                <a:solidFill>
                  <a:schemeClr val="tx1"/>
                </a:solidFill>
              </a:rPr>
              <a:t> 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614195" y="4912013"/>
            <a:ext cx="3456992" cy="86296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Использование служебного положения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339636" y="4142023"/>
            <a:ext cx="375142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ea typeface="Calibri" panose="020F0502020204030204" pitchFamily="34" charset="0"/>
              </a:rPr>
              <a:t>Физическое насилие </a:t>
            </a:r>
            <a:r>
              <a:rPr lang="ru-RU" sz="2000" dirty="0" smtClean="0">
                <a:ea typeface="Calibri" panose="020F0502020204030204" pitchFamily="34" charset="0"/>
              </a:rPr>
              <a:t>- </a:t>
            </a:r>
            <a:r>
              <a:rPr lang="ru-RU" sz="2000" dirty="0"/>
              <a:t>причинены мучения, нанесен вред здоровью</a:t>
            </a:r>
            <a:r>
              <a:rPr lang="ru-RU" sz="2000" dirty="0" smtClean="0">
                <a:ea typeface="Calibri" panose="020F0502020204030204" pitchFamily="34" charset="0"/>
              </a:rPr>
              <a:t>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339636" y="2935190"/>
            <a:ext cx="402914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ea typeface="Times New Roman" panose="02020603050405020304" pitchFamily="18" charset="0"/>
              </a:rPr>
              <a:t>Психическое </a:t>
            </a:r>
            <a:r>
              <a:rPr lang="ru-RU" sz="2000" b="1" dirty="0" smtClean="0">
                <a:ea typeface="Times New Roman" panose="02020603050405020304" pitchFamily="18" charset="0"/>
              </a:rPr>
              <a:t>насилие </a:t>
            </a:r>
            <a:r>
              <a:rPr lang="ru-RU" sz="2000" dirty="0" smtClean="0">
                <a:ea typeface="Times New Roman" panose="02020603050405020304" pitchFamily="18" charset="0"/>
              </a:rPr>
              <a:t>- </a:t>
            </a:r>
            <a:r>
              <a:rPr lang="ru-RU" sz="2000" dirty="0"/>
              <a:t>воздействии на психику человека путем запугивания, угроз</a:t>
            </a:r>
            <a:r>
              <a:rPr lang="ru-RU" sz="2000" dirty="0" smtClean="0">
                <a:ea typeface="Times New Roman" panose="02020603050405020304" pitchFamily="18" charset="0"/>
              </a:rPr>
              <a:t> </a:t>
            </a:r>
            <a:endParaRPr lang="ru-RU" sz="2000" dirty="0"/>
          </a:p>
        </p:txBody>
      </p:sp>
      <p:cxnSp>
        <p:nvCxnSpPr>
          <p:cNvPr id="10" name="Прямая со стрелкой 9"/>
          <p:cNvCxnSpPr>
            <a:stCxn id="4" idx="3"/>
            <a:endCxn id="8" idx="1"/>
          </p:cNvCxnSpPr>
          <p:nvPr/>
        </p:nvCxnSpPr>
        <p:spPr>
          <a:xfrm>
            <a:off x="5071187" y="3422658"/>
            <a:ext cx="1268449" cy="2036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>
            <a:stCxn id="4" idx="3"/>
            <a:endCxn id="7" idx="1"/>
          </p:cNvCxnSpPr>
          <p:nvPr/>
        </p:nvCxnSpPr>
        <p:spPr>
          <a:xfrm>
            <a:off x="5071187" y="3422658"/>
            <a:ext cx="1268449" cy="12271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32072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54" y="768224"/>
            <a:ext cx="11206066" cy="1130559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latin typeface="+mn-lt"/>
              </a:rPr>
              <a:t>Не образует нарушения неприкосновенности </a:t>
            </a:r>
            <a:r>
              <a:rPr lang="ru-RU" dirty="0" smtClean="0">
                <a:latin typeface="+mn-lt"/>
              </a:rPr>
              <a:t>жилища проникновение:</a:t>
            </a:r>
            <a:endParaRPr lang="ru-RU" dirty="0">
              <a:latin typeface="+mn-lt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447453" y="2398085"/>
            <a:ext cx="4441372" cy="13388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 </a:t>
            </a:r>
            <a:r>
              <a:rPr lang="ru-RU" sz="2000" dirty="0">
                <a:solidFill>
                  <a:schemeClr val="tx1"/>
                </a:solidFill>
              </a:rPr>
              <a:t>согласия </a:t>
            </a:r>
            <a:r>
              <a:rPr lang="ru-RU" sz="2000" dirty="0" smtClean="0">
                <a:solidFill>
                  <a:schemeClr val="tx1"/>
                </a:solidFill>
              </a:rPr>
              <a:t>проживающего или администрации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447453" y="4236212"/>
            <a:ext cx="4441372" cy="13388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в целях спасения жизни</a:t>
            </a:r>
            <a:r>
              <a:rPr lang="ru-RU" dirty="0"/>
              <a:t> 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371599" y="2398085"/>
            <a:ext cx="4441372" cy="13388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на </a:t>
            </a:r>
            <a:r>
              <a:rPr lang="ru-RU" sz="2000" dirty="0">
                <a:solidFill>
                  <a:schemeClr val="tx1"/>
                </a:solidFill>
              </a:rPr>
              <a:t>основании судебного </a:t>
            </a:r>
            <a:r>
              <a:rPr lang="ru-RU" sz="2000" dirty="0" smtClean="0">
                <a:solidFill>
                  <a:schemeClr val="tx1"/>
                </a:solidFill>
              </a:rPr>
              <a:t>решения</a:t>
            </a:r>
            <a:endParaRPr lang="ru-RU" sz="20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371599" y="4236212"/>
            <a:ext cx="4441372" cy="133882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 помещение</a:t>
            </a:r>
            <a:r>
              <a:rPr lang="ru-RU" sz="2000" dirty="0">
                <a:solidFill>
                  <a:schemeClr val="tx1"/>
                </a:solidFill>
              </a:rPr>
              <a:t>, которое не относится к понятию «жилище</a:t>
            </a:r>
            <a:r>
              <a:rPr lang="ru-RU" dirty="0">
                <a:solidFill>
                  <a:schemeClr val="tx1"/>
                </a:solidFill>
              </a:rPr>
              <a:t>»</a:t>
            </a:r>
            <a:r>
              <a:rPr lang="ru-RU" b="1" dirty="0">
                <a:solidFill>
                  <a:schemeClr val="tx1"/>
                </a:solidFill>
              </a:rPr>
              <a:t> 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409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9064" y="509995"/>
            <a:ext cx="10697547" cy="817983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+mn-lt"/>
              </a:rPr>
              <a:t>Добавление квалифицирующего признака</a:t>
            </a:r>
            <a:endParaRPr lang="ru-RU" dirty="0">
              <a:latin typeface="+mn-lt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65108" y="1422918"/>
            <a:ext cx="10566919" cy="131375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  <a:ea typeface="Calibri" panose="020F0502020204030204" pitchFamily="34" charset="0"/>
              </a:rPr>
              <a:t>Возможно дополнить состав особо </a:t>
            </a:r>
            <a:r>
              <a:rPr lang="ru-RU" sz="2000" dirty="0">
                <a:solidFill>
                  <a:schemeClr val="tx1"/>
                </a:solidFill>
                <a:ea typeface="Calibri" panose="020F0502020204030204" pitchFamily="34" charset="0"/>
              </a:rPr>
              <a:t>квалифицирующим признаком ‒ «незаконное проникновение в жилище против воли проживающего в нем лица с целью совершения преступления</a:t>
            </a:r>
            <a:r>
              <a:rPr lang="ru-RU" sz="2000" dirty="0" smtClean="0">
                <a:solidFill>
                  <a:schemeClr val="tx1"/>
                </a:solidFill>
                <a:ea typeface="Calibri" panose="020F0502020204030204" pitchFamily="34" charset="0"/>
              </a:rPr>
              <a:t>».</a:t>
            </a:r>
            <a:r>
              <a:rPr lang="ru-RU" b="1" dirty="0">
                <a:solidFill>
                  <a:schemeClr val="tx1"/>
                </a:solidFill>
              </a:rPr>
              <a:t> 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99793" y="3554963"/>
            <a:ext cx="4781942" cy="2873829"/>
          </a:xfrm>
          <a:prstGeom prst="roundRect">
            <a:avLst/>
          </a:prstGeom>
          <a:solidFill>
            <a:srgbClr val="F3F7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Отражает повышенную опасность, </a:t>
            </a:r>
            <a:r>
              <a:rPr lang="ru-RU" dirty="0">
                <a:solidFill>
                  <a:schemeClr val="tx1"/>
                </a:solidFill>
              </a:rPr>
              <a:t>когда нарушение неприкосновенности жилища </a:t>
            </a:r>
            <a:r>
              <a:rPr lang="ru-RU" dirty="0" smtClean="0">
                <a:solidFill>
                  <a:schemeClr val="tx1"/>
                </a:solidFill>
              </a:rPr>
              <a:t>- </a:t>
            </a:r>
            <a:r>
              <a:rPr lang="ru-RU" dirty="0">
                <a:solidFill>
                  <a:schemeClr val="tx1"/>
                </a:solidFill>
              </a:rPr>
              <a:t>сознательный шаг к совершению другого тяжкого преступления</a:t>
            </a:r>
          </a:p>
          <a:p>
            <a:pPr marL="342900" indent="-342900"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Подходит </a:t>
            </a:r>
            <a:r>
              <a:rPr lang="ru-RU" dirty="0">
                <a:solidFill>
                  <a:schemeClr val="tx1"/>
                </a:solidFill>
              </a:rPr>
              <a:t>для ситуаций, где проникновение в жилище это часть подготовки к </a:t>
            </a:r>
            <a:r>
              <a:rPr lang="ru-RU" dirty="0" smtClean="0">
                <a:solidFill>
                  <a:schemeClr val="tx1"/>
                </a:solidFill>
              </a:rPr>
              <a:t>преступлению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484770" y="3554963"/>
            <a:ext cx="4781942" cy="2873829"/>
          </a:xfrm>
          <a:prstGeom prst="roundRect">
            <a:avLst/>
          </a:prstGeom>
          <a:solidFill>
            <a:srgbClr val="F3F7F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В большинстве случаев проникновение уже учтено как квалифицирующий признак в составах кражи, грабежа, разбоя, что отражает его </a:t>
            </a:r>
            <a:r>
              <a:rPr lang="ru-RU" dirty="0" smtClean="0">
                <a:solidFill>
                  <a:schemeClr val="tx1"/>
                </a:solidFill>
              </a:rPr>
              <a:t>опасность</a:t>
            </a:r>
          </a:p>
          <a:p>
            <a:pPr marL="342900" indent="-342900"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Данный признак увеличит </a:t>
            </a:r>
            <a:r>
              <a:rPr lang="ru-RU" dirty="0">
                <a:solidFill>
                  <a:schemeClr val="tx1"/>
                </a:solidFill>
              </a:rPr>
              <a:t>бюрократическую </a:t>
            </a:r>
            <a:r>
              <a:rPr lang="ru-RU" dirty="0" smtClean="0">
                <a:solidFill>
                  <a:schemeClr val="tx1"/>
                </a:solidFill>
              </a:rPr>
              <a:t>нагрузку, так как потребуется </a:t>
            </a:r>
            <a:r>
              <a:rPr lang="ru-RU" dirty="0">
                <a:solidFill>
                  <a:schemeClr val="tx1"/>
                </a:solidFill>
              </a:rPr>
              <a:t>доказывать умысел на иное преступление до проникновения в жилище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236238" y="2995752"/>
            <a:ext cx="21164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Аргументы «за» 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7716609" y="2961149"/>
            <a:ext cx="23182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Аргументы </a:t>
            </a:r>
            <a:r>
              <a:rPr lang="ru-RU" dirty="0" smtClean="0"/>
              <a:t>«против»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67215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6B9CCE0-CD2D-4300-AF61-DF9A86B726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50521" y="2035175"/>
            <a:ext cx="9144000" cy="2387600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 теории и практики квалификации нарушения неприкосновенности жилища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9A4A8F6-79DD-44A5-B856-3EA905ABBEB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093721" y="4389535"/>
            <a:ext cx="3687536" cy="1655762"/>
          </a:xfrm>
        </p:spPr>
        <p:txBody>
          <a:bodyPr>
            <a:noAutofit/>
          </a:bodyPr>
          <a:lstStyle/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</a:t>
            </a:r>
            <a:r>
              <a:rPr lang="en-US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магистрант юридического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факультета Пряхин Сергей Андреевич</a:t>
            </a:r>
          </a:p>
          <a:p>
            <a:pPr algn="l"/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Научный руководитель</a:t>
            </a:r>
            <a:r>
              <a:rPr lang="en-US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1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доцент кафедры юриспруденции, кандидат юридических наук  Кудрявцева Надежда Алексеевна </a:t>
            </a:r>
            <a:endParaRPr lang="ru-RU" sz="1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одзаголовок 2">
            <a:extLst>
              <a:ext uri="{FF2B5EF4-FFF2-40B4-BE49-F238E27FC236}">
                <a16:creationId xmlns="" xmlns:a16="http://schemas.microsoft.com/office/drawing/2014/main" id="{09A4A8F6-79DD-44A5-B856-3EA905ABBEB3}"/>
              </a:ext>
            </a:extLst>
          </p:cNvPr>
          <p:cNvSpPr txBox="1">
            <a:spLocks/>
          </p:cNvSpPr>
          <p:nvPr/>
        </p:nvSpPr>
        <p:spPr>
          <a:xfrm>
            <a:off x="595018" y="473788"/>
            <a:ext cx="11329503" cy="1655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4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2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20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7000"/>
              </a:lnSpc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     высшего образования</a:t>
            </a:r>
            <a:r>
              <a:rPr 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 Министерства экономического развития Российской Федерации»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5206482" y="3261049"/>
            <a:ext cx="975049" cy="4922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3988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азис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ис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TM03457444[[fn=Базис]]</Template>
  <TotalTime>554</TotalTime>
  <Words>436</Words>
  <Application>Microsoft Office PowerPoint</Application>
  <PresentationFormat>Широкоэкранный</PresentationFormat>
  <Paragraphs>50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-apple-system</vt:lpstr>
      <vt:lpstr>Arial</vt:lpstr>
      <vt:lpstr>Calibri</vt:lpstr>
      <vt:lpstr>Corbel</vt:lpstr>
      <vt:lpstr>Corbel (Заголовки)</vt:lpstr>
      <vt:lpstr>Georgia</vt:lpstr>
      <vt:lpstr>Times New Roman</vt:lpstr>
      <vt:lpstr>Базис</vt:lpstr>
      <vt:lpstr>Вопросы теории и практики квалификации нарушения неприкосновенности жилища  </vt:lpstr>
      <vt:lpstr>Актуальность</vt:lpstr>
      <vt:lpstr>Презентация PowerPoint</vt:lpstr>
      <vt:lpstr> Состав преступления:</vt:lpstr>
      <vt:lpstr>Квалифицирующие признаки нарушения неприкосновенности жилища</vt:lpstr>
      <vt:lpstr>Не образует нарушения неприкосновенности жилища проникновение:</vt:lpstr>
      <vt:lpstr>Добавление квалифицирующего признака</vt:lpstr>
      <vt:lpstr>Вопросы теории и практики квалификации нарушения неприкосновенности жилища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Вопросы теории и практики квалификации нарушения неприкосновенности жилища  </dc:title>
  <dc:creator>Администратор</dc:creator>
  <cp:lastModifiedBy>Администратор</cp:lastModifiedBy>
  <cp:revision>32</cp:revision>
  <dcterms:created xsi:type="dcterms:W3CDTF">2026-06-16T22:18:10Z</dcterms:created>
  <dcterms:modified xsi:type="dcterms:W3CDTF">2026-06-19T06:02:46Z</dcterms:modified>
</cp:coreProperties>
</file>