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7" r:id="rId3"/>
    <p:sldId id="270" r:id="rId4"/>
    <p:sldId id="269" r:id="rId5"/>
    <p:sldId id="261" r:id="rId6"/>
    <p:sldId id="259" r:id="rId7"/>
    <p:sldId id="258" r:id="rId8"/>
    <p:sldId id="262" r:id="rId9"/>
    <p:sldId id="268" r:id="rId10"/>
    <p:sldId id="273" r:id="rId11"/>
    <p:sldId id="274" r:id="rId12"/>
    <p:sldId id="275" r:id="rId13"/>
    <p:sldId id="263" r:id="rId14"/>
    <p:sldId id="27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34559" autoAdjust="0"/>
    <p:restoredTop sz="96288" autoAdjust="0"/>
  </p:normalViewPr>
  <p:slideViewPr>
    <p:cSldViewPr>
      <p:cViewPr varScale="1">
        <p:scale>
          <a:sx n="111" d="100"/>
          <a:sy n="111" d="100"/>
        </p:scale>
        <p:origin x="2328" y="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105A291-861B-43E8-8D63-736B277184A9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5D6AE69-B6EE-4873-B376-F13B9BC6CA9D}">
      <dgm:prSet/>
      <dgm:spPr/>
      <dgm:t>
        <a:bodyPr/>
        <a:lstStyle/>
        <a:p>
          <a:pPr rtl="0"/>
          <a:r>
            <a:rPr lang="ru-RU" dirty="0"/>
            <a:t>РЕСТИТУЦИЯ</a:t>
          </a:r>
        </a:p>
      </dgm:t>
    </dgm:pt>
    <dgm:pt modelId="{F7ED13EA-FA53-479F-8DF7-37B2695DF622}" type="parTrans" cxnId="{C0608C04-9B2D-4985-94AE-21B62316ECF9}">
      <dgm:prSet/>
      <dgm:spPr/>
      <dgm:t>
        <a:bodyPr/>
        <a:lstStyle/>
        <a:p>
          <a:endParaRPr lang="ru-RU"/>
        </a:p>
      </dgm:t>
    </dgm:pt>
    <dgm:pt modelId="{DAA067BF-8F95-4035-B220-4A7FD19DCC73}" type="sibTrans" cxnId="{C0608C04-9B2D-4985-94AE-21B62316ECF9}">
      <dgm:prSet/>
      <dgm:spPr/>
      <dgm:t>
        <a:bodyPr/>
        <a:lstStyle/>
        <a:p>
          <a:endParaRPr lang="ru-RU"/>
        </a:p>
      </dgm:t>
    </dgm:pt>
    <dgm:pt modelId="{DA0A6859-4B18-4123-AD72-245C83BEA805}">
      <dgm:prSet/>
      <dgm:sp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100000" t="100000"/>
          </a:path>
          <a:tileRect r="-100000" b="-100000"/>
        </a:gradFill>
      </dgm:spPr>
      <dgm:t>
        <a:bodyPr/>
        <a:lstStyle/>
        <a:p>
          <a:pPr algn="just"/>
          <a:r>
            <a:rPr lang="ru-RU" dirty="0"/>
            <a:t>В делах о банкротстве последствиям признания сделки недействительной присуща </a:t>
          </a:r>
          <a:r>
            <a:rPr lang="ru-RU" dirty="0" err="1"/>
            <a:t>алеаторная</a:t>
          </a:r>
          <a:r>
            <a:rPr lang="ru-RU"/>
            <a:t> характеристика.</a:t>
          </a:r>
          <a:endParaRPr lang="ru-RU" dirty="0"/>
        </a:p>
      </dgm:t>
    </dgm:pt>
    <dgm:pt modelId="{392A2A20-B467-4C30-AB9B-DBAD27B19ADE}" type="parTrans" cxnId="{A525953B-7F68-4694-A5C7-EF7D3B84A86C}">
      <dgm:prSet/>
      <dgm:spPr/>
      <dgm:t>
        <a:bodyPr/>
        <a:lstStyle/>
        <a:p>
          <a:endParaRPr lang="ru-RU"/>
        </a:p>
      </dgm:t>
    </dgm:pt>
    <dgm:pt modelId="{D93C8C6D-F692-4F6B-B610-87FDF46986C8}" type="sibTrans" cxnId="{A525953B-7F68-4694-A5C7-EF7D3B84A86C}">
      <dgm:prSet/>
      <dgm:spPr/>
      <dgm:t>
        <a:bodyPr/>
        <a:lstStyle/>
        <a:p>
          <a:endParaRPr lang="ru-RU"/>
        </a:p>
      </dgm:t>
    </dgm:pt>
    <dgm:pt modelId="{A8C9F254-1214-4B5C-B06E-5771880E0280}" type="pres">
      <dgm:prSet presAssocID="{4105A291-861B-43E8-8D63-736B277184A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3384EB6-15C2-43E1-AC1A-896ADC532624}" type="pres">
      <dgm:prSet presAssocID="{95D6AE69-B6EE-4873-B376-F13B9BC6CA9D}" presName="composite" presStyleCnt="0"/>
      <dgm:spPr/>
    </dgm:pt>
    <dgm:pt modelId="{49ACA492-33F6-40DA-9512-A9A5464099DC}" type="pres">
      <dgm:prSet presAssocID="{95D6AE69-B6EE-4873-B376-F13B9BC6CA9D}" presName="parentText" presStyleLbl="align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4E8801-69C0-4CFC-8BFE-865751D42327}" type="pres">
      <dgm:prSet presAssocID="{95D6AE69-B6EE-4873-B376-F13B9BC6CA9D}" presName="descendantText" presStyleLbl="alignAcc1" presStyleIdx="0" presStyleCnt="1" custScaleY="1860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8F7D252-D7D7-4ACD-BCEF-CC16969E66D9}" type="presOf" srcId="{DA0A6859-4B18-4123-AD72-245C83BEA805}" destId="{724E8801-69C0-4CFC-8BFE-865751D42327}" srcOrd="0" destOrd="0" presId="urn:microsoft.com/office/officeart/2005/8/layout/chevron2"/>
    <dgm:cxn modelId="{32ED6026-11DA-4532-BEC4-B8CF14A49E8F}" type="presOf" srcId="{95D6AE69-B6EE-4873-B376-F13B9BC6CA9D}" destId="{49ACA492-33F6-40DA-9512-A9A5464099DC}" srcOrd="0" destOrd="0" presId="urn:microsoft.com/office/officeart/2005/8/layout/chevron2"/>
    <dgm:cxn modelId="{F36512F1-CDEB-4D74-A952-3E1D14695B82}" type="presOf" srcId="{4105A291-861B-43E8-8D63-736B277184A9}" destId="{A8C9F254-1214-4B5C-B06E-5771880E0280}" srcOrd="0" destOrd="0" presId="urn:microsoft.com/office/officeart/2005/8/layout/chevron2"/>
    <dgm:cxn modelId="{C0608C04-9B2D-4985-94AE-21B62316ECF9}" srcId="{4105A291-861B-43E8-8D63-736B277184A9}" destId="{95D6AE69-B6EE-4873-B376-F13B9BC6CA9D}" srcOrd="0" destOrd="0" parTransId="{F7ED13EA-FA53-479F-8DF7-37B2695DF622}" sibTransId="{DAA067BF-8F95-4035-B220-4A7FD19DCC73}"/>
    <dgm:cxn modelId="{A525953B-7F68-4694-A5C7-EF7D3B84A86C}" srcId="{95D6AE69-B6EE-4873-B376-F13B9BC6CA9D}" destId="{DA0A6859-4B18-4123-AD72-245C83BEA805}" srcOrd="0" destOrd="0" parTransId="{392A2A20-B467-4C30-AB9B-DBAD27B19ADE}" sibTransId="{D93C8C6D-F692-4F6B-B610-87FDF46986C8}"/>
    <dgm:cxn modelId="{3E9C44BF-2803-445E-AF9C-E373891BCC18}" type="presParOf" srcId="{A8C9F254-1214-4B5C-B06E-5771880E0280}" destId="{E3384EB6-15C2-43E1-AC1A-896ADC532624}" srcOrd="0" destOrd="0" presId="urn:microsoft.com/office/officeart/2005/8/layout/chevron2"/>
    <dgm:cxn modelId="{A76B7D93-304B-458B-94BB-E31CA491B338}" type="presParOf" srcId="{E3384EB6-15C2-43E1-AC1A-896ADC532624}" destId="{49ACA492-33F6-40DA-9512-A9A5464099DC}" srcOrd="0" destOrd="0" presId="urn:microsoft.com/office/officeart/2005/8/layout/chevron2"/>
    <dgm:cxn modelId="{9ACA15AE-0DBF-46AB-B67B-2073EC24EF63}" type="presParOf" srcId="{E3384EB6-15C2-43E1-AC1A-896ADC532624}" destId="{724E8801-69C0-4CFC-8BFE-865751D4232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105A291-861B-43E8-8D63-736B277184A9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5D6AE69-B6EE-4873-B376-F13B9BC6CA9D}">
      <dgm:prSet/>
      <dgm:spPr/>
      <dgm:t>
        <a:bodyPr/>
        <a:lstStyle/>
        <a:p>
          <a:pPr rtl="0"/>
          <a:r>
            <a:rPr lang="ru-RU" dirty="0"/>
            <a:t>Процент отклонения цены сделки от рыночной</a:t>
          </a:r>
        </a:p>
      </dgm:t>
    </dgm:pt>
    <dgm:pt modelId="{F7ED13EA-FA53-479F-8DF7-37B2695DF622}" type="parTrans" cxnId="{C0608C04-9B2D-4985-94AE-21B62316ECF9}">
      <dgm:prSet/>
      <dgm:spPr/>
      <dgm:t>
        <a:bodyPr/>
        <a:lstStyle/>
        <a:p>
          <a:endParaRPr lang="ru-RU"/>
        </a:p>
      </dgm:t>
    </dgm:pt>
    <dgm:pt modelId="{DAA067BF-8F95-4035-B220-4A7FD19DCC73}" type="sibTrans" cxnId="{C0608C04-9B2D-4985-94AE-21B62316ECF9}">
      <dgm:prSet/>
      <dgm:spPr/>
      <dgm:t>
        <a:bodyPr/>
        <a:lstStyle/>
        <a:p>
          <a:endParaRPr lang="ru-RU"/>
        </a:p>
      </dgm:t>
    </dgm:pt>
    <dgm:pt modelId="{DA0A6859-4B18-4123-AD72-245C83BEA805}">
      <dgm:prSet/>
      <dgm:sp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100000" t="100000"/>
          </a:path>
          <a:tileRect r="-100000" b="-100000"/>
        </a:gradFill>
      </dgm:spPr>
      <dgm:t>
        <a:bodyPr/>
        <a:lstStyle/>
        <a:p>
          <a:pPr algn="just"/>
          <a:r>
            <a:rPr lang="ru-RU"/>
            <a:t>Недостаточно эффективно учитываются разнообразные аспекты и детали, определенные в нормах законодательства и прецедентах судебной практики по банкротству.</a:t>
          </a:r>
          <a:endParaRPr lang="ru-RU" dirty="0"/>
        </a:p>
      </dgm:t>
    </dgm:pt>
    <dgm:pt modelId="{392A2A20-B467-4C30-AB9B-DBAD27B19ADE}" type="parTrans" cxnId="{A525953B-7F68-4694-A5C7-EF7D3B84A86C}">
      <dgm:prSet/>
      <dgm:spPr/>
      <dgm:t>
        <a:bodyPr/>
        <a:lstStyle/>
        <a:p>
          <a:endParaRPr lang="ru-RU"/>
        </a:p>
      </dgm:t>
    </dgm:pt>
    <dgm:pt modelId="{D93C8C6D-F692-4F6B-B610-87FDF46986C8}" type="sibTrans" cxnId="{A525953B-7F68-4694-A5C7-EF7D3B84A86C}">
      <dgm:prSet/>
      <dgm:spPr/>
      <dgm:t>
        <a:bodyPr/>
        <a:lstStyle/>
        <a:p>
          <a:endParaRPr lang="ru-RU"/>
        </a:p>
      </dgm:t>
    </dgm:pt>
    <dgm:pt modelId="{A8C9F254-1214-4B5C-B06E-5771880E0280}" type="pres">
      <dgm:prSet presAssocID="{4105A291-861B-43E8-8D63-736B277184A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3384EB6-15C2-43E1-AC1A-896ADC532624}" type="pres">
      <dgm:prSet presAssocID="{95D6AE69-B6EE-4873-B376-F13B9BC6CA9D}" presName="composite" presStyleCnt="0"/>
      <dgm:spPr/>
    </dgm:pt>
    <dgm:pt modelId="{49ACA492-33F6-40DA-9512-A9A5464099DC}" type="pres">
      <dgm:prSet presAssocID="{95D6AE69-B6EE-4873-B376-F13B9BC6CA9D}" presName="parentText" presStyleLbl="align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4E8801-69C0-4CFC-8BFE-865751D42327}" type="pres">
      <dgm:prSet presAssocID="{95D6AE69-B6EE-4873-B376-F13B9BC6CA9D}" presName="descendantText" presStyleLbl="alignAcc1" presStyleIdx="0" presStyleCnt="1" custScaleY="1860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8F7D252-D7D7-4ACD-BCEF-CC16969E66D9}" type="presOf" srcId="{DA0A6859-4B18-4123-AD72-245C83BEA805}" destId="{724E8801-69C0-4CFC-8BFE-865751D42327}" srcOrd="0" destOrd="0" presId="urn:microsoft.com/office/officeart/2005/8/layout/chevron2"/>
    <dgm:cxn modelId="{32ED6026-11DA-4532-BEC4-B8CF14A49E8F}" type="presOf" srcId="{95D6AE69-B6EE-4873-B376-F13B9BC6CA9D}" destId="{49ACA492-33F6-40DA-9512-A9A5464099DC}" srcOrd="0" destOrd="0" presId="urn:microsoft.com/office/officeart/2005/8/layout/chevron2"/>
    <dgm:cxn modelId="{F36512F1-CDEB-4D74-A952-3E1D14695B82}" type="presOf" srcId="{4105A291-861B-43E8-8D63-736B277184A9}" destId="{A8C9F254-1214-4B5C-B06E-5771880E0280}" srcOrd="0" destOrd="0" presId="urn:microsoft.com/office/officeart/2005/8/layout/chevron2"/>
    <dgm:cxn modelId="{C0608C04-9B2D-4985-94AE-21B62316ECF9}" srcId="{4105A291-861B-43E8-8D63-736B277184A9}" destId="{95D6AE69-B6EE-4873-B376-F13B9BC6CA9D}" srcOrd="0" destOrd="0" parTransId="{F7ED13EA-FA53-479F-8DF7-37B2695DF622}" sibTransId="{DAA067BF-8F95-4035-B220-4A7FD19DCC73}"/>
    <dgm:cxn modelId="{A525953B-7F68-4694-A5C7-EF7D3B84A86C}" srcId="{95D6AE69-B6EE-4873-B376-F13B9BC6CA9D}" destId="{DA0A6859-4B18-4123-AD72-245C83BEA805}" srcOrd="0" destOrd="0" parTransId="{392A2A20-B467-4C30-AB9B-DBAD27B19ADE}" sibTransId="{D93C8C6D-F692-4F6B-B610-87FDF46986C8}"/>
    <dgm:cxn modelId="{3E9C44BF-2803-445E-AF9C-E373891BCC18}" type="presParOf" srcId="{A8C9F254-1214-4B5C-B06E-5771880E0280}" destId="{E3384EB6-15C2-43E1-AC1A-896ADC532624}" srcOrd="0" destOrd="0" presId="urn:microsoft.com/office/officeart/2005/8/layout/chevron2"/>
    <dgm:cxn modelId="{A76B7D93-304B-458B-94BB-E31CA491B338}" type="presParOf" srcId="{E3384EB6-15C2-43E1-AC1A-896ADC532624}" destId="{49ACA492-33F6-40DA-9512-A9A5464099DC}" srcOrd="0" destOrd="0" presId="urn:microsoft.com/office/officeart/2005/8/layout/chevron2"/>
    <dgm:cxn modelId="{9ACA15AE-0DBF-46AB-B67B-2073EC24EF63}" type="presParOf" srcId="{E3384EB6-15C2-43E1-AC1A-896ADC532624}" destId="{724E8801-69C0-4CFC-8BFE-865751D4232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105A291-861B-43E8-8D63-736B277184A9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5D6AE69-B6EE-4873-B376-F13B9BC6CA9D}">
      <dgm:prSet/>
      <dgm:spPr/>
      <dgm:t>
        <a:bodyPr/>
        <a:lstStyle/>
        <a:p>
          <a:pPr rtl="0"/>
          <a:r>
            <a:rPr lang="ru-RU" dirty="0"/>
            <a:t>СУБОРДИНИРОВАНИЕ</a:t>
          </a:r>
        </a:p>
      </dgm:t>
    </dgm:pt>
    <dgm:pt modelId="{F7ED13EA-FA53-479F-8DF7-37B2695DF622}" type="parTrans" cxnId="{C0608C04-9B2D-4985-94AE-21B62316ECF9}">
      <dgm:prSet/>
      <dgm:spPr/>
      <dgm:t>
        <a:bodyPr/>
        <a:lstStyle/>
        <a:p>
          <a:endParaRPr lang="ru-RU"/>
        </a:p>
      </dgm:t>
    </dgm:pt>
    <dgm:pt modelId="{DAA067BF-8F95-4035-B220-4A7FD19DCC73}" type="sibTrans" cxnId="{C0608C04-9B2D-4985-94AE-21B62316ECF9}">
      <dgm:prSet/>
      <dgm:spPr/>
      <dgm:t>
        <a:bodyPr/>
        <a:lstStyle/>
        <a:p>
          <a:endParaRPr lang="ru-RU"/>
        </a:p>
      </dgm:t>
    </dgm:pt>
    <dgm:pt modelId="{DA0A6859-4B18-4123-AD72-245C83BEA805}">
      <dgm:prSet/>
      <dgm:sp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100000" t="100000"/>
          </a:path>
          <a:tileRect r="-100000" b="-100000"/>
        </a:gradFill>
      </dgm:spPr>
      <dgm:t>
        <a:bodyPr/>
        <a:lstStyle/>
        <a:p>
          <a:pPr algn="just"/>
          <a:r>
            <a:rPr lang="ru-RU" dirty="0"/>
            <a:t>Недобросовестность устанавливается лишь на основании формальных и косвенных признаков, что создает угрозу нарушения прав фактически добросовестных приобретателей.</a:t>
          </a:r>
        </a:p>
      </dgm:t>
    </dgm:pt>
    <dgm:pt modelId="{392A2A20-B467-4C30-AB9B-DBAD27B19ADE}" type="parTrans" cxnId="{A525953B-7F68-4694-A5C7-EF7D3B84A86C}">
      <dgm:prSet/>
      <dgm:spPr/>
      <dgm:t>
        <a:bodyPr/>
        <a:lstStyle/>
        <a:p>
          <a:endParaRPr lang="ru-RU"/>
        </a:p>
      </dgm:t>
    </dgm:pt>
    <dgm:pt modelId="{D93C8C6D-F692-4F6B-B610-87FDF46986C8}" type="sibTrans" cxnId="{A525953B-7F68-4694-A5C7-EF7D3B84A86C}">
      <dgm:prSet/>
      <dgm:spPr/>
      <dgm:t>
        <a:bodyPr/>
        <a:lstStyle/>
        <a:p>
          <a:endParaRPr lang="ru-RU"/>
        </a:p>
      </dgm:t>
    </dgm:pt>
    <dgm:pt modelId="{A8C9F254-1214-4B5C-B06E-5771880E0280}" type="pres">
      <dgm:prSet presAssocID="{4105A291-861B-43E8-8D63-736B277184A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3384EB6-15C2-43E1-AC1A-896ADC532624}" type="pres">
      <dgm:prSet presAssocID="{95D6AE69-B6EE-4873-B376-F13B9BC6CA9D}" presName="composite" presStyleCnt="0"/>
      <dgm:spPr/>
    </dgm:pt>
    <dgm:pt modelId="{49ACA492-33F6-40DA-9512-A9A5464099DC}" type="pres">
      <dgm:prSet presAssocID="{95D6AE69-B6EE-4873-B376-F13B9BC6CA9D}" presName="parentText" presStyleLbl="align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4E8801-69C0-4CFC-8BFE-865751D42327}" type="pres">
      <dgm:prSet presAssocID="{95D6AE69-B6EE-4873-B376-F13B9BC6CA9D}" presName="descendantText" presStyleLbl="alignAcc1" presStyleIdx="0" presStyleCnt="1" custScaleY="1860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8F7D252-D7D7-4ACD-BCEF-CC16969E66D9}" type="presOf" srcId="{DA0A6859-4B18-4123-AD72-245C83BEA805}" destId="{724E8801-69C0-4CFC-8BFE-865751D42327}" srcOrd="0" destOrd="0" presId="urn:microsoft.com/office/officeart/2005/8/layout/chevron2"/>
    <dgm:cxn modelId="{32ED6026-11DA-4532-BEC4-B8CF14A49E8F}" type="presOf" srcId="{95D6AE69-B6EE-4873-B376-F13B9BC6CA9D}" destId="{49ACA492-33F6-40DA-9512-A9A5464099DC}" srcOrd="0" destOrd="0" presId="urn:microsoft.com/office/officeart/2005/8/layout/chevron2"/>
    <dgm:cxn modelId="{F36512F1-CDEB-4D74-A952-3E1D14695B82}" type="presOf" srcId="{4105A291-861B-43E8-8D63-736B277184A9}" destId="{A8C9F254-1214-4B5C-B06E-5771880E0280}" srcOrd="0" destOrd="0" presId="urn:microsoft.com/office/officeart/2005/8/layout/chevron2"/>
    <dgm:cxn modelId="{C0608C04-9B2D-4985-94AE-21B62316ECF9}" srcId="{4105A291-861B-43E8-8D63-736B277184A9}" destId="{95D6AE69-B6EE-4873-B376-F13B9BC6CA9D}" srcOrd="0" destOrd="0" parTransId="{F7ED13EA-FA53-479F-8DF7-37B2695DF622}" sibTransId="{DAA067BF-8F95-4035-B220-4A7FD19DCC73}"/>
    <dgm:cxn modelId="{A525953B-7F68-4694-A5C7-EF7D3B84A86C}" srcId="{95D6AE69-B6EE-4873-B376-F13B9BC6CA9D}" destId="{DA0A6859-4B18-4123-AD72-245C83BEA805}" srcOrd="0" destOrd="0" parTransId="{392A2A20-B467-4C30-AB9B-DBAD27B19ADE}" sibTransId="{D93C8C6D-F692-4F6B-B610-87FDF46986C8}"/>
    <dgm:cxn modelId="{3E9C44BF-2803-445E-AF9C-E373891BCC18}" type="presParOf" srcId="{A8C9F254-1214-4B5C-B06E-5771880E0280}" destId="{E3384EB6-15C2-43E1-AC1A-896ADC532624}" srcOrd="0" destOrd="0" presId="urn:microsoft.com/office/officeart/2005/8/layout/chevron2"/>
    <dgm:cxn modelId="{A76B7D93-304B-458B-94BB-E31CA491B338}" type="presParOf" srcId="{E3384EB6-15C2-43E1-AC1A-896ADC532624}" destId="{49ACA492-33F6-40DA-9512-A9A5464099DC}" srcOrd="0" destOrd="0" presId="urn:microsoft.com/office/officeart/2005/8/layout/chevron2"/>
    <dgm:cxn modelId="{9ACA15AE-0DBF-46AB-B67B-2073EC24EF63}" type="presParOf" srcId="{E3384EB6-15C2-43E1-AC1A-896ADC532624}" destId="{724E8801-69C0-4CFC-8BFE-865751D4232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105A291-861B-43E8-8D63-736B277184A9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5D6AE69-B6EE-4873-B376-F13B9BC6CA9D}">
      <dgm:prSet/>
      <dgm:spPr/>
      <dgm:t>
        <a:bodyPr/>
        <a:lstStyle/>
        <a:p>
          <a:pPr rtl="0"/>
          <a:r>
            <a:rPr lang="ru-RU" dirty="0"/>
            <a:t>Добросовестный приобретатель</a:t>
          </a:r>
        </a:p>
      </dgm:t>
    </dgm:pt>
    <dgm:pt modelId="{F7ED13EA-FA53-479F-8DF7-37B2695DF622}" type="parTrans" cxnId="{C0608C04-9B2D-4985-94AE-21B62316ECF9}">
      <dgm:prSet/>
      <dgm:spPr/>
      <dgm:t>
        <a:bodyPr/>
        <a:lstStyle/>
        <a:p>
          <a:endParaRPr lang="ru-RU"/>
        </a:p>
      </dgm:t>
    </dgm:pt>
    <dgm:pt modelId="{DAA067BF-8F95-4035-B220-4A7FD19DCC73}" type="sibTrans" cxnId="{C0608C04-9B2D-4985-94AE-21B62316ECF9}">
      <dgm:prSet/>
      <dgm:spPr/>
      <dgm:t>
        <a:bodyPr/>
        <a:lstStyle/>
        <a:p>
          <a:endParaRPr lang="ru-RU"/>
        </a:p>
      </dgm:t>
    </dgm:pt>
    <dgm:pt modelId="{DA0A6859-4B18-4123-AD72-245C83BEA805}">
      <dgm:prSet/>
      <dgm:sp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100000" t="100000"/>
          </a:path>
          <a:tileRect r="-100000" b="-100000"/>
        </a:gradFill>
      </dgm:spPr>
      <dgm:t>
        <a:bodyPr/>
        <a:lstStyle/>
        <a:p>
          <a:pPr algn="just"/>
          <a:r>
            <a:rPr lang="ru-RU"/>
            <a:t>Добросовестный </a:t>
          </a:r>
          <a:r>
            <a:rPr lang="ru-RU" dirty="0"/>
            <a:t>приобретатель не лишается механизма защиты в полном объеме, он вправе представить суду обоснование своего добросовестного поведения, однако решение вопроса о признании сделки недействительной остается на </a:t>
          </a:r>
          <a:r>
            <a:rPr lang="ru-RU"/>
            <a:t>усмотрение суда.</a:t>
          </a:r>
          <a:endParaRPr lang="ru-RU" dirty="0"/>
        </a:p>
      </dgm:t>
    </dgm:pt>
    <dgm:pt modelId="{392A2A20-B467-4C30-AB9B-DBAD27B19ADE}" type="parTrans" cxnId="{A525953B-7F68-4694-A5C7-EF7D3B84A86C}">
      <dgm:prSet/>
      <dgm:spPr/>
      <dgm:t>
        <a:bodyPr/>
        <a:lstStyle/>
        <a:p>
          <a:endParaRPr lang="ru-RU"/>
        </a:p>
      </dgm:t>
    </dgm:pt>
    <dgm:pt modelId="{D93C8C6D-F692-4F6B-B610-87FDF46986C8}" type="sibTrans" cxnId="{A525953B-7F68-4694-A5C7-EF7D3B84A86C}">
      <dgm:prSet/>
      <dgm:spPr/>
      <dgm:t>
        <a:bodyPr/>
        <a:lstStyle/>
        <a:p>
          <a:endParaRPr lang="ru-RU"/>
        </a:p>
      </dgm:t>
    </dgm:pt>
    <dgm:pt modelId="{A8C9F254-1214-4B5C-B06E-5771880E0280}" type="pres">
      <dgm:prSet presAssocID="{4105A291-861B-43E8-8D63-736B277184A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3384EB6-15C2-43E1-AC1A-896ADC532624}" type="pres">
      <dgm:prSet presAssocID="{95D6AE69-B6EE-4873-B376-F13B9BC6CA9D}" presName="composite" presStyleCnt="0"/>
      <dgm:spPr/>
    </dgm:pt>
    <dgm:pt modelId="{49ACA492-33F6-40DA-9512-A9A5464099DC}" type="pres">
      <dgm:prSet presAssocID="{95D6AE69-B6EE-4873-B376-F13B9BC6CA9D}" presName="parentText" presStyleLbl="align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4E8801-69C0-4CFC-8BFE-865751D42327}" type="pres">
      <dgm:prSet presAssocID="{95D6AE69-B6EE-4873-B376-F13B9BC6CA9D}" presName="descendantText" presStyleLbl="alignAcc1" presStyleIdx="0" presStyleCnt="1" custScaleY="1860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8F7D252-D7D7-4ACD-BCEF-CC16969E66D9}" type="presOf" srcId="{DA0A6859-4B18-4123-AD72-245C83BEA805}" destId="{724E8801-69C0-4CFC-8BFE-865751D42327}" srcOrd="0" destOrd="0" presId="urn:microsoft.com/office/officeart/2005/8/layout/chevron2"/>
    <dgm:cxn modelId="{32ED6026-11DA-4532-BEC4-B8CF14A49E8F}" type="presOf" srcId="{95D6AE69-B6EE-4873-B376-F13B9BC6CA9D}" destId="{49ACA492-33F6-40DA-9512-A9A5464099DC}" srcOrd="0" destOrd="0" presId="urn:microsoft.com/office/officeart/2005/8/layout/chevron2"/>
    <dgm:cxn modelId="{F36512F1-CDEB-4D74-A952-3E1D14695B82}" type="presOf" srcId="{4105A291-861B-43E8-8D63-736B277184A9}" destId="{A8C9F254-1214-4B5C-B06E-5771880E0280}" srcOrd="0" destOrd="0" presId="urn:microsoft.com/office/officeart/2005/8/layout/chevron2"/>
    <dgm:cxn modelId="{C0608C04-9B2D-4985-94AE-21B62316ECF9}" srcId="{4105A291-861B-43E8-8D63-736B277184A9}" destId="{95D6AE69-B6EE-4873-B376-F13B9BC6CA9D}" srcOrd="0" destOrd="0" parTransId="{F7ED13EA-FA53-479F-8DF7-37B2695DF622}" sibTransId="{DAA067BF-8F95-4035-B220-4A7FD19DCC73}"/>
    <dgm:cxn modelId="{A525953B-7F68-4694-A5C7-EF7D3B84A86C}" srcId="{95D6AE69-B6EE-4873-B376-F13B9BC6CA9D}" destId="{DA0A6859-4B18-4123-AD72-245C83BEA805}" srcOrd="0" destOrd="0" parTransId="{392A2A20-B467-4C30-AB9B-DBAD27B19ADE}" sibTransId="{D93C8C6D-F692-4F6B-B610-87FDF46986C8}"/>
    <dgm:cxn modelId="{3E9C44BF-2803-445E-AF9C-E373891BCC18}" type="presParOf" srcId="{A8C9F254-1214-4B5C-B06E-5771880E0280}" destId="{E3384EB6-15C2-43E1-AC1A-896ADC532624}" srcOrd="0" destOrd="0" presId="urn:microsoft.com/office/officeart/2005/8/layout/chevron2"/>
    <dgm:cxn modelId="{A76B7D93-304B-458B-94BB-E31CA491B338}" type="presParOf" srcId="{E3384EB6-15C2-43E1-AC1A-896ADC532624}" destId="{49ACA492-33F6-40DA-9512-A9A5464099DC}" srcOrd="0" destOrd="0" presId="urn:microsoft.com/office/officeart/2005/8/layout/chevron2"/>
    <dgm:cxn modelId="{9ACA15AE-0DBF-46AB-B67B-2073EC24EF63}" type="presParOf" srcId="{E3384EB6-15C2-43E1-AC1A-896ADC532624}" destId="{724E8801-69C0-4CFC-8BFE-865751D42327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C5C50AD-11FE-4D8A-A369-C604CCED9BDD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A6F7C9F-92A5-4BED-9DDD-DE7394A9A72B}">
      <dgm:prSet phldrT="[Текст]" custT="1"/>
      <dgm:spPr>
        <a:gradFill rotWithShape="0">
          <a:gsLst>
            <a:gs pos="50000">
              <a:schemeClr val="bg1">
                <a:tint val="80000"/>
                <a:satMod val="250000"/>
              </a:schemeClr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</dgm:spPr>
      <dgm:t>
        <a:bodyPr/>
        <a:lstStyle/>
        <a:p>
          <a:r>
            <a:rPr lang="ru-RU" sz="1800" dirty="0"/>
            <a:t>РЕСТИТУЦИЯ</a:t>
          </a:r>
        </a:p>
      </dgm:t>
    </dgm:pt>
    <dgm:pt modelId="{316D4AD5-15B2-4A1E-A164-31E71AC7C5FF}" type="parTrans" cxnId="{0D5FFF73-78F9-49ED-B718-0EED6DBF943E}">
      <dgm:prSet/>
      <dgm:spPr/>
      <dgm:t>
        <a:bodyPr/>
        <a:lstStyle/>
        <a:p>
          <a:endParaRPr lang="ru-RU"/>
        </a:p>
      </dgm:t>
    </dgm:pt>
    <dgm:pt modelId="{CAA1DB6F-7D3C-4436-84F3-D7D9945A0386}" type="sibTrans" cxnId="{0D5FFF73-78F9-49ED-B718-0EED6DBF943E}">
      <dgm:prSet/>
      <dgm:spPr/>
      <dgm:t>
        <a:bodyPr/>
        <a:lstStyle/>
        <a:p>
          <a:endParaRPr lang="ru-RU"/>
        </a:p>
      </dgm:t>
    </dgm:pt>
    <dgm:pt modelId="{4A3DE415-73C2-4399-A060-1FB8FADD0F7F}">
      <dgm:prSet custT="1"/>
      <dgm:spPr>
        <a:gradFill rotWithShape="0">
          <a:gsLst>
            <a:gs pos="50000">
              <a:schemeClr val="bg1">
                <a:tint val="80000"/>
                <a:satMod val="250000"/>
              </a:schemeClr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</dgm:spPr>
      <dgm:t>
        <a:bodyPr/>
        <a:lstStyle/>
        <a:p>
          <a:r>
            <a:rPr lang="ru-RU" sz="1600" dirty="0"/>
            <a:t>Процент отклонения от рыночной стоимости</a:t>
          </a:r>
        </a:p>
      </dgm:t>
    </dgm:pt>
    <dgm:pt modelId="{4D66015C-48E7-4B05-ADA0-7AA61845E6BF}" type="parTrans" cxnId="{F0309B87-925E-40F8-8C1F-2DCF3802385B}">
      <dgm:prSet/>
      <dgm:spPr/>
      <dgm:t>
        <a:bodyPr/>
        <a:lstStyle/>
        <a:p>
          <a:endParaRPr lang="ru-RU"/>
        </a:p>
      </dgm:t>
    </dgm:pt>
    <dgm:pt modelId="{2BF5DF43-5106-4BEF-B8F4-088943D3F0B8}" type="sibTrans" cxnId="{F0309B87-925E-40F8-8C1F-2DCF3802385B}">
      <dgm:prSet/>
      <dgm:spPr/>
      <dgm:t>
        <a:bodyPr/>
        <a:lstStyle/>
        <a:p>
          <a:endParaRPr lang="ru-RU"/>
        </a:p>
      </dgm:t>
    </dgm:pt>
    <dgm:pt modelId="{EFAF7F46-350A-4357-B0B1-C6A0F3F52A1F}">
      <dgm:prSet custT="1"/>
      <dgm:spPr>
        <a:gradFill rotWithShape="0">
          <a:gsLst>
            <a:gs pos="50000">
              <a:schemeClr val="bg1">
                <a:tint val="80000"/>
                <a:satMod val="250000"/>
              </a:schemeClr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</dgm:spPr>
      <dgm:t>
        <a:bodyPr/>
        <a:lstStyle/>
        <a:p>
          <a:r>
            <a:rPr lang="ru-RU" sz="1600" dirty="0"/>
            <a:t>СУБОРДИНИРОВАНИЕ</a:t>
          </a:r>
        </a:p>
      </dgm:t>
    </dgm:pt>
    <dgm:pt modelId="{AD94C632-CC05-4B32-950C-36D6CBAC0553}" type="parTrans" cxnId="{69E8CFA2-C3FD-4600-8BB5-DFFD2EA502C1}">
      <dgm:prSet/>
      <dgm:spPr/>
      <dgm:t>
        <a:bodyPr/>
        <a:lstStyle/>
        <a:p>
          <a:endParaRPr lang="ru-RU"/>
        </a:p>
      </dgm:t>
    </dgm:pt>
    <dgm:pt modelId="{E9E5C464-130B-4139-A98D-4CC4A46AFE6F}" type="sibTrans" cxnId="{69E8CFA2-C3FD-4600-8BB5-DFFD2EA502C1}">
      <dgm:prSet/>
      <dgm:spPr/>
      <dgm:t>
        <a:bodyPr/>
        <a:lstStyle/>
        <a:p>
          <a:endParaRPr lang="ru-RU"/>
        </a:p>
      </dgm:t>
    </dgm:pt>
    <dgm:pt modelId="{76736A94-889D-4802-B19A-0DCCAAD1F393}">
      <dgm:prSet custT="1"/>
      <dgm:spPr>
        <a:gradFill rotWithShape="0">
          <a:gsLst>
            <a:gs pos="50000">
              <a:schemeClr val="bg1">
                <a:tint val="80000"/>
                <a:satMod val="250000"/>
              </a:schemeClr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</dgm:spPr>
      <dgm:t>
        <a:bodyPr/>
        <a:lstStyle/>
        <a:p>
          <a:r>
            <a:rPr lang="ru-RU" sz="1800" dirty="0"/>
            <a:t>Добросовестный приобретатель</a:t>
          </a:r>
        </a:p>
      </dgm:t>
    </dgm:pt>
    <dgm:pt modelId="{C3D12E17-DC61-4666-A29B-0FB883144C44}" type="parTrans" cxnId="{FEB6B425-E645-4A5A-B4C0-3CDED06A2E44}">
      <dgm:prSet/>
      <dgm:spPr/>
      <dgm:t>
        <a:bodyPr/>
        <a:lstStyle/>
        <a:p>
          <a:endParaRPr lang="ru-RU"/>
        </a:p>
      </dgm:t>
    </dgm:pt>
    <dgm:pt modelId="{90FAA2E9-115E-4677-9368-BE06E4244B2D}" type="sibTrans" cxnId="{FEB6B425-E645-4A5A-B4C0-3CDED06A2E44}">
      <dgm:prSet/>
      <dgm:spPr/>
      <dgm:t>
        <a:bodyPr/>
        <a:lstStyle/>
        <a:p>
          <a:endParaRPr lang="ru-RU"/>
        </a:p>
      </dgm:t>
    </dgm:pt>
    <dgm:pt modelId="{7D294A9D-A3ED-451B-9432-7FF904FDE73E}" type="pres">
      <dgm:prSet presAssocID="{EC5C50AD-11FE-4D8A-A369-C604CCED9BDD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4D13862D-04AD-4245-86C8-6CA0ABA1D2AC}" type="pres">
      <dgm:prSet presAssocID="{EC5C50AD-11FE-4D8A-A369-C604CCED9BDD}" presName="pyramid" presStyleLbl="node1" presStyleIdx="0" presStyleCnt="1" custScaleX="134698" custLinFactNeighborX="-3125" custLinFactNeighborY="1617"/>
      <dgm:spPr/>
    </dgm:pt>
    <dgm:pt modelId="{B3A8317E-454E-40E0-81FC-5C7D878698DB}" type="pres">
      <dgm:prSet presAssocID="{EC5C50AD-11FE-4D8A-A369-C604CCED9BDD}" presName="theList" presStyleCnt="0"/>
      <dgm:spPr/>
    </dgm:pt>
    <dgm:pt modelId="{17C01186-1F8B-47E5-B105-4CEAB047D2E3}" type="pres">
      <dgm:prSet presAssocID="{EA6F7C9F-92A5-4BED-9DDD-DE7394A9A72B}" presName="aNode" presStyleLbl="fgAcc1" presStyleIdx="0" presStyleCnt="4" custScaleX="118678" custLinFactNeighborX="1315" custLinFactNeighborY="-61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71B000-7C64-4A71-B890-46B7025A9582}" type="pres">
      <dgm:prSet presAssocID="{EA6F7C9F-92A5-4BED-9DDD-DE7394A9A72B}" presName="aSpace" presStyleCnt="0"/>
      <dgm:spPr/>
    </dgm:pt>
    <dgm:pt modelId="{0D27892F-B902-4F34-8D8B-2028332E7E4D}" type="pres">
      <dgm:prSet presAssocID="{4A3DE415-73C2-4399-A060-1FB8FADD0F7F}" presName="aNode" presStyleLbl="fgAcc1" presStyleIdx="1" presStyleCnt="4" custScaleX="1200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DD4776-E714-49B2-948A-0A1488F20579}" type="pres">
      <dgm:prSet presAssocID="{4A3DE415-73C2-4399-A060-1FB8FADD0F7F}" presName="aSpace" presStyleCnt="0"/>
      <dgm:spPr/>
    </dgm:pt>
    <dgm:pt modelId="{4BFE2FB1-91C7-4F07-B7E1-D4987D360078}" type="pres">
      <dgm:prSet presAssocID="{EFAF7F46-350A-4357-B0B1-C6A0F3F52A1F}" presName="aNode" presStyleLbl="fgAcc1" presStyleIdx="2" presStyleCnt="4" custScaleX="1200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152203-B753-409A-BEFF-0AC64BDA07D7}" type="pres">
      <dgm:prSet presAssocID="{EFAF7F46-350A-4357-B0B1-C6A0F3F52A1F}" presName="aSpace" presStyleCnt="0"/>
      <dgm:spPr/>
    </dgm:pt>
    <dgm:pt modelId="{8875007B-54A1-4C0B-8B1A-96735B40CAE0}" type="pres">
      <dgm:prSet presAssocID="{76736A94-889D-4802-B19A-0DCCAAD1F393}" presName="aNode" presStyleLbl="fgAcc1" presStyleIdx="3" presStyleCnt="4" custScaleX="1200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017BF3-068E-4730-ABC4-480BE9B23355}" type="pres">
      <dgm:prSet presAssocID="{76736A94-889D-4802-B19A-0DCCAAD1F393}" presName="aSpace" presStyleCnt="0"/>
      <dgm:spPr/>
    </dgm:pt>
  </dgm:ptLst>
  <dgm:cxnLst>
    <dgm:cxn modelId="{DFDF7388-53A9-4A1F-939F-BF5096A4388B}" type="presOf" srcId="{76736A94-889D-4802-B19A-0DCCAAD1F393}" destId="{8875007B-54A1-4C0B-8B1A-96735B40CAE0}" srcOrd="0" destOrd="0" presId="urn:microsoft.com/office/officeart/2005/8/layout/pyramid2"/>
    <dgm:cxn modelId="{2BE89161-3A4A-4140-BBF4-F6247A800ABD}" type="presOf" srcId="{EC5C50AD-11FE-4D8A-A369-C604CCED9BDD}" destId="{7D294A9D-A3ED-451B-9432-7FF904FDE73E}" srcOrd="0" destOrd="0" presId="urn:microsoft.com/office/officeart/2005/8/layout/pyramid2"/>
    <dgm:cxn modelId="{97A572DE-7134-40AB-8536-27C1A18BB90D}" type="presOf" srcId="{EFAF7F46-350A-4357-B0B1-C6A0F3F52A1F}" destId="{4BFE2FB1-91C7-4F07-B7E1-D4987D360078}" srcOrd="0" destOrd="0" presId="urn:microsoft.com/office/officeart/2005/8/layout/pyramid2"/>
    <dgm:cxn modelId="{FEB6B425-E645-4A5A-B4C0-3CDED06A2E44}" srcId="{EC5C50AD-11FE-4D8A-A369-C604CCED9BDD}" destId="{76736A94-889D-4802-B19A-0DCCAAD1F393}" srcOrd="3" destOrd="0" parTransId="{C3D12E17-DC61-4666-A29B-0FB883144C44}" sibTransId="{90FAA2E9-115E-4677-9368-BE06E4244B2D}"/>
    <dgm:cxn modelId="{367C03FB-59B6-4E0C-A42E-9DA0AEC80C7B}" type="presOf" srcId="{EA6F7C9F-92A5-4BED-9DDD-DE7394A9A72B}" destId="{17C01186-1F8B-47E5-B105-4CEAB047D2E3}" srcOrd="0" destOrd="0" presId="urn:microsoft.com/office/officeart/2005/8/layout/pyramid2"/>
    <dgm:cxn modelId="{69E8CFA2-C3FD-4600-8BB5-DFFD2EA502C1}" srcId="{EC5C50AD-11FE-4D8A-A369-C604CCED9BDD}" destId="{EFAF7F46-350A-4357-B0B1-C6A0F3F52A1F}" srcOrd="2" destOrd="0" parTransId="{AD94C632-CC05-4B32-950C-36D6CBAC0553}" sibTransId="{E9E5C464-130B-4139-A98D-4CC4A46AFE6F}"/>
    <dgm:cxn modelId="{0D5FFF73-78F9-49ED-B718-0EED6DBF943E}" srcId="{EC5C50AD-11FE-4D8A-A369-C604CCED9BDD}" destId="{EA6F7C9F-92A5-4BED-9DDD-DE7394A9A72B}" srcOrd="0" destOrd="0" parTransId="{316D4AD5-15B2-4A1E-A164-31E71AC7C5FF}" sibTransId="{CAA1DB6F-7D3C-4436-84F3-D7D9945A0386}"/>
    <dgm:cxn modelId="{526F326F-6205-46F5-B12A-A31ACA1F887A}" type="presOf" srcId="{4A3DE415-73C2-4399-A060-1FB8FADD0F7F}" destId="{0D27892F-B902-4F34-8D8B-2028332E7E4D}" srcOrd="0" destOrd="0" presId="urn:microsoft.com/office/officeart/2005/8/layout/pyramid2"/>
    <dgm:cxn modelId="{F0309B87-925E-40F8-8C1F-2DCF3802385B}" srcId="{EC5C50AD-11FE-4D8A-A369-C604CCED9BDD}" destId="{4A3DE415-73C2-4399-A060-1FB8FADD0F7F}" srcOrd="1" destOrd="0" parTransId="{4D66015C-48E7-4B05-ADA0-7AA61845E6BF}" sibTransId="{2BF5DF43-5106-4BEF-B8F4-088943D3F0B8}"/>
    <dgm:cxn modelId="{C194B8D8-B387-40F8-A4A3-DB864F62C949}" type="presParOf" srcId="{7D294A9D-A3ED-451B-9432-7FF904FDE73E}" destId="{4D13862D-04AD-4245-86C8-6CA0ABA1D2AC}" srcOrd="0" destOrd="0" presId="urn:microsoft.com/office/officeart/2005/8/layout/pyramid2"/>
    <dgm:cxn modelId="{7B2C9BA5-953D-406E-8649-78B139DE5324}" type="presParOf" srcId="{7D294A9D-A3ED-451B-9432-7FF904FDE73E}" destId="{B3A8317E-454E-40E0-81FC-5C7D878698DB}" srcOrd="1" destOrd="0" presId="urn:microsoft.com/office/officeart/2005/8/layout/pyramid2"/>
    <dgm:cxn modelId="{A6B6AEE7-3EAB-4059-80CB-66B8D9EA54B7}" type="presParOf" srcId="{B3A8317E-454E-40E0-81FC-5C7D878698DB}" destId="{17C01186-1F8B-47E5-B105-4CEAB047D2E3}" srcOrd="0" destOrd="0" presId="urn:microsoft.com/office/officeart/2005/8/layout/pyramid2"/>
    <dgm:cxn modelId="{2640A1EF-2110-44AC-986E-A2C66A6C9EF6}" type="presParOf" srcId="{B3A8317E-454E-40E0-81FC-5C7D878698DB}" destId="{DA71B000-7C64-4A71-B890-46B7025A9582}" srcOrd="1" destOrd="0" presId="urn:microsoft.com/office/officeart/2005/8/layout/pyramid2"/>
    <dgm:cxn modelId="{517AE3B5-2287-4A42-89D7-C9B824967D7C}" type="presParOf" srcId="{B3A8317E-454E-40E0-81FC-5C7D878698DB}" destId="{0D27892F-B902-4F34-8D8B-2028332E7E4D}" srcOrd="2" destOrd="0" presId="urn:microsoft.com/office/officeart/2005/8/layout/pyramid2"/>
    <dgm:cxn modelId="{891D4A89-8A7A-4849-A818-264AEECF383E}" type="presParOf" srcId="{B3A8317E-454E-40E0-81FC-5C7D878698DB}" destId="{C6DD4776-E714-49B2-948A-0A1488F20579}" srcOrd="3" destOrd="0" presId="urn:microsoft.com/office/officeart/2005/8/layout/pyramid2"/>
    <dgm:cxn modelId="{ACCF2A4E-6F5C-4705-8535-2106C763CF21}" type="presParOf" srcId="{B3A8317E-454E-40E0-81FC-5C7D878698DB}" destId="{4BFE2FB1-91C7-4F07-B7E1-D4987D360078}" srcOrd="4" destOrd="0" presId="urn:microsoft.com/office/officeart/2005/8/layout/pyramid2"/>
    <dgm:cxn modelId="{D99D1FF3-F388-451F-A49F-6997E0A88633}" type="presParOf" srcId="{B3A8317E-454E-40E0-81FC-5C7D878698DB}" destId="{D1152203-B753-409A-BEFF-0AC64BDA07D7}" srcOrd="5" destOrd="0" presId="urn:microsoft.com/office/officeart/2005/8/layout/pyramid2"/>
    <dgm:cxn modelId="{95B76CE7-DC1D-4AF8-8B92-0DB9C9D619B0}" type="presParOf" srcId="{B3A8317E-454E-40E0-81FC-5C7D878698DB}" destId="{8875007B-54A1-4C0B-8B1A-96735B40CAE0}" srcOrd="6" destOrd="0" presId="urn:microsoft.com/office/officeart/2005/8/layout/pyramid2"/>
    <dgm:cxn modelId="{7E76BFB8-5457-4128-8734-E80FB4649B8A}" type="presParOf" srcId="{B3A8317E-454E-40E0-81FC-5C7D878698DB}" destId="{C1017BF3-068E-4730-ABC4-480BE9B23355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ACA492-33F6-40DA-9512-A9A5464099DC}">
      <dsp:nvSpPr>
        <dsp:cNvPr id="0" name=""/>
        <dsp:cNvSpPr/>
      </dsp:nvSpPr>
      <dsp:spPr>
        <a:xfrm rot="5400000">
          <a:off x="-489429" y="1402655"/>
          <a:ext cx="3262862" cy="228400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/>
            <a:t>РЕСТИТУЦИЯ</a:t>
          </a:r>
        </a:p>
      </dsp:txBody>
      <dsp:txXfrm rot="-5400000">
        <a:off x="1" y="2055228"/>
        <a:ext cx="2284003" cy="978859"/>
      </dsp:txXfrm>
    </dsp:sp>
    <dsp:sp modelId="{724E8801-69C0-4CFC-8BFE-865751D42327}">
      <dsp:nvSpPr>
        <dsp:cNvPr id="0" name=""/>
        <dsp:cNvSpPr/>
      </dsp:nvSpPr>
      <dsp:spPr>
        <a:xfrm rot="5400000">
          <a:off x="3283521" y="-999141"/>
          <a:ext cx="3946561" cy="5945596"/>
        </a:xfrm>
        <a:prstGeom prst="round2SameRect">
          <a:avLst/>
        </a:prstGeom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100000" t="100000"/>
          </a:path>
          <a:tileRect r="-100000" b="-100000"/>
        </a:gra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7584" tIns="20320" rIns="20320" bIns="20320" numCol="1" spcCol="1270" anchor="ctr" anchorCtr="0">
          <a:noAutofit/>
        </a:bodyPr>
        <a:lstStyle/>
        <a:p>
          <a:pPr marL="285750" lvl="1" indent="-285750" algn="just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3200" kern="1200" dirty="0"/>
            <a:t>В делах о банкротстве последствиям признания сделки недействительной присуща </a:t>
          </a:r>
          <a:r>
            <a:rPr lang="ru-RU" sz="3200" kern="1200" dirty="0" err="1"/>
            <a:t>алеаторная</a:t>
          </a:r>
          <a:r>
            <a:rPr lang="ru-RU" sz="3200" kern="1200"/>
            <a:t> характеристика.</a:t>
          </a:r>
          <a:endParaRPr lang="ru-RU" sz="3200" kern="1200" dirty="0"/>
        </a:p>
      </dsp:txBody>
      <dsp:txXfrm rot="-5400000">
        <a:off x="2284004" y="193031"/>
        <a:ext cx="5752941" cy="356125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ACA492-33F6-40DA-9512-A9A5464099DC}">
      <dsp:nvSpPr>
        <dsp:cNvPr id="0" name=""/>
        <dsp:cNvSpPr/>
      </dsp:nvSpPr>
      <dsp:spPr>
        <a:xfrm rot="5400000">
          <a:off x="-489429" y="1402655"/>
          <a:ext cx="3262862" cy="228400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Процент отклонения цены сделки от рыночной</a:t>
          </a:r>
        </a:p>
      </dsp:txBody>
      <dsp:txXfrm rot="-5400000">
        <a:off x="1" y="2055228"/>
        <a:ext cx="2284003" cy="978859"/>
      </dsp:txXfrm>
    </dsp:sp>
    <dsp:sp modelId="{724E8801-69C0-4CFC-8BFE-865751D42327}">
      <dsp:nvSpPr>
        <dsp:cNvPr id="0" name=""/>
        <dsp:cNvSpPr/>
      </dsp:nvSpPr>
      <dsp:spPr>
        <a:xfrm rot="5400000">
          <a:off x="3283521" y="-999141"/>
          <a:ext cx="3946561" cy="5945596"/>
        </a:xfrm>
        <a:prstGeom prst="round2SameRect">
          <a:avLst/>
        </a:prstGeom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100000" t="100000"/>
          </a:path>
          <a:tileRect r="-100000" b="-100000"/>
        </a:gra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4912" tIns="16510" rIns="16510" bIns="16510" numCol="1" spcCol="1270" anchor="ctr" anchorCtr="0">
          <a:noAutofit/>
        </a:bodyPr>
        <a:lstStyle/>
        <a:p>
          <a:pPr marL="228600" lvl="1" indent="-228600" algn="just" defTabSz="11557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600" kern="1200"/>
            <a:t>Недостаточно эффективно учитываются разнообразные аспекты и детали, определенные в нормах законодательства и прецедентах судебной практики по банкротству.</a:t>
          </a:r>
          <a:endParaRPr lang="ru-RU" sz="2600" kern="1200" dirty="0"/>
        </a:p>
      </dsp:txBody>
      <dsp:txXfrm rot="-5400000">
        <a:off x="2284004" y="193031"/>
        <a:ext cx="5752941" cy="356125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ACA492-33F6-40DA-9512-A9A5464099DC}">
      <dsp:nvSpPr>
        <dsp:cNvPr id="0" name=""/>
        <dsp:cNvSpPr/>
      </dsp:nvSpPr>
      <dsp:spPr>
        <a:xfrm rot="5400000">
          <a:off x="-489429" y="1402655"/>
          <a:ext cx="3262862" cy="228400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/>
            <a:t>СУБОРДИНИРОВАНИЕ</a:t>
          </a:r>
        </a:p>
      </dsp:txBody>
      <dsp:txXfrm rot="-5400000">
        <a:off x="1" y="2055228"/>
        <a:ext cx="2284003" cy="978859"/>
      </dsp:txXfrm>
    </dsp:sp>
    <dsp:sp modelId="{724E8801-69C0-4CFC-8BFE-865751D42327}">
      <dsp:nvSpPr>
        <dsp:cNvPr id="0" name=""/>
        <dsp:cNvSpPr/>
      </dsp:nvSpPr>
      <dsp:spPr>
        <a:xfrm rot="5400000">
          <a:off x="3283521" y="-999141"/>
          <a:ext cx="3946561" cy="5945596"/>
        </a:xfrm>
        <a:prstGeom prst="round2SameRect">
          <a:avLst/>
        </a:prstGeom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100000" t="100000"/>
          </a:path>
          <a:tileRect r="-100000" b="-100000"/>
        </a:gra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17145" rIns="17145" bIns="17145" numCol="1" spcCol="1270" anchor="ctr" anchorCtr="0">
          <a:noAutofit/>
        </a:bodyPr>
        <a:lstStyle/>
        <a:p>
          <a:pPr marL="228600" lvl="1" indent="-228600" algn="just" defTabSz="1200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700" kern="1200" dirty="0"/>
            <a:t>Недобросовестность устанавливается лишь на основании формальных и косвенных признаков, что создает угрозу нарушения прав фактически добросовестных приобретателей.</a:t>
          </a:r>
        </a:p>
      </dsp:txBody>
      <dsp:txXfrm rot="-5400000">
        <a:off x="2284004" y="193031"/>
        <a:ext cx="5752941" cy="356125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ACA492-33F6-40DA-9512-A9A5464099DC}">
      <dsp:nvSpPr>
        <dsp:cNvPr id="0" name=""/>
        <dsp:cNvSpPr/>
      </dsp:nvSpPr>
      <dsp:spPr>
        <a:xfrm rot="5400000">
          <a:off x="-489429" y="1402655"/>
          <a:ext cx="3262862" cy="228400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/>
            <a:t>Добросовестный приобретатель</a:t>
          </a:r>
        </a:p>
      </dsp:txBody>
      <dsp:txXfrm rot="-5400000">
        <a:off x="1" y="2055228"/>
        <a:ext cx="2284003" cy="978859"/>
      </dsp:txXfrm>
    </dsp:sp>
    <dsp:sp modelId="{724E8801-69C0-4CFC-8BFE-865751D42327}">
      <dsp:nvSpPr>
        <dsp:cNvPr id="0" name=""/>
        <dsp:cNvSpPr/>
      </dsp:nvSpPr>
      <dsp:spPr>
        <a:xfrm rot="5400000">
          <a:off x="3283521" y="-999141"/>
          <a:ext cx="3946561" cy="5945596"/>
        </a:xfrm>
        <a:prstGeom prst="round2SameRect">
          <a:avLst/>
        </a:prstGeom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100000" t="100000"/>
          </a:path>
          <a:tileRect r="-100000" b="-100000"/>
        </a:gra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just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kern="1200"/>
            <a:t>Добросовестный </a:t>
          </a:r>
          <a:r>
            <a:rPr lang="ru-RU" sz="2300" kern="1200" dirty="0"/>
            <a:t>приобретатель не лишается механизма защиты в полном объеме, он вправе представить суду обоснование своего добросовестного поведения, однако решение вопроса о признании сделки недействительной остается на </a:t>
          </a:r>
          <a:r>
            <a:rPr lang="ru-RU" sz="2300" kern="1200"/>
            <a:t>усмотрение суда.</a:t>
          </a:r>
          <a:endParaRPr lang="ru-RU" sz="2300" kern="1200" dirty="0"/>
        </a:p>
      </dsp:txBody>
      <dsp:txXfrm rot="-5400000">
        <a:off x="2284004" y="193031"/>
        <a:ext cx="5752941" cy="356125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13862D-04AD-4245-86C8-6CA0ABA1D2AC}">
      <dsp:nvSpPr>
        <dsp:cNvPr id="0" name=""/>
        <dsp:cNvSpPr/>
      </dsp:nvSpPr>
      <dsp:spPr>
        <a:xfrm>
          <a:off x="1352900" y="0"/>
          <a:ext cx="4774362" cy="3544494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C01186-1F8B-47E5-B105-4CEAB047D2E3}">
      <dsp:nvSpPr>
        <dsp:cNvPr id="0" name=""/>
        <dsp:cNvSpPr/>
      </dsp:nvSpPr>
      <dsp:spPr>
        <a:xfrm>
          <a:off x="3665980" y="349943"/>
          <a:ext cx="2734247" cy="629978"/>
        </a:xfrm>
        <a:prstGeom prst="roundRect">
          <a:avLst/>
        </a:prstGeom>
        <a:gradFill rotWithShape="0">
          <a:gsLst>
            <a:gs pos="50000">
              <a:schemeClr val="bg1">
                <a:tint val="80000"/>
                <a:satMod val="250000"/>
              </a:schemeClr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РЕСТИТУЦИЯ</a:t>
          </a:r>
        </a:p>
      </dsp:txBody>
      <dsp:txXfrm>
        <a:off x="3696733" y="380696"/>
        <a:ext cx="2672741" cy="568472"/>
      </dsp:txXfrm>
    </dsp:sp>
    <dsp:sp modelId="{0D27892F-B902-4F34-8D8B-2028332E7E4D}">
      <dsp:nvSpPr>
        <dsp:cNvPr id="0" name=""/>
        <dsp:cNvSpPr/>
      </dsp:nvSpPr>
      <dsp:spPr>
        <a:xfrm>
          <a:off x="3620408" y="1063521"/>
          <a:ext cx="2764797" cy="629978"/>
        </a:xfrm>
        <a:prstGeom prst="roundRect">
          <a:avLst/>
        </a:prstGeom>
        <a:gradFill rotWithShape="0">
          <a:gsLst>
            <a:gs pos="50000">
              <a:schemeClr val="bg1">
                <a:tint val="80000"/>
                <a:satMod val="250000"/>
              </a:schemeClr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Процент отклонения от рыночной стоимости</a:t>
          </a:r>
        </a:p>
      </dsp:txBody>
      <dsp:txXfrm>
        <a:off x="3651161" y="1094274"/>
        <a:ext cx="2703291" cy="568472"/>
      </dsp:txXfrm>
    </dsp:sp>
    <dsp:sp modelId="{4BFE2FB1-91C7-4F07-B7E1-D4987D360078}">
      <dsp:nvSpPr>
        <dsp:cNvPr id="0" name=""/>
        <dsp:cNvSpPr/>
      </dsp:nvSpPr>
      <dsp:spPr>
        <a:xfrm>
          <a:off x="3620408" y="1772247"/>
          <a:ext cx="2764797" cy="629978"/>
        </a:xfrm>
        <a:prstGeom prst="roundRect">
          <a:avLst/>
        </a:prstGeom>
        <a:gradFill rotWithShape="0">
          <a:gsLst>
            <a:gs pos="50000">
              <a:schemeClr val="bg1">
                <a:tint val="80000"/>
                <a:satMod val="250000"/>
              </a:schemeClr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СУБОРДИНИРОВАНИЕ</a:t>
          </a:r>
        </a:p>
      </dsp:txBody>
      <dsp:txXfrm>
        <a:off x="3651161" y="1803000"/>
        <a:ext cx="2703291" cy="568472"/>
      </dsp:txXfrm>
    </dsp:sp>
    <dsp:sp modelId="{8875007B-54A1-4C0B-8B1A-96735B40CAE0}">
      <dsp:nvSpPr>
        <dsp:cNvPr id="0" name=""/>
        <dsp:cNvSpPr/>
      </dsp:nvSpPr>
      <dsp:spPr>
        <a:xfrm>
          <a:off x="3620408" y="2480972"/>
          <a:ext cx="2764797" cy="629978"/>
        </a:xfrm>
        <a:prstGeom prst="roundRect">
          <a:avLst/>
        </a:prstGeom>
        <a:gradFill rotWithShape="0">
          <a:gsLst>
            <a:gs pos="50000">
              <a:schemeClr val="bg1">
                <a:tint val="80000"/>
                <a:satMod val="250000"/>
              </a:schemeClr>
            </a:gs>
            <a:gs pos="76000">
              <a:schemeClr val="bg1">
                <a:tint val="90000"/>
                <a:shade val="90000"/>
                <a:satMod val="200000"/>
              </a:schemeClr>
            </a:gs>
            <a:gs pos="92000">
              <a:schemeClr val="bg1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Добросовестный приобретатель</a:t>
          </a:r>
        </a:p>
      </dsp:txBody>
      <dsp:txXfrm>
        <a:off x="3651161" y="2511725"/>
        <a:ext cx="2703291" cy="5684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  <p:transition spd="med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med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med">
    <p:wipe/>
  </p:transition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3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Relationship Id="rId9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3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3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Relationship Id="rId9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5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612775" y="5661248"/>
            <a:ext cx="7668344" cy="504056"/>
          </a:xfrm>
        </p:spPr>
        <p:txBody>
          <a:bodyPr>
            <a:normAutofit fontScale="90000"/>
          </a:bodyPr>
          <a:lstStyle/>
          <a:p>
            <a:pPr lvl="0" algn="l">
              <a:spcBef>
                <a:spcPts val="0"/>
              </a:spcBef>
            </a:pP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300" b="1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Студент</a:t>
            </a:r>
            <a:r>
              <a:rPr lang="ru-RU" sz="23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: Тёточкин Андрей Викторович, группа БЮР-2023 О.З.</a:t>
            </a:r>
            <a:br>
              <a:rPr lang="ru-RU" sz="23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300" b="1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Научный руководитель: </a:t>
            </a:r>
            <a:r>
              <a:rPr lang="ru-RU" sz="23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Барсукова Лина Ивановна, </a:t>
            </a:r>
            <a:br>
              <a:rPr lang="ru-RU" sz="23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3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кандидат юридических наук, доцент, </a:t>
            </a:r>
            <a:br>
              <a:rPr lang="ru-RU" sz="23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3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доцент кафедры юриспруденции</a:t>
            </a:r>
            <a:r>
              <a:rPr lang="ru-RU" sz="1600" dirty="0">
                <a:solidFill>
                  <a:prstClr val="black"/>
                </a:solidFill>
                <a:latin typeface="Aptos Light"/>
                <a:ea typeface="+mn-ea"/>
                <a:cs typeface="+mn-cs"/>
              </a:rPr>
              <a:t/>
            </a:r>
            <a:br>
              <a:rPr lang="ru-RU" sz="1600" dirty="0">
                <a:solidFill>
                  <a:prstClr val="black"/>
                </a:solidFill>
                <a:latin typeface="Aptos Light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1641386"/>
            <a:ext cx="7560840" cy="2003638"/>
          </a:xfrm>
        </p:spPr>
        <p:txBody>
          <a:bodyPr>
            <a:noAutofit/>
          </a:bodyPr>
          <a:lstStyle/>
          <a:p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  <a:cs typeface="Times New Roman"/>
            </a:endParaRPr>
          </a:p>
          <a:p>
            <a:r>
              <a:rPr lang="ru-RU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cs typeface="Times New Roman"/>
              </a:rPr>
              <a:t>Недействительность сделок </a:t>
            </a:r>
          </a:p>
          <a:p>
            <a:r>
              <a:rPr lang="ru-RU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cs typeface="Times New Roman"/>
              </a:rPr>
              <a:t>при банкротстве</a:t>
            </a:r>
          </a:p>
          <a:p>
            <a:endParaRPr lang="ru-RU" sz="2800" dirty="0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979984" y="4113638"/>
            <a:ext cx="3827694" cy="23396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endParaRPr lang="ru-RU" sz="2800" dirty="0"/>
          </a:p>
        </p:txBody>
      </p:sp>
      <p:sp>
        <p:nvSpPr>
          <p:cNvPr id="2" name="AutoShape 2" descr="ДВФ ВАВТ - Научно-исследовательская лаборатория ДВФ ВАВ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ДВФ ВАВТ - Научно-исследовательская лаборатория ДВФ ВАВТ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0867829"/>
              </p:ext>
            </p:extLst>
          </p:nvPr>
        </p:nvGraphicFramePr>
        <p:xfrm>
          <a:off x="155575" y="169341"/>
          <a:ext cx="7440761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07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43435"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Дальневосточный филиал 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Федерального государственного бюджетного образовательного 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учреждения высшего образования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«Всероссийская академия внешней торговли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Министерства экономического развития Российской Федерации»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60338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Подзаголовок 2"/>
          <p:cNvSpPr txBox="1">
            <a:spLocks/>
          </p:cNvSpPr>
          <p:nvPr/>
        </p:nvSpPr>
        <p:spPr>
          <a:xfrm>
            <a:off x="1403648" y="5283486"/>
            <a:ext cx="6408712" cy="14767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  <a:cs typeface="Times New Roman"/>
            </a:endParaRPr>
          </a:p>
          <a:p>
            <a:r>
              <a:rPr lang="ru-RU" sz="2000" dirty="0">
                <a:solidFill>
                  <a:schemeClr val="tx1"/>
                </a:solidFill>
                <a:latin typeface="Times New Roman"/>
                <a:cs typeface="Times New Roman"/>
              </a:rPr>
              <a:t>г. Петропавловск-Камчатский, 2026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003833"/>
      </p:ext>
    </p:extLst>
  </p:cSld>
  <p:clrMapOvr>
    <a:masterClrMapping/>
  </p:clrMapOvr>
  <p:transition spd="med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57E7EE-8284-01D9-50E6-6C3034D0C3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>
            <a:extLst>
              <a:ext uri="{FF2B5EF4-FFF2-40B4-BE49-F238E27FC236}">
                <a16:creationId xmlns:a16="http://schemas.microsoft.com/office/drawing/2014/main" id="{00D61B0D-43A8-DD8C-620A-65D334BF4B5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7212487"/>
              </p:ext>
            </p:extLst>
          </p:nvPr>
        </p:nvGraphicFramePr>
        <p:xfrm>
          <a:off x="539552" y="1916832"/>
          <a:ext cx="8229600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4">
            <a:extLst>
              <a:ext uri="{FF2B5EF4-FFF2-40B4-BE49-F238E27FC236}">
                <a16:creationId xmlns:a16="http://schemas.microsoft.com/office/drawing/2014/main" id="{77323731-DF01-1263-7554-6BCD557A33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7450137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9">
            <a:extLst>
              <a:ext uri="{FF2B5EF4-FFF2-40B4-BE49-F238E27FC236}">
                <a16:creationId xmlns:a16="http://schemas.microsoft.com/office/drawing/2014/main" id="{14F302D8-7830-564B-C901-6CC3A40F2C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566" y="221563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32A2CF8-7B4A-164A-9027-A52EB8BC5D1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3568" y="1844824"/>
            <a:ext cx="1944216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342117"/>
      </p:ext>
    </p:extLst>
  </p:cSld>
  <p:clrMapOvr>
    <a:masterClrMapping/>
  </p:clrMapOvr>
  <p:transition spd="med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0652C3-54C2-5A4A-7521-4D3A8277D0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>
            <a:extLst>
              <a:ext uri="{FF2B5EF4-FFF2-40B4-BE49-F238E27FC236}">
                <a16:creationId xmlns:a16="http://schemas.microsoft.com/office/drawing/2014/main" id="{A40AD31B-107C-C972-8667-AD921B013E0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8414678"/>
              </p:ext>
            </p:extLst>
          </p:nvPr>
        </p:nvGraphicFramePr>
        <p:xfrm>
          <a:off x="539552" y="1916832"/>
          <a:ext cx="8229600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4">
            <a:extLst>
              <a:ext uri="{FF2B5EF4-FFF2-40B4-BE49-F238E27FC236}">
                <a16:creationId xmlns:a16="http://schemas.microsoft.com/office/drawing/2014/main" id="{B3B43B4E-DE28-F10C-9CA4-C641A4F8BC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7450137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9">
            <a:extLst>
              <a:ext uri="{FF2B5EF4-FFF2-40B4-BE49-F238E27FC236}">
                <a16:creationId xmlns:a16="http://schemas.microsoft.com/office/drawing/2014/main" id="{36573774-7FD2-F943-FF51-D50AC49738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566" y="221563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C8CA7CC-FEA8-3999-D3A5-30C8F04DC84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3568" y="1844824"/>
            <a:ext cx="1944216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212197"/>
      </p:ext>
    </p:extLst>
  </p:cSld>
  <p:clrMapOvr>
    <a:masterClrMapping/>
  </p:clrMapOvr>
  <p:transition spd="med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65F8F6-E761-C22C-3E1F-84721852AD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>
            <a:extLst>
              <a:ext uri="{FF2B5EF4-FFF2-40B4-BE49-F238E27FC236}">
                <a16:creationId xmlns:a16="http://schemas.microsoft.com/office/drawing/2014/main" id="{92086B4B-F1FE-FB14-F595-827086220E5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09924956"/>
              </p:ext>
            </p:extLst>
          </p:nvPr>
        </p:nvGraphicFramePr>
        <p:xfrm>
          <a:off x="539552" y="1916832"/>
          <a:ext cx="8229600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4">
            <a:extLst>
              <a:ext uri="{FF2B5EF4-FFF2-40B4-BE49-F238E27FC236}">
                <a16:creationId xmlns:a16="http://schemas.microsoft.com/office/drawing/2014/main" id="{39979FCE-5853-BEB9-A22B-F7AB753EF3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7450137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9">
            <a:extLst>
              <a:ext uri="{FF2B5EF4-FFF2-40B4-BE49-F238E27FC236}">
                <a16:creationId xmlns:a16="http://schemas.microsoft.com/office/drawing/2014/main" id="{8051DD12-C621-0DAD-8BCE-6691FCEB91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566" y="221563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3A0EC15-DFB8-6630-CCCA-DA668B5C39B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3568" y="1844824"/>
            <a:ext cx="1944216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272058"/>
      </p:ext>
    </p:extLst>
  </p:cSld>
  <p:clrMapOvr>
    <a:masterClrMapping/>
  </p:clrMapOvr>
  <p:transition spd="med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8219256" cy="4497363"/>
          </a:xfrm>
        </p:spPr>
        <p:txBody>
          <a:bodyPr>
            <a:noAutofit/>
          </a:bodyPr>
          <a:lstStyle/>
          <a:p>
            <a:pPr algn="just"/>
            <a:r>
              <a:rPr lang="ru-RU" sz="1600" dirty="0">
                <a:solidFill>
                  <a:schemeClr val="tx1"/>
                </a:solidFill>
              </a:rPr>
              <a:t>        Учет и реализация рассмотренных аспектов недействительности сделок при банкротстве в законотворческой и правоприменительной сфере могут </a:t>
            </a:r>
            <a:r>
              <a:rPr lang="ru-RU" sz="1600">
                <a:solidFill>
                  <a:schemeClr val="tx1"/>
                </a:solidFill>
              </a:rPr>
              <a:t>служить средством для </a:t>
            </a:r>
            <a:r>
              <a:rPr lang="ru-RU" sz="1600" dirty="0">
                <a:solidFill>
                  <a:schemeClr val="tx1"/>
                </a:solidFill>
              </a:rPr>
              <a:t>повышения эффективности функционирования системы конкурсного производства, обеспечения справедливого баланса законных интересов вех участников гражданского оборота: кредиторов, должников, и третьих лиц – добросовестных приобретателей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7450137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566" y="221563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73383151"/>
              </p:ext>
            </p:extLst>
          </p:nvPr>
        </p:nvGraphicFramePr>
        <p:xfrm>
          <a:off x="755576" y="3140969"/>
          <a:ext cx="7848872" cy="35444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770513073"/>
      </p:ext>
    </p:extLst>
  </p:cSld>
  <p:clrMapOvr>
    <a:masterClrMapping/>
  </p:clrMapOvr>
  <p:transition spd="med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612775" y="5661248"/>
            <a:ext cx="7668344" cy="504056"/>
          </a:xfrm>
        </p:spPr>
        <p:txBody>
          <a:bodyPr>
            <a:normAutofit fontScale="90000"/>
          </a:bodyPr>
          <a:lstStyle/>
          <a:p>
            <a:pPr lvl="0" algn="l">
              <a:spcBef>
                <a:spcPts val="0"/>
              </a:spcBef>
            </a:pP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300" b="1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Студент</a:t>
            </a:r>
            <a:r>
              <a:rPr lang="ru-RU" sz="23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: Тёточкин Андрей Викторович, группа БЮР-2023 О.З.</a:t>
            </a:r>
            <a:br>
              <a:rPr lang="ru-RU" sz="23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300" b="1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Научный руководитель: </a:t>
            </a:r>
            <a:r>
              <a:rPr lang="ru-RU" sz="23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Барсукова Лина Ивановна, </a:t>
            </a:r>
            <a:br>
              <a:rPr lang="ru-RU" sz="23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3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кандидат юридических наук, доцент, </a:t>
            </a:r>
            <a:br>
              <a:rPr lang="ru-RU" sz="23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3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доцент кафедры юриспруденции</a:t>
            </a:r>
            <a:r>
              <a:rPr lang="ru-RU" sz="1600" dirty="0">
                <a:solidFill>
                  <a:prstClr val="black"/>
                </a:solidFill>
                <a:latin typeface="Aptos Light"/>
                <a:ea typeface="+mn-ea"/>
                <a:cs typeface="+mn-cs"/>
              </a:rPr>
              <a:t/>
            </a:r>
            <a:br>
              <a:rPr lang="ru-RU" sz="1600" dirty="0">
                <a:solidFill>
                  <a:prstClr val="black"/>
                </a:solidFill>
                <a:latin typeface="Aptos Light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1641386"/>
            <a:ext cx="7560840" cy="2003638"/>
          </a:xfrm>
        </p:spPr>
        <p:txBody>
          <a:bodyPr>
            <a:noAutofit/>
          </a:bodyPr>
          <a:lstStyle/>
          <a:p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  <a:cs typeface="Times New Roman"/>
            </a:endParaRPr>
          </a:p>
          <a:p>
            <a:r>
              <a:rPr lang="ru-RU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cs typeface="Times New Roman"/>
              </a:rPr>
              <a:t>Недействительность сделок </a:t>
            </a:r>
          </a:p>
          <a:p>
            <a:r>
              <a:rPr lang="ru-RU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cs typeface="Times New Roman"/>
              </a:rPr>
              <a:t>при банкротстве</a:t>
            </a:r>
          </a:p>
          <a:p>
            <a:endParaRPr lang="ru-RU" sz="2800" dirty="0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979984" y="4113638"/>
            <a:ext cx="3827694" cy="23396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endParaRPr lang="ru-RU" sz="2800" dirty="0"/>
          </a:p>
        </p:txBody>
      </p:sp>
      <p:sp>
        <p:nvSpPr>
          <p:cNvPr id="2" name="AutoShape 2" descr="ДВФ ВАВТ - Научно-исследовательская лаборатория ДВФ ВАВ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ДВФ ВАВТ - Научно-исследовательская лаборатория ДВФ ВАВТ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0867829"/>
              </p:ext>
            </p:extLst>
          </p:nvPr>
        </p:nvGraphicFramePr>
        <p:xfrm>
          <a:off x="155575" y="169341"/>
          <a:ext cx="7440761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07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43435"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Дальневосточный филиал 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Федерального государственного бюджетного образовательного 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учреждения высшего образования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«Всероссийская академия внешней торговли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Министерства экономического развития Российской Федерации»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60338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Подзаголовок 2"/>
          <p:cNvSpPr txBox="1">
            <a:spLocks/>
          </p:cNvSpPr>
          <p:nvPr/>
        </p:nvSpPr>
        <p:spPr>
          <a:xfrm>
            <a:off x="1403648" y="5283486"/>
            <a:ext cx="6408712" cy="14767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  <a:cs typeface="Times New Roman"/>
            </a:endParaRPr>
          </a:p>
          <a:p>
            <a:r>
              <a:rPr lang="ru-RU" sz="2000" dirty="0">
                <a:solidFill>
                  <a:schemeClr val="tx1"/>
                </a:solidFill>
                <a:latin typeface="Times New Roman"/>
                <a:cs typeface="Times New Roman"/>
              </a:rPr>
              <a:t>г. Петропавловск-Камчатский, 2026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835492"/>
      </p:ext>
    </p:extLst>
  </p:cSld>
  <p:clrMapOvr>
    <a:masterClrMapping/>
  </p:clrMapOvr>
  <p:transition spd="med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7450137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649" y="208081"/>
            <a:ext cx="1371600" cy="125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одзаголовок 2"/>
          <p:cNvSpPr txBox="1">
            <a:spLocks/>
          </p:cNvSpPr>
          <p:nvPr/>
        </p:nvSpPr>
        <p:spPr>
          <a:xfrm>
            <a:off x="827584" y="1772816"/>
            <a:ext cx="7632848" cy="43924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6" name="Пятиугольник 5"/>
          <p:cNvSpPr/>
          <p:nvPr/>
        </p:nvSpPr>
        <p:spPr>
          <a:xfrm>
            <a:off x="1259632" y="1988840"/>
            <a:ext cx="6696744" cy="2160240"/>
          </a:xfrm>
          <a:prstGeom prst="homePlate">
            <a:avLst>
              <a:gd name="adj" fmla="val 28401"/>
            </a:avLst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Актуальность темы </a:t>
            </a:r>
            <a:r>
              <a:rPr lang="ru-RU" sz="2000" dirty="0">
                <a:solidFill>
                  <a:schemeClr val="tx1"/>
                </a:solidFill>
              </a:rPr>
              <a:t>обусловлена необходимостью дальнейшего совершенствования теоретических основ недействительности сделок при банкротстве и практики применения соответствующих норм.</a:t>
            </a:r>
          </a:p>
        </p:txBody>
      </p:sp>
      <p:sp>
        <p:nvSpPr>
          <p:cNvPr id="7" name="Пятиугольник 6"/>
          <p:cNvSpPr/>
          <p:nvPr/>
        </p:nvSpPr>
        <p:spPr>
          <a:xfrm>
            <a:off x="1259632" y="4293096"/>
            <a:ext cx="6696744" cy="2304256"/>
          </a:xfrm>
          <a:prstGeom prst="homePlate">
            <a:avLst>
              <a:gd name="adj" fmla="val 27284"/>
            </a:avLst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lin ang="27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</a:rPr>
              <a:t>Целью научного исследования </a:t>
            </a:r>
            <a:r>
              <a:rPr lang="ru-RU" sz="2000" dirty="0">
                <a:solidFill>
                  <a:schemeClr val="tx1"/>
                </a:solidFill>
              </a:rPr>
              <a:t>является комплексный анализ правового регулирования недействительности сделок при банкротстве на основании теоретического и практического исследования. </a:t>
            </a:r>
          </a:p>
        </p:txBody>
      </p:sp>
    </p:spTree>
    <p:extLst>
      <p:ext uri="{BB962C8B-B14F-4D97-AF65-F5344CB8AC3E}">
        <p14:creationId xmlns:p14="http://schemas.microsoft.com/office/powerpoint/2010/main" val="3455803813"/>
      </p:ext>
    </p:extLst>
  </p:cSld>
  <p:clrMapOvr>
    <a:masterClrMapping/>
  </p:clrMapOvr>
  <p:transition spd="med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605F71-4FC3-C846-C378-2C18C24C61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789461CB-5BF0-1115-7F09-81EE46BD3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1988840"/>
            <a:ext cx="8229600" cy="216024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6B8F9A5B-1960-8061-E2F7-4E6C83D007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7450137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9">
            <a:extLst>
              <a:ext uri="{FF2B5EF4-FFF2-40B4-BE49-F238E27FC236}">
                <a16:creationId xmlns:a16="http://schemas.microsoft.com/office/drawing/2014/main" id="{8395DA90-C1EA-3D65-80E9-D04BAD965A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566" y="221563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C041A5B-5300-604F-884B-4E2147A4D1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512" y="1610180"/>
            <a:ext cx="8840619" cy="4823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180421"/>
      </p:ext>
    </p:extLst>
  </p:cSld>
  <p:clrMapOvr>
    <a:masterClrMapping/>
  </p:clrMapOvr>
  <p:transition spd="med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CB08AA-5D66-3C23-3159-E56756E1AE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2FFD7D10-C569-A6EA-6138-CE6FA5624B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1988840"/>
            <a:ext cx="8229600" cy="216024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D3F377FF-902F-B241-781C-57FE95C19F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7450137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9">
            <a:extLst>
              <a:ext uri="{FF2B5EF4-FFF2-40B4-BE49-F238E27FC236}">
                <a16:creationId xmlns:a16="http://schemas.microsoft.com/office/drawing/2014/main" id="{2D6DB068-74B3-0433-0CFD-83BBECC687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566" y="221563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A199C7C-D4D6-65CF-8609-95F11BDDDA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512" y="1620257"/>
            <a:ext cx="8840619" cy="4803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466940"/>
      </p:ext>
    </p:extLst>
  </p:cSld>
  <p:clrMapOvr>
    <a:masterClrMapping/>
  </p:clrMapOvr>
  <p:transition spd="med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29" y="168607"/>
            <a:ext cx="7450137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566" y="221563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353347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chemeClr val="tx1"/>
                </a:solidFill>
              </a:rPr>
              <a:t>Классификация недействительности </a:t>
            </a:r>
          </a:p>
          <a:p>
            <a:pPr marL="0" indent="0" algn="ctr">
              <a:buNone/>
            </a:pPr>
            <a:r>
              <a:rPr lang="ru-RU" b="1" dirty="0">
                <a:solidFill>
                  <a:schemeClr val="tx1"/>
                </a:solidFill>
              </a:rPr>
              <a:t>сделок при банкротстве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755576" y="2780931"/>
            <a:ext cx="7416824" cy="983750"/>
          </a:xfrm>
          <a:prstGeom prst="roundRect">
            <a:avLst>
              <a:gd name="adj" fmla="val 1933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– неравноценное встречное исполнение</a:t>
            </a:r>
            <a:endParaRPr lang="ru-RU" sz="2400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55576" y="3967127"/>
            <a:ext cx="7416824" cy="10789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причинение вреда имущественным правам кредиторов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55576" y="5248490"/>
            <a:ext cx="7416824" cy="12768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оказание предпочтения одному из кредиторов перед другими кредиторами в отношении удовлетворения требований</a:t>
            </a:r>
          </a:p>
        </p:txBody>
      </p:sp>
    </p:spTree>
    <p:extLst>
      <p:ext uri="{BB962C8B-B14F-4D97-AF65-F5344CB8AC3E}">
        <p14:creationId xmlns:p14="http://schemas.microsoft.com/office/powerpoint/2010/main" val="3918574219"/>
      </p:ext>
    </p:extLst>
  </p:cSld>
  <p:clrMapOvr>
    <a:masterClrMapping/>
  </p:clrMapOvr>
  <p:transition spd="med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365759" y="1590403"/>
            <a:ext cx="8633456" cy="16127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Правовую основу исследования составляет комплекс нормативных правовых актов, нормы которых устанавливают и регулируют отношения в системе недействительности сделок при банкротстве.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7450137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649" y="221563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AutoShape 12" descr="https://main-cdn.sbermegamarket.ru/big2/hlr-system/176/518/628/910/116/30/600013532836b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560" y="3573016"/>
            <a:ext cx="2066925" cy="290398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3" b="6523"/>
          <a:stretch/>
        </p:blipFill>
        <p:spPr>
          <a:xfrm>
            <a:off x="3707904" y="3534419"/>
            <a:ext cx="2066925" cy="290398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2" r="13672"/>
          <a:stretch/>
        </p:blipFill>
        <p:spPr>
          <a:xfrm>
            <a:off x="6416593" y="3552429"/>
            <a:ext cx="2091333" cy="2885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840553"/>
      </p:ext>
    </p:extLst>
  </p:cSld>
  <p:clrMapOvr>
    <a:masterClrMapping/>
  </p:clrMapOvr>
  <p:transition spd="med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1988840"/>
            <a:ext cx="8229600" cy="216024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7450137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566" y="221563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437A289-005B-E21E-52E5-AA68D4796BF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590403"/>
            <a:ext cx="8840619" cy="4862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141816"/>
      </p:ext>
    </p:extLst>
  </p:cSld>
  <p:clrMapOvr>
    <a:masterClrMapping/>
  </p:clrMapOvr>
  <p:transition spd="med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6369039"/>
              </p:ext>
            </p:extLst>
          </p:nvPr>
        </p:nvGraphicFramePr>
        <p:xfrm>
          <a:off x="539552" y="1916832"/>
          <a:ext cx="8229600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7450137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566" y="221563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3568" y="1844824"/>
            <a:ext cx="1944216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722537"/>
      </p:ext>
    </p:extLst>
  </p:cSld>
  <p:clrMapOvr>
    <a:masterClrMapping/>
  </p:clrMapOvr>
  <p:transition spd="med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4A45BE-2D62-270A-5369-5E90AA3C79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E3F9B251-DD18-BDE8-5459-9558FB53B0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44" y="1988840"/>
            <a:ext cx="8229600" cy="216024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9E7B15C3-21A6-396C-E2A3-5310EAB564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7450137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9">
            <a:extLst>
              <a:ext uri="{FF2B5EF4-FFF2-40B4-BE49-F238E27FC236}">
                <a16:creationId xmlns:a16="http://schemas.microsoft.com/office/drawing/2014/main" id="{A4CFFCD7-2B69-E044-3525-3FF9343704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566" y="221563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3AC56F3-8BBE-77AC-BE18-D4A4F7EB6D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590403"/>
            <a:ext cx="8840620" cy="4790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058371"/>
      </p:ext>
    </p:extLst>
  </p:cSld>
  <p:clrMapOvr>
    <a:masterClrMapping/>
  </p:clrMapOvr>
  <p:transition spd="med">
    <p:wip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887</TotalTime>
  <Words>255</Words>
  <Application>Microsoft Office PowerPoint</Application>
  <PresentationFormat>Экран (4:3)</PresentationFormat>
  <Paragraphs>39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Aptos Light</vt:lpstr>
      <vt:lpstr>Arial</vt:lpstr>
      <vt:lpstr>Calibri</vt:lpstr>
      <vt:lpstr>Century Gothic</vt:lpstr>
      <vt:lpstr>Courier New</vt:lpstr>
      <vt:lpstr>Palatino Linotype</vt:lpstr>
      <vt:lpstr>Times New Roman</vt:lpstr>
      <vt:lpstr>Исполнительная</vt:lpstr>
      <vt:lpstr>                                                                                Студент: Тёточкин Андрей Викторович, группа БЮР-2023 О.З. Научный руководитель: Барсукова Лина Ивановна,  кандидат юридических наук, доцент,  доцент кафедры юриспруденции </vt:lpstr>
      <vt:lpstr>Презентация PowerPoint</vt:lpstr>
      <vt:lpstr>   </vt:lpstr>
      <vt:lpstr>   </vt:lpstr>
      <vt:lpstr>Презентация PowerPoint</vt:lpstr>
      <vt:lpstr>Презентация PowerPoint</vt:lpstr>
      <vt:lpstr>   </vt:lpstr>
      <vt:lpstr>Презентация PowerPoint</vt:lpstr>
      <vt:lpstr>   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                                                      Студент: Тёточкин Андрей Викторович, группа БЮР-2023 О.З. Научный руководитель: Барсукова Лина Ивановна,  кандидат юридических наук, доцент,  доцент кафедры юриспруденции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Кирилл</dc:creator>
  <cp:lastModifiedBy>kab308-01</cp:lastModifiedBy>
  <cp:revision>59</cp:revision>
  <dcterms:created xsi:type="dcterms:W3CDTF">2024-12-09T07:43:06Z</dcterms:created>
  <dcterms:modified xsi:type="dcterms:W3CDTF">2026-06-19T00:58:17Z</dcterms:modified>
</cp:coreProperties>
</file>