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32" r:id="rId1"/>
  </p:sldMasterIdLst>
  <p:notesMasterIdLst>
    <p:notesMasterId r:id="rId10"/>
  </p:notesMasterIdLst>
  <p:sldIdLst>
    <p:sldId id="305" r:id="rId2"/>
    <p:sldId id="293" r:id="rId3"/>
    <p:sldId id="301" r:id="rId4"/>
    <p:sldId id="302" r:id="rId5"/>
    <p:sldId id="313" r:id="rId6"/>
    <p:sldId id="282" r:id="rId7"/>
    <p:sldId id="303" r:id="rId8"/>
    <p:sldId id="31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313"/>
            <p14:sldId id="282"/>
            <p14:sldId id="303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73942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61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73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85115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36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1340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301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876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181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358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392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3" r:id="rId1"/>
    <p:sldLayoutId id="2147484134" r:id="rId2"/>
    <p:sldLayoutId id="2147484135" r:id="rId3"/>
    <p:sldLayoutId id="2147484136" r:id="rId4"/>
    <p:sldLayoutId id="2147484137" r:id="rId5"/>
    <p:sldLayoutId id="2147484138" r:id="rId6"/>
    <p:sldLayoutId id="2147484139" r:id="rId7"/>
    <p:sldLayoutId id="2147484140" r:id="rId8"/>
    <p:sldLayoutId id="2147484141" r:id="rId9"/>
    <p:sldLayoutId id="2147484142" r:id="rId10"/>
    <p:sldLayoutId id="214748414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719063" y="2397949"/>
            <a:ext cx="8064896" cy="206210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2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</a:rPr>
              <a:t>СТАНОВЛЕНИЕ И РАЗВИТИЕ ПРАВОВОГО РЕГУЛИРОВАНИЯ КОНТРАКТНОЙ СИСТЕМЫ В СФЕРЕ ГОСУДАРСТВЕННЫХ ЗАКУПОК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1" y="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237387" y="1388092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Кокорина Мария Сергеевна,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9F53FDAE-DFB2-7503-697A-8CCBE3A2B2D3}"/>
              </a:ext>
            </a:extLst>
          </p:cNvPr>
          <p:cNvSpPr/>
          <p:nvPr/>
        </p:nvSpPr>
        <p:spPr>
          <a:xfrm>
            <a:off x="0" y="2492896"/>
            <a:ext cx="8784976" cy="2304256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u="sng" dirty="0">
                <a:solidFill>
                  <a:srgbClr val="171717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Актуальность</a:t>
            </a:r>
            <a:r>
              <a:rPr lang="ru-RU" sz="2500" b="1" dirty="0">
                <a:solidFill>
                  <a:srgbClr val="171717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500" dirty="0">
                <a:solidFill>
                  <a:srgbClr val="171717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контрактной системы в сфере государственных закупок обусловлена её ролью в управлении бюджетными средствами, влиянии на экономику, борьбе с коррупцией, необходимости адаптации к изменениям законодательства и технологическому развитию.</a:t>
            </a:r>
            <a:endParaRPr lang="ru-RU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02B8343E-70CB-3698-13FB-70F7A72399C8}"/>
              </a:ext>
            </a:extLst>
          </p:cNvPr>
          <p:cNvSpPr/>
          <p:nvPr/>
        </p:nvSpPr>
        <p:spPr>
          <a:xfrm>
            <a:off x="467544" y="5589240"/>
            <a:ext cx="8496944" cy="1224136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‒ 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теоретико-правовой анализ становления и развития контрактной системы в сфере государственных закупок.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1683A862-9C5E-F936-1E92-CA40D4B2AF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62" y="627885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цель исследования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62" y="627885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0D4256-EAFA-73C8-6FEE-C14106162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2780928"/>
            <a:ext cx="2279155" cy="3202162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BAB3E39-A7AE-2185-0DD8-E58A5299AB6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849" t="16926" r="28460" b="16926"/>
          <a:stretch>
            <a:fillRect/>
          </a:stretch>
        </p:blipFill>
        <p:spPr>
          <a:xfrm>
            <a:off x="6516216" y="2778793"/>
            <a:ext cx="2089130" cy="32497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FE2C3EF-CDE5-1B63-1FF9-E11635CBAE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94950" y="2809798"/>
            <a:ext cx="2151888" cy="3173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88640"/>
            <a:ext cx="78867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становления системы государственных закупок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4D13CD-652E-8AD1-3E90-CD4E1E51710D}"/>
              </a:ext>
            </a:extLst>
          </p:cNvPr>
          <p:cNvSpPr txBox="1"/>
          <p:nvPr/>
        </p:nvSpPr>
        <p:spPr>
          <a:xfrm>
            <a:off x="-252536" y="1842647"/>
            <a:ext cx="9396536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1654 г. ‒ начало XVIII в.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нормативное закрепление прообраза ныне существующей системы государственных контрактов. </a:t>
            </a:r>
          </a:p>
          <a:p>
            <a:pPr marL="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1714-1917 гг.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в ходе реформаторской деятельности Петра I принят ряд значимых указов, которые сформировали общие положения осуществления государственных закупок. </a:t>
            </a:r>
          </a:p>
          <a:p>
            <a:pPr marL="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1917-1930 гг.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революционные события, повлекшие распад Российской империи и приход к власти большевиков с иным видением организационно-правового состояния государства привели к тому, что государственные контракты утратили прежнее значение.</a:t>
            </a:r>
          </a:p>
          <a:p>
            <a:pPr marL="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1930-1990 гг.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отсутствие применения государственных контрактов в традиционных формах. </a:t>
            </a:r>
          </a:p>
          <a:p>
            <a:pPr marL="342900" algn="just">
              <a:buAutoNum type="arabicParenR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1990 г. ‒ по настоящее время.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Сущность и содержание государственных контрактов практически аналогично тем его характеристикам, которые были в дореволюционный период. Базовым стал Федеральный закон от 05.04.2013 № 44-ФЗ «О контрактной системе в сфере закупок товаров, работ, услуг для обеспечения государственных и муниципальных нужд».</a:t>
            </a:r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B51CBC0-9273-6766-4B7D-EF5971ED28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2348880"/>
            <a:ext cx="7344816" cy="3816424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Открытость и прозрачность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Обеспечение конкуренции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Профессионализм заказчика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Стимулирование инноваций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Единство контрактной системы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Ответственность за результативность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Эффективность закупок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3BAF161-32DC-1E89-E829-AC157F73D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568" y="188640"/>
            <a:ext cx="7886700" cy="12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принципы контрактной системы государственных закупок</a:t>
            </a:r>
          </a:p>
        </p:txBody>
      </p:sp>
    </p:spTree>
    <p:extLst>
      <p:ext uri="{BB962C8B-B14F-4D97-AF65-F5344CB8AC3E}">
        <p14:creationId xmlns:p14="http://schemas.microsoft.com/office/powerpoint/2010/main" val="9324515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F712FB-291E-61E9-C371-3DEF9AAA7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404664"/>
            <a:ext cx="7903790" cy="864096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5FA77D9-CE23-3FF6-1115-6620C0DC62F0}"/>
              </a:ext>
            </a:extLst>
          </p:cNvPr>
          <p:cNvSpPr txBox="1"/>
          <p:nvPr/>
        </p:nvSpPr>
        <p:spPr>
          <a:xfrm>
            <a:off x="971600" y="1700808"/>
            <a:ext cx="732656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недостаточная точность прогнозирования потребностей муниципальных заказчиков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дробление контрактов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низкое качество приобретаемых товаров/работ/услуг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ru-RU" sz="2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недобросовестность участников торгов и заказчиков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9592" y="404664"/>
            <a:ext cx="7903790" cy="864096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F9B528-73C2-7EDF-322D-7C0FACF0A1DC}"/>
              </a:ext>
            </a:extLst>
          </p:cNvPr>
          <p:cNvSpPr txBox="1"/>
          <p:nvPr/>
        </p:nvSpPr>
        <p:spPr>
          <a:xfrm>
            <a:off x="1143075" y="2420888"/>
            <a:ext cx="741682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стандартизация технических заданий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latin typeface="Times New Roman" panose="02020603050405020304" pitchFamily="18" charset="0"/>
              <a:ea typeface="Times New Roman CYR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стратегическое планирование закупок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effectLst/>
              <a:latin typeface="Times New Roman" panose="02020603050405020304" pitchFamily="18" charset="0"/>
              <a:ea typeface="Times New Roman CYR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ограничение использования закупок у единственного поставщика </a:t>
            </a:r>
          </a:p>
          <a:p>
            <a:pPr marL="457200" indent="-457200" algn="just">
              <a:buFont typeface="Wingdings" panose="05000000000000000000" pitchFamily="2" charset="2"/>
              <a:buChar char="Ø"/>
            </a:pPr>
            <a:endParaRPr lang="ru-RU" sz="2700" dirty="0">
              <a:effectLst/>
              <a:latin typeface="Times New Roman" panose="02020603050405020304" pitchFamily="18" charset="0"/>
              <a:ea typeface="Times New Roman CYR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just">
              <a:buFont typeface="Wingdings" panose="05000000000000000000" pitchFamily="2" charset="2"/>
              <a:buChar char="Ø"/>
            </a:pPr>
            <a:r>
              <a:rPr lang="ru-RU" sz="27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гармонизация информационных систем</a:t>
            </a: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6CD276-85FC-70C7-134E-5032F0CAAE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F9C1FDD6-5976-54BC-4BAB-A20C1DE0B8EA}"/>
              </a:ext>
            </a:extLst>
          </p:cNvPr>
          <p:cNvSpPr txBox="1">
            <a:spLocks/>
          </p:cNvSpPr>
          <p:nvPr/>
        </p:nvSpPr>
        <p:spPr>
          <a:xfrm>
            <a:off x="719063" y="2397949"/>
            <a:ext cx="8064896" cy="206210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2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</a:rPr>
              <a:t>СТАНОВЛЕНИЕ И РАЗВИТИЕ ПРАВОВОГО РЕГУЛИРОВАНИЯ КОНТРАКТНОЙ СИСТЕМЫ В СФЕРЕ ГОСУДАРСТВЕННЫХ ЗАКУПОК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2DFF51D1-67ED-37D2-D0F8-2B9844EF25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1" y="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D5BF8E-CD3A-DDFE-FB13-C391F8A62E19}"/>
              </a:ext>
            </a:extLst>
          </p:cNvPr>
          <p:cNvSpPr txBox="1"/>
          <p:nvPr/>
        </p:nvSpPr>
        <p:spPr>
          <a:xfrm>
            <a:off x="1237387" y="1388092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085266-EDEC-9D9E-ECBE-ECDE08CE01D7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Кокорина Мария Сергеевна,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996517641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Посылка">
  <a:themeElements>
    <a:clrScheme name="Посылка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5756</TotalTime>
  <Words>391</Words>
  <Application>Microsoft Office PowerPoint</Application>
  <PresentationFormat>Экран (4:3)</PresentationFormat>
  <Paragraphs>64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Corbel</vt:lpstr>
      <vt:lpstr>Gill Sans MT</vt:lpstr>
      <vt:lpstr>Times New Roman</vt:lpstr>
      <vt:lpstr>Wingdings</vt:lpstr>
      <vt:lpstr>Посылка</vt:lpstr>
      <vt:lpstr>Презентация PowerPoint</vt:lpstr>
      <vt:lpstr>Актуальность и цель исследования</vt:lpstr>
      <vt:lpstr>Нормативное регулирование</vt:lpstr>
      <vt:lpstr>Этапы становления системы государственных закупок</vt:lpstr>
      <vt:lpstr>Понятие и принципы контрактной системы государственных закупок</vt:lpstr>
      <vt:lpstr>проблемы</vt:lpstr>
      <vt:lpstr>Пути решения проблем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126</cp:revision>
  <dcterms:created xsi:type="dcterms:W3CDTF">2020-02-11T09:59:33Z</dcterms:created>
  <dcterms:modified xsi:type="dcterms:W3CDTF">2026-06-14T00:54:19Z</dcterms:modified>
</cp:coreProperties>
</file>