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216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592422-EF3D-4BC7-AB0E-B03AAEB341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10A269-7F78-489E-AFB1-BE89D913BE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14539D7-AB2D-4954-BB75-0965F17C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40BAD-3CB8-4D51-A4FB-4DD4F2841C37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16A9BA-78A6-411B-AA4C-06FC3575D7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A64DE93-F828-41BF-B8AC-95C51E006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36087-A198-4755-AB07-928E40499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514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DD2CE3-1FF1-4F38-B1AF-5D5EFFB71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057827D-2A49-45F4-97A8-B2531C5B8F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03C725-B9BD-44DD-92DB-501AE140A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40BAD-3CB8-4D51-A4FB-4DD4F2841C37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997226-33CA-4927-B302-9244709AE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568E4B-6EEE-483F-83AD-EE82D09C1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36087-A198-4755-AB07-928E40499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209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397F7A3-A41A-4F0E-91E1-3284144D9F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E5394C1-4504-4A4B-B874-BFC3E29733C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6ABE79-6733-4347-B3A0-39B4B4544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40BAD-3CB8-4D51-A4FB-4DD4F2841C37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9CE859-F207-4413-9300-23465B9A2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2689E8-CB90-4B6E-AD59-7E9975347F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36087-A198-4755-AB07-928E40499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55066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BFAF98-A0B4-4D5C-B2B2-EF482584DF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684611F-5726-4DCE-BEC3-E9BB556365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6382BC-D549-47B7-8370-81ED2EEA1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40BAD-3CB8-4D51-A4FB-4DD4F2841C37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3A2CD8-AC93-4EE1-8D07-A4D76FECA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97894F-3765-461A-A3C8-6521F3521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36087-A198-4755-AB07-928E40499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8746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E86668-2A29-4E88-9DFC-0572E56451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A467B8-BD0C-4513-933C-C241A4BCA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BC98A0-1608-4C55-8BA6-CD07E63FB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40BAD-3CB8-4D51-A4FB-4DD4F2841C37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F439467-742F-4060-B94E-CE3B4BEC6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A002E4B-3FFD-42A5-831B-398114923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36087-A198-4755-AB07-928E40499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917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E27FD9-11D5-46EA-840A-C308BA2E8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7F1A44-B591-43CC-B6FA-25FD0F6DD3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D333363-D6E4-4D99-90C2-AEEEA74D7A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1C4EA7C-C4F6-4BBC-A8F1-425745151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40BAD-3CB8-4D51-A4FB-4DD4F2841C37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303A2A-4562-43DC-9CE5-068CFD6D7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0F21642-A4ED-4F3B-AA8B-3351321FA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36087-A198-4755-AB07-928E40499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8718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B2518B-2603-4910-9157-2F4887572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08B957-ED57-41CE-BFBE-A9065ABC16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EDBDB0E-1C5D-4ACA-B5FA-32F5FCB6C7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6C1C5B2-15C2-437F-9CEB-2497172F1F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1EF42CF-C655-4BE9-9D45-5426584BD3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4FEFEEB5-5CF8-422D-B175-FB3D5FF82C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40BAD-3CB8-4D51-A4FB-4DD4F2841C37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D484DFBB-4A74-4C46-83A9-7250DB266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B3BF2FC-B872-4380-8212-3E9FF0C89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36087-A198-4755-AB07-928E40499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094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AC6E2D-E666-4103-8DBD-353B9D2EA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F30CC8B-00BF-4B87-BB97-709730B786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40BAD-3CB8-4D51-A4FB-4DD4F2841C37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79AB760-A606-4C3D-A2EA-D6A00ACE2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67F3934-6597-4778-8F41-AD5A7AE74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36087-A198-4755-AB07-928E40499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534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A8FEA5B-CD59-488D-926B-EB9454904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40BAD-3CB8-4D51-A4FB-4DD4F2841C37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9D2624F-7D89-4F69-850C-72F838740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821B75C-FAF2-4E92-B61D-F4D96472A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36087-A198-4755-AB07-928E40499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19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9E49CC-AB67-43FF-9DDA-360797A3A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85EEFB-6EC4-4C6B-B59F-AD32FFEB43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50F14E5-C940-48BB-9ED1-9F3A065175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1F29EB3-3DB6-435D-B98B-C575EEB80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40BAD-3CB8-4D51-A4FB-4DD4F2841C37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843ED77-B9F7-45DE-A15B-3D9AD90F5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26D462-B357-4687-8237-578F4669E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36087-A198-4755-AB07-928E40499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680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C21034-AAFF-473C-B7FB-CC4FEE6CF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F652474-2728-43C9-8B7A-10481FE61F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0DB7F34-11E8-4F70-ABFB-8323AB96B5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E272FBC-C104-4436-A7C5-64A4D9B2F0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40BAD-3CB8-4D51-A4FB-4DD4F2841C37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EFAF46D-A51B-42FA-8477-77BD41CCE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4880B77-9630-4AD3-A7FD-5CB026143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736087-A198-4755-AB07-928E40499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66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65935C-7355-4739-8FE9-388AFA4B1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60F9F7E-E8F5-4487-96FE-3C64C42D02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0F1D43E-D256-4483-A43C-20DC18E1EA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40BAD-3CB8-4D51-A4FB-4DD4F2841C37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ACD1EB2-D357-4A31-A6FF-49B87D56BD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FCD334D-432A-4A72-B81A-6452B9F321E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736087-A198-4755-AB07-928E404996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0621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23FDAA-286D-4F26-A0FF-4FE076A224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4224"/>
            <a:ext cx="9144000" cy="1149292"/>
          </a:xfrm>
        </p:spPr>
        <p:txBody>
          <a:bodyPr>
            <a:no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образования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63C6062-CEBC-4A3B-9FFB-1E2BD93B1D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86841"/>
            <a:ext cx="9144000" cy="427838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 РАБОТА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B515FC-7F57-4100-B9CC-17478A1C365F}"/>
              </a:ext>
            </a:extLst>
          </p:cNvPr>
          <p:cNvSpPr txBox="1"/>
          <p:nvPr/>
        </p:nvSpPr>
        <p:spPr>
          <a:xfrm>
            <a:off x="2481263" y="2557992"/>
            <a:ext cx="722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«ВОЗБУЖДЕНИЕ ПРОИЗВОДСТВА ПО ДЕЛУ В УСЛОВИЯХ СОВРЕМЕННОГО ГРАЖДАНСКОГО ПРОЦЕССА»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EFC63C-1AF1-408E-BB9B-C8F615A19C4B}"/>
              </a:ext>
            </a:extLst>
          </p:cNvPr>
          <p:cNvSpPr txBox="1"/>
          <p:nvPr/>
        </p:nvSpPr>
        <p:spPr>
          <a:xfrm>
            <a:off x="7940675" y="4686300"/>
            <a:ext cx="41338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</a:t>
            </a:r>
          </a:p>
          <a:p>
            <a:pPr algn="r"/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Мулюкин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Данил Сергеевич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3 курса,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Б-ЮР-2023 О.З.</a:t>
            </a: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</a:t>
            </a:r>
          </a:p>
          <a:p>
            <a:pPr algn="r"/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Антощишен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Роман Анатольевич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юридических наук,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юриспруденции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2D46034-C473-466E-8002-A81B8C457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437" y="0"/>
            <a:ext cx="1325563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320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23E872-6CC8-4BFA-A6BE-971A8C7DE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7450" y="365125"/>
            <a:ext cx="7277100" cy="1325563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выпускной квалификационной работы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ADA971-6120-4388-AB78-7EF2D1A4B3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89162"/>
            <a:ext cx="10515600" cy="1209675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 данной работы является общественные отношения, которые складываются на стадии возбуждения гражданского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дела в суде.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9DFF6E-5603-4191-ABAC-67DB1D8D9479}"/>
              </a:ext>
            </a:extLst>
          </p:cNvPr>
          <p:cNvSpPr txBox="1"/>
          <p:nvPr/>
        </p:nvSpPr>
        <p:spPr>
          <a:xfrm>
            <a:off x="838200" y="3851275"/>
            <a:ext cx="10515600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данной работы являются нормы права и связанные с ними правоотношения, которые возникают при возбуждении производства по гражданским делам в современное время.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464F7A9-7F34-4F45-8632-02E5E2150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437" y="0"/>
            <a:ext cx="1325563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9996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5EB2D0-EA9D-4EAB-A313-B5A998A8F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поставленные перед стадией возбуждения гражданского дела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81B576-47BD-4F81-B401-A9B54349A5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5813"/>
            <a:ext cx="10515600" cy="4334716"/>
          </a:xfrm>
          <a:ln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pPr marL="514350" indent="-514350">
              <a:lnSpc>
                <a:spcPct val="15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подведомственности дел судам общей юрисдикции.</a:t>
            </a:r>
          </a:p>
          <a:p>
            <a:pPr marL="514350" indent="-514350">
              <a:lnSpc>
                <a:spcPct val="15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подсудность дела суду.</a:t>
            </a:r>
          </a:p>
          <a:p>
            <a:pPr marL="514350" indent="-514350">
              <a:lnSpc>
                <a:spcPct val="15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отсутствия препятствий.</a:t>
            </a:r>
          </a:p>
          <a:p>
            <a:pPr marL="514350" indent="-514350">
              <a:lnSpc>
                <a:spcPct val="15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соблюдение порядка подачи заявления.</a:t>
            </a:r>
          </a:p>
          <a:p>
            <a:pPr marL="514350" indent="-514350">
              <a:lnSpc>
                <a:spcPct val="15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соблюдение формы подачи заявления.</a:t>
            </a:r>
          </a:p>
          <a:p>
            <a:pPr marL="514350" indent="-514350">
              <a:lnSpc>
                <a:spcPct val="15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Установить наличие права на предъявление иска.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E62F0D-E685-4393-93FF-406F5770DF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437" y="0"/>
            <a:ext cx="1325563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434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7D1995-D795-4ED5-B016-35FB55EEDB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C1CF9C-9F90-4D67-8EDB-41DF358F70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862481"/>
          </a:xfrm>
          <a:ln>
            <a:solidFill>
              <a:schemeClr val="tx1"/>
            </a:solidFill>
          </a:ln>
        </p:spPr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Нечёткость критериев разграничения между судами общей юрисдикции и арбитражными судами.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Противоречия в судебной практике.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с определением субъектного состава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договорной подсудности.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981A842-CDA3-4A6B-8585-B701BC3F6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437" y="0"/>
            <a:ext cx="1325563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88301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EBEAEF-E6AC-428A-B9C0-C3AB1E099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028237" cy="1325563"/>
          </a:xfrm>
        </p:spPr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Положительные стороны проблем и их решения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96BD85-6D10-4E41-BE49-4E94C1CF5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79501"/>
            <a:ext cx="10685929" cy="3028204"/>
          </a:xfrm>
          <a:ln>
            <a:solidFill>
              <a:schemeClr val="tx1"/>
            </a:solidFill>
          </a:ln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Защищают от злоупотребления истцами подавать иски в любой суд по своему выбору.</a:t>
            </a:r>
          </a:p>
          <a:p>
            <a:pPr>
              <a:lnSpc>
                <a:spcPct val="10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Иск можно предъявить по последнему месту жительства в РФ или по месту нахождения имущества.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Стимул для развития цифровизации.</a:t>
            </a:r>
          </a:p>
          <a:p>
            <a:pPr>
              <a:lnSpc>
                <a:spcPct val="150000"/>
              </a:lnSpc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435AD9-B168-412E-88CC-DD6C5061F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437" y="0"/>
            <a:ext cx="1325563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170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23FDAA-286D-4F26-A0FF-4FE076A224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34224"/>
            <a:ext cx="9144000" cy="1149292"/>
          </a:xfrm>
        </p:spPr>
        <p:txBody>
          <a:bodyPr>
            <a:no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образования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</a:t>
            </a:r>
            <a:b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63C6062-CEBC-4A3B-9FFB-1E2BD93B1D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386841"/>
            <a:ext cx="9144000" cy="427838"/>
          </a:xfrm>
        </p:spPr>
        <p:txBody>
          <a:bodyPr>
            <a:norm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 РАБОТА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B515FC-7F57-4100-B9CC-17478A1C365F}"/>
              </a:ext>
            </a:extLst>
          </p:cNvPr>
          <p:cNvSpPr txBox="1"/>
          <p:nvPr/>
        </p:nvSpPr>
        <p:spPr>
          <a:xfrm>
            <a:off x="2481263" y="2557992"/>
            <a:ext cx="722947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«ВОЗБУЖДЕНИЕ ПРОИЗВОДСТВА ПО ДЕЛУ В УСЛОВИЯХ СОВРЕМЕННОГО ГРАЖДАНСКОГО ПРОЦЕССА»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EFC63C-1AF1-408E-BB9B-C8F615A19C4B}"/>
              </a:ext>
            </a:extLst>
          </p:cNvPr>
          <p:cNvSpPr txBox="1"/>
          <p:nvPr/>
        </p:nvSpPr>
        <p:spPr>
          <a:xfrm>
            <a:off x="7940675" y="4686300"/>
            <a:ext cx="413385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Выполнил:</a:t>
            </a:r>
          </a:p>
          <a:p>
            <a:pPr algn="r"/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Мулюкин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Данил Сергеевич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 3 курса,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Б-ЮР-2023 О.З.</a:t>
            </a:r>
          </a:p>
          <a:p>
            <a:pPr algn="r"/>
            <a:r>
              <a:rPr 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</a:t>
            </a:r>
          </a:p>
          <a:p>
            <a:pPr algn="r"/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Антощишен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Роман Анатольевич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юридических наук,</a:t>
            </a:r>
          </a:p>
          <a:p>
            <a:pPr algn="r"/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юриспруденции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2D46034-C473-466E-8002-A81B8C4579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437" y="0"/>
            <a:ext cx="1325563" cy="132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3098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290</Words>
  <Application>Microsoft Office PowerPoint</Application>
  <PresentationFormat>Широкоэкранный</PresentationFormat>
  <Paragraphs>41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Тема Office</vt:lpstr>
      <vt:lpstr>«Дальневосточный филиал Федерального государственного бюджетного образовательного учреждения  высшего образования «Всероссийская академия внешней торговли Министерства экономического развития Российской Федерации» </vt:lpstr>
      <vt:lpstr>Актуальность выпускной квалификационной работы</vt:lpstr>
      <vt:lpstr>Цели поставленные перед стадией возбуждения гражданского дела</vt:lpstr>
      <vt:lpstr>Проблемы</vt:lpstr>
      <vt:lpstr>Положительные стороны проблем и их решения</vt:lpstr>
      <vt:lpstr>«Дальневосточный филиал Федерального государственного бюджетного образовательного учреждения  высшего образования «Всероссийская академия внешней торговли Министерства экономического развития Российской Федерации»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«Дальневосточный филиал Федерального государственного бюджетного образовательного учреждения  высшего образования «Всероссийская академия внешней торговли Министерства экономического развития Российской Федерации»</dc:title>
  <dc:creator>Fallen_Angel</dc:creator>
  <cp:lastModifiedBy>USER</cp:lastModifiedBy>
  <cp:revision>21</cp:revision>
  <dcterms:created xsi:type="dcterms:W3CDTF">2026-06-21T03:44:31Z</dcterms:created>
  <dcterms:modified xsi:type="dcterms:W3CDTF">2026-06-22T00:42:07Z</dcterms:modified>
</cp:coreProperties>
</file>