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67" r:id="rId3"/>
    <p:sldId id="259" r:id="rId4"/>
    <p:sldId id="260" r:id="rId5"/>
    <p:sldId id="261" r:id="rId6"/>
    <p:sldId id="269" r:id="rId7"/>
    <p:sldId id="271" r:id="rId8"/>
    <p:sldId id="266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>
    <p:restoredLeft sz="34559" autoAdjust="0"/>
    <p:restoredTop sz="96288" autoAdjust="0"/>
  </p:normalViewPr>
  <p:slideViewPr>
    <p:cSldViewPr>
      <p:cViewPr varScale="1">
        <p:scale>
          <a:sx n="67" d="100"/>
          <a:sy n="67" d="100"/>
        </p:scale>
        <p:origin x="190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F92BBC-5C13-43CA-9249-65970677DDA7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8C5C2FE-7A38-4A13-9CD7-B1E6EBF964B9}">
      <dgm:prSet/>
      <dgm:spPr/>
      <dgm:t>
        <a:bodyPr/>
        <a:lstStyle/>
        <a:p>
          <a:pPr algn="ctr" rtl="0"/>
          <a:r>
            <a:rPr lang="ru-RU" b="1" dirty="0">
              <a:solidFill>
                <a:schemeClr val="bg1"/>
              </a:solidFill>
            </a:rPr>
            <a:t>История неустойки</a:t>
          </a:r>
          <a:endParaRPr lang="ru-RU" dirty="0">
            <a:solidFill>
              <a:schemeClr val="bg1"/>
            </a:solidFill>
          </a:endParaRPr>
        </a:p>
      </dgm:t>
    </dgm:pt>
    <dgm:pt modelId="{59CDBD7F-30E5-4C02-9545-2E8584091F18}" type="parTrans" cxnId="{D54F294F-02FE-4BE8-A47F-C6B372D3BDA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1D5EABB-0506-48E2-80DF-E9EB65CF83F6}" type="sibTrans" cxnId="{D54F294F-02FE-4BE8-A47F-C6B372D3BDA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4515132-9A82-4306-BF5A-BD93928B9F56}">
      <dgm:prSet/>
      <dgm:spPr/>
      <dgm:t>
        <a:bodyPr/>
        <a:lstStyle/>
        <a:p>
          <a:pPr rtl="0"/>
          <a:r>
            <a:rPr lang="ru-RU" b="1" dirty="0">
              <a:solidFill>
                <a:schemeClr val="bg1"/>
              </a:solidFill>
            </a:rPr>
            <a:t>Прообразы неустойки встречаются в Русской Правде</a:t>
          </a:r>
          <a:endParaRPr lang="ru-RU" dirty="0">
            <a:solidFill>
              <a:schemeClr val="bg1"/>
            </a:solidFill>
          </a:endParaRPr>
        </a:p>
      </dgm:t>
    </dgm:pt>
    <dgm:pt modelId="{81696FD2-C326-4DFF-A1DB-F71BBBDCA0AC}" type="parTrans" cxnId="{02D0664E-BE97-43A8-8075-626CEB467FD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DA4A72E7-1B7A-4332-AFE9-6434E9794D7F}" type="sibTrans" cxnId="{02D0664E-BE97-43A8-8075-626CEB467FDD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C894D05B-8165-484C-8A6D-1FE968212BFC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ГК РСФСР 1964 г. установил зачетный характер (убытки возмещаются в части, не покрытой неустойкой)</a:t>
          </a:r>
        </a:p>
      </dgm:t>
    </dgm:pt>
    <dgm:pt modelId="{B3FDB3AC-657E-4A63-8BD8-B547BFEF3489}" type="parTrans" cxnId="{F2ED4A00-3EF7-44A8-B19F-94F891E661A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4F0FEF51-0A64-4DD0-A7BB-D3A00397FA98}" type="sibTrans" cxnId="{F2ED4A00-3EF7-44A8-B19F-94F891E661A8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D5650832-470F-4147-B6E2-10EA22CF0354}">
      <dgm:prSet/>
      <dgm:spPr/>
      <dgm:t>
        <a:bodyPr/>
        <a:lstStyle/>
        <a:p>
          <a:r>
            <a:rPr lang="ru-RU">
              <a:solidFill>
                <a:schemeClr val="bg1"/>
              </a:solidFill>
            </a:rPr>
            <a:t>ГК РСФСР 1922 г. ввёл альтернативный характер неустойки (право выбора между неустойкой и убытками) и возможность её снижения судом</a:t>
          </a:r>
          <a:endParaRPr lang="ru-RU" dirty="0">
            <a:solidFill>
              <a:schemeClr val="bg1"/>
            </a:solidFill>
          </a:endParaRPr>
        </a:p>
      </dgm:t>
    </dgm:pt>
    <dgm:pt modelId="{6D505E8E-25A2-47F8-84CB-83A6A79EBA70}" type="sibTrans" cxnId="{36DE42B4-162A-4284-A389-9B9FEA69036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51E4624-A9E8-48D1-BBC2-3AE68BBED1DC}" type="parTrans" cxnId="{36DE42B4-162A-4284-A389-9B9FEA69036E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EB6ACA9F-7123-4566-9036-943D17A2C370}">
      <dgm:prSet/>
      <dgm:spPr/>
      <dgm:t>
        <a:bodyPr/>
        <a:lstStyle/>
        <a:p>
          <a:r>
            <a:rPr lang="ru-RU" dirty="0">
              <a:solidFill>
                <a:schemeClr val="bg1"/>
              </a:solidFill>
            </a:rPr>
            <a:t>В Своде законов Российской империи (1832 г.) неустойка имела кумулятивный и карательный характер: она не освобождала от основного долга и не могла быть снижена судом</a:t>
          </a:r>
        </a:p>
      </dgm:t>
    </dgm:pt>
    <dgm:pt modelId="{5AD0AAA7-1DC4-472B-9B4D-69D1E75A3117}" type="sibTrans" cxnId="{67476C5A-91FA-4427-BDD1-A3F297B8E403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8435510F-C767-468E-A24B-F5C9E1C30415}" type="parTrans" cxnId="{67476C5A-91FA-4427-BDD1-A3F297B8E403}">
      <dgm:prSet/>
      <dgm:spPr/>
      <dgm:t>
        <a:bodyPr/>
        <a:lstStyle/>
        <a:p>
          <a:endParaRPr lang="ru-RU">
            <a:solidFill>
              <a:schemeClr val="bg1"/>
            </a:solidFill>
          </a:endParaRPr>
        </a:p>
      </dgm:t>
    </dgm:pt>
    <dgm:pt modelId="{6401AC73-A387-4B64-934C-55FF4023EF1A}" type="pres">
      <dgm:prSet presAssocID="{7DF92BBC-5C13-43CA-9249-65970677DDA7}" presName="Name0" presStyleCnt="0">
        <dgm:presLayoutVars>
          <dgm:chMax val="7"/>
          <dgm:chPref val="7"/>
          <dgm:dir/>
        </dgm:presLayoutVars>
      </dgm:prSet>
      <dgm:spPr/>
    </dgm:pt>
    <dgm:pt modelId="{C32F34C5-6FF7-44A4-909C-EB369E060387}" type="pres">
      <dgm:prSet presAssocID="{7DF92BBC-5C13-43CA-9249-65970677DDA7}" presName="Name1" presStyleCnt="0"/>
      <dgm:spPr/>
    </dgm:pt>
    <dgm:pt modelId="{9A954911-1C14-41F4-8EE3-4F8730D98EBE}" type="pres">
      <dgm:prSet presAssocID="{7DF92BBC-5C13-43CA-9249-65970677DDA7}" presName="cycle" presStyleCnt="0"/>
      <dgm:spPr/>
    </dgm:pt>
    <dgm:pt modelId="{3FE16D1D-574F-48D1-BE92-3D6B076BA0EC}" type="pres">
      <dgm:prSet presAssocID="{7DF92BBC-5C13-43CA-9249-65970677DDA7}" presName="srcNode" presStyleLbl="node1" presStyleIdx="0" presStyleCnt="5"/>
      <dgm:spPr/>
    </dgm:pt>
    <dgm:pt modelId="{445F3A1F-6153-43A0-A05A-2E18B8563464}" type="pres">
      <dgm:prSet presAssocID="{7DF92BBC-5C13-43CA-9249-65970677DDA7}" presName="conn" presStyleLbl="parChTrans1D2" presStyleIdx="0" presStyleCnt="1"/>
      <dgm:spPr/>
    </dgm:pt>
    <dgm:pt modelId="{687B197C-4452-421C-97AD-6D82070AF59B}" type="pres">
      <dgm:prSet presAssocID="{7DF92BBC-5C13-43CA-9249-65970677DDA7}" presName="extraNode" presStyleLbl="node1" presStyleIdx="0" presStyleCnt="5"/>
      <dgm:spPr/>
    </dgm:pt>
    <dgm:pt modelId="{52FE5657-B800-4D3D-A4B3-5F8BDA09BE80}" type="pres">
      <dgm:prSet presAssocID="{7DF92BBC-5C13-43CA-9249-65970677DDA7}" presName="dstNode" presStyleLbl="node1" presStyleIdx="0" presStyleCnt="5"/>
      <dgm:spPr/>
    </dgm:pt>
    <dgm:pt modelId="{1D69BB26-F8FC-4FEC-83C1-E9E0F6F5CB41}" type="pres">
      <dgm:prSet presAssocID="{A8C5C2FE-7A38-4A13-9CD7-B1E6EBF964B9}" presName="text_1" presStyleLbl="node1" presStyleIdx="0" presStyleCnt="5">
        <dgm:presLayoutVars>
          <dgm:bulletEnabled val="1"/>
        </dgm:presLayoutVars>
      </dgm:prSet>
      <dgm:spPr/>
    </dgm:pt>
    <dgm:pt modelId="{9EF4519D-D0B6-41BD-AD63-17AB1BD06F08}" type="pres">
      <dgm:prSet presAssocID="{A8C5C2FE-7A38-4A13-9CD7-B1E6EBF964B9}" presName="accent_1" presStyleCnt="0"/>
      <dgm:spPr/>
    </dgm:pt>
    <dgm:pt modelId="{993275A2-8AB1-414D-AAD1-D4807C89EEBC}" type="pres">
      <dgm:prSet presAssocID="{A8C5C2FE-7A38-4A13-9CD7-B1E6EBF964B9}" presName="accentRepeatNode" presStyleLbl="solidFgAcc1" presStyleIdx="0" presStyleCnt="5"/>
      <dgm:spPr>
        <a:solidFill>
          <a:schemeClr val="accent1">
            <a:lumMod val="50000"/>
          </a:schemeClr>
        </a:solidFill>
      </dgm:spPr>
    </dgm:pt>
    <dgm:pt modelId="{5FCFE779-83A2-4C0F-96B7-45E71FB3FD37}" type="pres">
      <dgm:prSet presAssocID="{64515132-9A82-4306-BF5A-BD93928B9F56}" presName="text_2" presStyleLbl="node1" presStyleIdx="1" presStyleCnt="5">
        <dgm:presLayoutVars>
          <dgm:bulletEnabled val="1"/>
        </dgm:presLayoutVars>
      </dgm:prSet>
      <dgm:spPr/>
    </dgm:pt>
    <dgm:pt modelId="{D8E42135-AD73-48AB-9D9C-7438D10E04A7}" type="pres">
      <dgm:prSet presAssocID="{64515132-9A82-4306-BF5A-BD93928B9F56}" presName="accent_2" presStyleCnt="0"/>
      <dgm:spPr/>
    </dgm:pt>
    <dgm:pt modelId="{424D86DF-164D-463B-9071-30F279E67CF2}" type="pres">
      <dgm:prSet presAssocID="{64515132-9A82-4306-BF5A-BD93928B9F56}" presName="accentRepeatNode" presStyleLbl="solidFgAcc1" presStyleIdx="1" presStyleCnt="5"/>
      <dgm:spPr>
        <a:solidFill>
          <a:schemeClr val="accent1">
            <a:lumMod val="75000"/>
          </a:schemeClr>
        </a:solidFill>
      </dgm:spPr>
    </dgm:pt>
    <dgm:pt modelId="{51B3029A-1EC9-4816-817D-5491502EAEF1}" type="pres">
      <dgm:prSet presAssocID="{EB6ACA9F-7123-4566-9036-943D17A2C370}" presName="text_3" presStyleLbl="node1" presStyleIdx="2" presStyleCnt="5">
        <dgm:presLayoutVars>
          <dgm:bulletEnabled val="1"/>
        </dgm:presLayoutVars>
      </dgm:prSet>
      <dgm:spPr/>
    </dgm:pt>
    <dgm:pt modelId="{6692137B-EB64-4CEF-BA51-5D7E4F1D2225}" type="pres">
      <dgm:prSet presAssocID="{EB6ACA9F-7123-4566-9036-943D17A2C370}" presName="accent_3" presStyleCnt="0"/>
      <dgm:spPr/>
    </dgm:pt>
    <dgm:pt modelId="{4EF164B0-5CA8-46EE-B6F4-2AABE71C0C95}" type="pres">
      <dgm:prSet presAssocID="{EB6ACA9F-7123-4566-9036-943D17A2C370}" presName="accentRepeatNode" presStyleLbl="solidFgAcc1" presStyleIdx="2" presStyleCnt="5"/>
      <dgm:spPr>
        <a:solidFill>
          <a:schemeClr val="accent1">
            <a:lumMod val="60000"/>
            <a:lumOff val="40000"/>
          </a:schemeClr>
        </a:solidFill>
      </dgm:spPr>
    </dgm:pt>
    <dgm:pt modelId="{D8AFC59D-42C1-4FA2-9E82-FF987EC3454B}" type="pres">
      <dgm:prSet presAssocID="{D5650832-470F-4147-B6E2-10EA22CF0354}" presName="text_4" presStyleLbl="node1" presStyleIdx="3" presStyleCnt="5">
        <dgm:presLayoutVars>
          <dgm:bulletEnabled val="1"/>
        </dgm:presLayoutVars>
      </dgm:prSet>
      <dgm:spPr/>
    </dgm:pt>
    <dgm:pt modelId="{6A185A65-6AC2-49BE-AC6A-104BAABDBD51}" type="pres">
      <dgm:prSet presAssocID="{D5650832-470F-4147-B6E2-10EA22CF0354}" presName="accent_4" presStyleCnt="0"/>
      <dgm:spPr/>
    </dgm:pt>
    <dgm:pt modelId="{03D76BBB-F521-443E-8E0B-033A06880D72}" type="pres">
      <dgm:prSet presAssocID="{D5650832-470F-4147-B6E2-10EA22CF0354}" presName="accentRepeatNode" presStyleLbl="solidFgAcc1" presStyleIdx="3" presStyleCnt="5"/>
      <dgm:spPr>
        <a:solidFill>
          <a:schemeClr val="accent1">
            <a:lumMod val="40000"/>
            <a:lumOff val="60000"/>
          </a:schemeClr>
        </a:solidFill>
      </dgm:spPr>
    </dgm:pt>
    <dgm:pt modelId="{05A449FC-4663-49DF-9665-276D71828C8F}" type="pres">
      <dgm:prSet presAssocID="{C894D05B-8165-484C-8A6D-1FE968212BFC}" presName="text_5" presStyleLbl="node1" presStyleIdx="4" presStyleCnt="5">
        <dgm:presLayoutVars>
          <dgm:bulletEnabled val="1"/>
        </dgm:presLayoutVars>
      </dgm:prSet>
      <dgm:spPr/>
    </dgm:pt>
    <dgm:pt modelId="{228474CB-B78D-458F-9920-EDB26859FC2D}" type="pres">
      <dgm:prSet presAssocID="{C894D05B-8165-484C-8A6D-1FE968212BFC}" presName="accent_5" presStyleCnt="0"/>
      <dgm:spPr/>
    </dgm:pt>
    <dgm:pt modelId="{282CFF60-DB44-4CBA-A2EB-C5AD5FCFA381}" type="pres">
      <dgm:prSet presAssocID="{C894D05B-8165-484C-8A6D-1FE968212BFC}" presName="accentRepeatNode" presStyleLbl="solidFgAcc1" presStyleIdx="4" presStyleCnt="5"/>
      <dgm:spPr>
        <a:solidFill>
          <a:schemeClr val="accent1">
            <a:lumMod val="20000"/>
            <a:lumOff val="80000"/>
          </a:schemeClr>
        </a:solidFill>
      </dgm:spPr>
    </dgm:pt>
  </dgm:ptLst>
  <dgm:cxnLst>
    <dgm:cxn modelId="{F2ED4A00-3EF7-44A8-B19F-94F891E661A8}" srcId="{7DF92BBC-5C13-43CA-9249-65970677DDA7}" destId="{C894D05B-8165-484C-8A6D-1FE968212BFC}" srcOrd="4" destOrd="0" parTransId="{B3FDB3AC-657E-4A63-8BD8-B547BFEF3489}" sibTransId="{4F0FEF51-0A64-4DD0-A7BB-D3A00397FA98}"/>
    <dgm:cxn modelId="{B358C26A-EC17-4C1B-9E25-1E0DBCF5E5B9}" type="presOf" srcId="{EB6ACA9F-7123-4566-9036-943D17A2C370}" destId="{51B3029A-1EC9-4816-817D-5491502EAEF1}" srcOrd="0" destOrd="0" presId="urn:microsoft.com/office/officeart/2008/layout/VerticalCurvedList"/>
    <dgm:cxn modelId="{02D0664E-BE97-43A8-8075-626CEB467FDD}" srcId="{7DF92BBC-5C13-43CA-9249-65970677DDA7}" destId="{64515132-9A82-4306-BF5A-BD93928B9F56}" srcOrd="1" destOrd="0" parTransId="{81696FD2-C326-4DFF-A1DB-F71BBBDCA0AC}" sibTransId="{DA4A72E7-1B7A-4332-AFE9-6434E9794D7F}"/>
    <dgm:cxn modelId="{D54F294F-02FE-4BE8-A47F-C6B372D3BDAE}" srcId="{7DF92BBC-5C13-43CA-9249-65970677DDA7}" destId="{A8C5C2FE-7A38-4A13-9CD7-B1E6EBF964B9}" srcOrd="0" destOrd="0" parTransId="{59CDBD7F-30E5-4C02-9545-2E8584091F18}" sibTransId="{C1D5EABB-0506-48E2-80DF-E9EB65CF83F6}"/>
    <dgm:cxn modelId="{1051394F-6758-4D99-88A0-83B8F45F952F}" type="presOf" srcId="{D5650832-470F-4147-B6E2-10EA22CF0354}" destId="{D8AFC59D-42C1-4FA2-9E82-FF987EC3454B}" srcOrd="0" destOrd="0" presId="urn:microsoft.com/office/officeart/2008/layout/VerticalCurvedList"/>
    <dgm:cxn modelId="{93D3A856-233A-41D6-A855-F571EC4484C8}" type="presOf" srcId="{A8C5C2FE-7A38-4A13-9CD7-B1E6EBF964B9}" destId="{1D69BB26-F8FC-4FEC-83C1-E9E0F6F5CB41}" srcOrd="0" destOrd="0" presId="urn:microsoft.com/office/officeart/2008/layout/VerticalCurvedList"/>
    <dgm:cxn modelId="{F7FF3C79-0DB0-49F5-98ED-235FB4D817B4}" type="presOf" srcId="{64515132-9A82-4306-BF5A-BD93928B9F56}" destId="{5FCFE779-83A2-4C0F-96B7-45E71FB3FD37}" srcOrd="0" destOrd="0" presId="urn:microsoft.com/office/officeart/2008/layout/VerticalCurvedList"/>
    <dgm:cxn modelId="{67476C5A-91FA-4427-BDD1-A3F297B8E403}" srcId="{7DF92BBC-5C13-43CA-9249-65970677DDA7}" destId="{EB6ACA9F-7123-4566-9036-943D17A2C370}" srcOrd="2" destOrd="0" parTransId="{8435510F-C767-468E-A24B-F5C9E1C30415}" sibTransId="{5AD0AAA7-1DC4-472B-9B4D-69D1E75A3117}"/>
    <dgm:cxn modelId="{2859A590-F016-4C8C-A14A-6DA3D4CCD627}" type="presOf" srcId="{7DF92BBC-5C13-43CA-9249-65970677DDA7}" destId="{6401AC73-A387-4B64-934C-55FF4023EF1A}" srcOrd="0" destOrd="0" presId="urn:microsoft.com/office/officeart/2008/layout/VerticalCurvedList"/>
    <dgm:cxn modelId="{8375C8AC-A454-48B1-B605-968BE29BF218}" type="presOf" srcId="{C894D05B-8165-484C-8A6D-1FE968212BFC}" destId="{05A449FC-4663-49DF-9665-276D71828C8F}" srcOrd="0" destOrd="0" presId="urn:microsoft.com/office/officeart/2008/layout/VerticalCurvedList"/>
    <dgm:cxn modelId="{36DE42B4-162A-4284-A389-9B9FEA69036E}" srcId="{7DF92BBC-5C13-43CA-9249-65970677DDA7}" destId="{D5650832-470F-4147-B6E2-10EA22CF0354}" srcOrd="3" destOrd="0" parTransId="{651E4624-A9E8-48D1-BBC2-3AE68BBED1DC}" sibTransId="{6D505E8E-25A2-47F8-84CB-83A6A79EBA70}"/>
    <dgm:cxn modelId="{057106F9-0CF5-45F8-A70F-F3026C4431DF}" type="presOf" srcId="{C1D5EABB-0506-48E2-80DF-E9EB65CF83F6}" destId="{445F3A1F-6153-43A0-A05A-2E18B8563464}" srcOrd="0" destOrd="0" presId="urn:microsoft.com/office/officeart/2008/layout/VerticalCurvedList"/>
    <dgm:cxn modelId="{874140C4-A750-458C-A685-3FE4A2C7D84E}" type="presParOf" srcId="{6401AC73-A387-4B64-934C-55FF4023EF1A}" destId="{C32F34C5-6FF7-44A4-909C-EB369E060387}" srcOrd="0" destOrd="0" presId="urn:microsoft.com/office/officeart/2008/layout/VerticalCurvedList"/>
    <dgm:cxn modelId="{F42DB5BC-8BD8-4C81-9954-2C8299F10735}" type="presParOf" srcId="{C32F34C5-6FF7-44A4-909C-EB369E060387}" destId="{9A954911-1C14-41F4-8EE3-4F8730D98EBE}" srcOrd="0" destOrd="0" presId="urn:microsoft.com/office/officeart/2008/layout/VerticalCurvedList"/>
    <dgm:cxn modelId="{1268B987-0BA1-47A1-B933-F0D120CC86AF}" type="presParOf" srcId="{9A954911-1C14-41F4-8EE3-4F8730D98EBE}" destId="{3FE16D1D-574F-48D1-BE92-3D6B076BA0EC}" srcOrd="0" destOrd="0" presId="urn:microsoft.com/office/officeart/2008/layout/VerticalCurvedList"/>
    <dgm:cxn modelId="{66D4EADC-C545-4034-A6AC-03EC41D50460}" type="presParOf" srcId="{9A954911-1C14-41F4-8EE3-4F8730D98EBE}" destId="{445F3A1F-6153-43A0-A05A-2E18B8563464}" srcOrd="1" destOrd="0" presId="urn:microsoft.com/office/officeart/2008/layout/VerticalCurvedList"/>
    <dgm:cxn modelId="{9B66968D-B174-4D07-AA2C-A5FEE4BA7157}" type="presParOf" srcId="{9A954911-1C14-41F4-8EE3-4F8730D98EBE}" destId="{687B197C-4452-421C-97AD-6D82070AF59B}" srcOrd="2" destOrd="0" presId="urn:microsoft.com/office/officeart/2008/layout/VerticalCurvedList"/>
    <dgm:cxn modelId="{032442C3-F4C5-4EEC-9BC7-CDBBFBB9FA77}" type="presParOf" srcId="{9A954911-1C14-41F4-8EE3-4F8730D98EBE}" destId="{52FE5657-B800-4D3D-A4B3-5F8BDA09BE80}" srcOrd="3" destOrd="0" presId="urn:microsoft.com/office/officeart/2008/layout/VerticalCurvedList"/>
    <dgm:cxn modelId="{0ED6E80F-E642-406E-B4C3-3AB547121A57}" type="presParOf" srcId="{C32F34C5-6FF7-44A4-909C-EB369E060387}" destId="{1D69BB26-F8FC-4FEC-83C1-E9E0F6F5CB41}" srcOrd="1" destOrd="0" presId="urn:microsoft.com/office/officeart/2008/layout/VerticalCurvedList"/>
    <dgm:cxn modelId="{CF8C9AE8-B511-4824-9DE9-7056C2379F4C}" type="presParOf" srcId="{C32F34C5-6FF7-44A4-909C-EB369E060387}" destId="{9EF4519D-D0B6-41BD-AD63-17AB1BD06F08}" srcOrd="2" destOrd="0" presId="urn:microsoft.com/office/officeart/2008/layout/VerticalCurvedList"/>
    <dgm:cxn modelId="{1B98CC7E-2127-415E-8292-50FB2E4330B9}" type="presParOf" srcId="{9EF4519D-D0B6-41BD-AD63-17AB1BD06F08}" destId="{993275A2-8AB1-414D-AAD1-D4807C89EEBC}" srcOrd="0" destOrd="0" presId="urn:microsoft.com/office/officeart/2008/layout/VerticalCurvedList"/>
    <dgm:cxn modelId="{CFFE7A8E-E5FE-4B12-804C-E72074E1452D}" type="presParOf" srcId="{C32F34C5-6FF7-44A4-909C-EB369E060387}" destId="{5FCFE779-83A2-4C0F-96B7-45E71FB3FD37}" srcOrd="3" destOrd="0" presId="urn:microsoft.com/office/officeart/2008/layout/VerticalCurvedList"/>
    <dgm:cxn modelId="{B9B490DD-52E6-48F8-AF29-1A690E1630BA}" type="presParOf" srcId="{C32F34C5-6FF7-44A4-909C-EB369E060387}" destId="{D8E42135-AD73-48AB-9D9C-7438D10E04A7}" srcOrd="4" destOrd="0" presId="urn:microsoft.com/office/officeart/2008/layout/VerticalCurvedList"/>
    <dgm:cxn modelId="{C090BAB1-922F-450D-8163-7408BEB7B1CD}" type="presParOf" srcId="{D8E42135-AD73-48AB-9D9C-7438D10E04A7}" destId="{424D86DF-164D-463B-9071-30F279E67CF2}" srcOrd="0" destOrd="0" presId="urn:microsoft.com/office/officeart/2008/layout/VerticalCurvedList"/>
    <dgm:cxn modelId="{606F653B-F3ED-4E8F-A765-065B8B17D851}" type="presParOf" srcId="{C32F34C5-6FF7-44A4-909C-EB369E060387}" destId="{51B3029A-1EC9-4816-817D-5491502EAEF1}" srcOrd="5" destOrd="0" presId="urn:microsoft.com/office/officeart/2008/layout/VerticalCurvedList"/>
    <dgm:cxn modelId="{8F9640B1-396A-40F1-896E-B0681A0C62D4}" type="presParOf" srcId="{C32F34C5-6FF7-44A4-909C-EB369E060387}" destId="{6692137B-EB64-4CEF-BA51-5D7E4F1D2225}" srcOrd="6" destOrd="0" presId="urn:microsoft.com/office/officeart/2008/layout/VerticalCurvedList"/>
    <dgm:cxn modelId="{66F05D30-C647-4C86-A5F9-8121C0F7EAC6}" type="presParOf" srcId="{6692137B-EB64-4CEF-BA51-5D7E4F1D2225}" destId="{4EF164B0-5CA8-46EE-B6F4-2AABE71C0C95}" srcOrd="0" destOrd="0" presId="urn:microsoft.com/office/officeart/2008/layout/VerticalCurvedList"/>
    <dgm:cxn modelId="{ED458E7B-F7CF-4978-946F-54FFC483276A}" type="presParOf" srcId="{C32F34C5-6FF7-44A4-909C-EB369E060387}" destId="{D8AFC59D-42C1-4FA2-9E82-FF987EC3454B}" srcOrd="7" destOrd="0" presId="urn:microsoft.com/office/officeart/2008/layout/VerticalCurvedList"/>
    <dgm:cxn modelId="{33C6DCB8-882F-4F57-8ED7-0D5C3D331F5F}" type="presParOf" srcId="{C32F34C5-6FF7-44A4-909C-EB369E060387}" destId="{6A185A65-6AC2-49BE-AC6A-104BAABDBD51}" srcOrd="8" destOrd="0" presId="urn:microsoft.com/office/officeart/2008/layout/VerticalCurvedList"/>
    <dgm:cxn modelId="{58252ABD-AAF2-4656-966A-A609F9CB110B}" type="presParOf" srcId="{6A185A65-6AC2-49BE-AC6A-104BAABDBD51}" destId="{03D76BBB-F521-443E-8E0B-033A06880D72}" srcOrd="0" destOrd="0" presId="urn:microsoft.com/office/officeart/2008/layout/VerticalCurvedList"/>
    <dgm:cxn modelId="{079DD542-D1A6-4F86-8093-9EC0DF6D98AB}" type="presParOf" srcId="{C32F34C5-6FF7-44A4-909C-EB369E060387}" destId="{05A449FC-4663-49DF-9665-276D71828C8F}" srcOrd="9" destOrd="0" presId="urn:microsoft.com/office/officeart/2008/layout/VerticalCurvedList"/>
    <dgm:cxn modelId="{7E458A5B-E21E-4614-9C75-43E27C65CE8F}" type="presParOf" srcId="{C32F34C5-6FF7-44A4-909C-EB369E060387}" destId="{228474CB-B78D-458F-9920-EDB26859FC2D}" srcOrd="10" destOrd="0" presId="urn:microsoft.com/office/officeart/2008/layout/VerticalCurvedList"/>
    <dgm:cxn modelId="{0CC284D3-6847-41C0-AE20-65C70173A3DA}" type="presParOf" srcId="{228474CB-B78D-458F-9920-EDB26859FC2D}" destId="{282CFF60-DB44-4CBA-A2EB-C5AD5FCFA381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67D6A84-23E9-4183-856C-D718EA3DB9AD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72A193C-E030-4A82-9E60-44B50E8FB86D}">
      <dgm:prSet phldrT="[Текст]"/>
      <dgm:spPr/>
      <dgm:t>
        <a:bodyPr/>
        <a:lstStyle/>
        <a:p>
          <a:r>
            <a:rPr lang="ru-RU" dirty="0"/>
            <a:t>Статья 331 ГК РФ должна предусматривать возможность одновременного взыскания штрафа и пеней за одно и то же нарушение, если это согласовано сторонами</a:t>
          </a:r>
        </a:p>
      </dgm:t>
    </dgm:pt>
    <dgm:pt modelId="{72989B75-210A-42E4-8D95-57BC2DB3A2CF}" type="parTrans" cxnId="{9B4CCBEC-160B-4D21-8788-FA0F3CEA0EE4}">
      <dgm:prSet/>
      <dgm:spPr/>
      <dgm:t>
        <a:bodyPr/>
        <a:lstStyle/>
        <a:p>
          <a:endParaRPr lang="ru-RU"/>
        </a:p>
      </dgm:t>
    </dgm:pt>
    <dgm:pt modelId="{226C7C0E-33E1-4C7A-9CB0-F3B932B37D8A}" type="sibTrans" cxnId="{9B4CCBEC-160B-4D21-8788-FA0F3CEA0EE4}">
      <dgm:prSet/>
      <dgm:spPr/>
      <dgm:t>
        <a:bodyPr/>
        <a:lstStyle/>
        <a:p>
          <a:endParaRPr lang="ru-RU"/>
        </a:p>
      </dgm:t>
    </dgm:pt>
    <dgm:pt modelId="{03C62A1E-360E-4451-B762-2D5C3F16C2A7}">
      <dgm:prSet/>
      <dgm:spPr/>
      <dgm:t>
        <a:bodyPr/>
        <a:lstStyle/>
        <a:p>
          <a:r>
            <a:rPr lang="ru-RU" dirty="0"/>
            <a:t>В статье 330 ГК РФ следует четко закрепить, что штраф и пени являются различными видами неустойки</a:t>
          </a:r>
        </a:p>
      </dgm:t>
    </dgm:pt>
    <dgm:pt modelId="{E6C17469-2649-4A71-935C-645DF2FF8DD8}" type="parTrans" cxnId="{E58C4EE9-47B0-4C0C-AA0E-869BBCB8B8D9}">
      <dgm:prSet/>
      <dgm:spPr/>
      <dgm:t>
        <a:bodyPr/>
        <a:lstStyle/>
        <a:p>
          <a:endParaRPr lang="ru-RU"/>
        </a:p>
      </dgm:t>
    </dgm:pt>
    <dgm:pt modelId="{76671F2B-6DF6-47D5-8102-63FAC77EC411}" type="sibTrans" cxnId="{E58C4EE9-47B0-4C0C-AA0E-869BBCB8B8D9}">
      <dgm:prSet/>
      <dgm:spPr/>
      <dgm:t>
        <a:bodyPr/>
        <a:lstStyle/>
        <a:p>
          <a:endParaRPr lang="ru-RU"/>
        </a:p>
      </dgm:t>
    </dgm:pt>
    <dgm:pt modelId="{1C16A981-694C-4E20-B7AF-31B54C415225}">
      <dgm:prSet/>
      <dgm:spPr/>
      <dgm:t>
        <a:bodyPr/>
        <a:lstStyle/>
        <a:p>
          <a:r>
            <a:rPr lang="ru-RU" dirty="0"/>
            <a:t>Судам следует обязать указывать обоснование изменения размера неустойки в мотивировочной части решений</a:t>
          </a:r>
        </a:p>
      </dgm:t>
    </dgm:pt>
    <dgm:pt modelId="{0B5CD553-9482-4023-BE4A-221DBF060B0A}" type="parTrans" cxnId="{B92D9302-8070-4B83-BCCA-7226004104AE}">
      <dgm:prSet/>
      <dgm:spPr/>
      <dgm:t>
        <a:bodyPr/>
        <a:lstStyle/>
        <a:p>
          <a:endParaRPr lang="ru-RU"/>
        </a:p>
      </dgm:t>
    </dgm:pt>
    <dgm:pt modelId="{04E58F35-66B9-424A-8201-D6AECE94AC10}" type="sibTrans" cxnId="{B92D9302-8070-4B83-BCCA-7226004104AE}">
      <dgm:prSet/>
      <dgm:spPr/>
      <dgm:t>
        <a:bodyPr/>
        <a:lstStyle/>
        <a:p>
          <a:endParaRPr lang="ru-RU"/>
        </a:p>
      </dgm:t>
    </dgm:pt>
    <dgm:pt modelId="{C5D933F0-4928-4D8E-A618-71F4BA21F95B}">
      <dgm:prSet phldrT="[Текст]"/>
      <dgm:spPr/>
      <dgm:t>
        <a:bodyPr/>
        <a:lstStyle/>
        <a:p>
          <a:r>
            <a:rPr lang="ru-RU" dirty="0"/>
            <a:t>В статье 333 ГК РФ необходимо установить исчерпывающий перечень факторов для оценки соразмерности неустойки</a:t>
          </a:r>
        </a:p>
      </dgm:t>
    </dgm:pt>
    <dgm:pt modelId="{3D9C83A3-FD44-4A83-8986-D422137232B8}" type="parTrans" cxnId="{F647D6F4-AC95-4E6F-8738-57F7DB263EA2}">
      <dgm:prSet/>
      <dgm:spPr/>
      <dgm:t>
        <a:bodyPr/>
        <a:lstStyle/>
        <a:p>
          <a:endParaRPr lang="ru-RU"/>
        </a:p>
      </dgm:t>
    </dgm:pt>
    <dgm:pt modelId="{96295E1E-CA7E-41D3-A875-800C0BDAFE25}" type="sibTrans" cxnId="{F647D6F4-AC95-4E6F-8738-57F7DB263EA2}">
      <dgm:prSet/>
      <dgm:spPr/>
      <dgm:t>
        <a:bodyPr/>
        <a:lstStyle/>
        <a:p>
          <a:endParaRPr lang="ru-RU"/>
        </a:p>
      </dgm:t>
    </dgm:pt>
    <dgm:pt modelId="{6D7424AA-DB0D-48BB-B180-B5216667735B}" type="pres">
      <dgm:prSet presAssocID="{267D6A84-23E9-4183-856C-D718EA3DB9AD}" presName="diagram" presStyleCnt="0">
        <dgm:presLayoutVars>
          <dgm:dir/>
          <dgm:resizeHandles val="exact"/>
        </dgm:presLayoutVars>
      </dgm:prSet>
      <dgm:spPr/>
    </dgm:pt>
    <dgm:pt modelId="{83073132-B3CF-41B0-9505-432B6572D05D}" type="pres">
      <dgm:prSet presAssocID="{03C62A1E-360E-4451-B762-2D5C3F16C2A7}" presName="node" presStyleLbl="node1" presStyleIdx="0" presStyleCnt="4" custScaleX="135892" custScaleY="138043" custLinFactNeighborX="-12053" custLinFactNeighborY="13046">
        <dgm:presLayoutVars>
          <dgm:bulletEnabled val="1"/>
        </dgm:presLayoutVars>
      </dgm:prSet>
      <dgm:spPr/>
    </dgm:pt>
    <dgm:pt modelId="{B83FC6A5-DC92-48A0-8697-2B3C2FEC7DA4}" type="pres">
      <dgm:prSet presAssocID="{76671F2B-6DF6-47D5-8102-63FAC77EC411}" presName="sibTrans" presStyleCnt="0"/>
      <dgm:spPr/>
    </dgm:pt>
    <dgm:pt modelId="{BE043A07-B1BB-4745-B473-271922DB8D2F}" type="pres">
      <dgm:prSet presAssocID="{C5D933F0-4928-4D8E-A618-71F4BA21F95B}" presName="node" presStyleLbl="node1" presStyleIdx="1" presStyleCnt="4">
        <dgm:presLayoutVars>
          <dgm:bulletEnabled val="1"/>
        </dgm:presLayoutVars>
      </dgm:prSet>
      <dgm:spPr/>
    </dgm:pt>
    <dgm:pt modelId="{4578CF07-52B6-46D2-B570-EA6AB5919C7D}" type="pres">
      <dgm:prSet presAssocID="{96295E1E-CA7E-41D3-A875-800C0BDAFE25}" presName="sibTrans" presStyleCnt="0"/>
      <dgm:spPr/>
    </dgm:pt>
    <dgm:pt modelId="{126087A7-42A4-4102-8414-88DD86C9CC67}" type="pres">
      <dgm:prSet presAssocID="{072A193C-E030-4A82-9E60-44B50E8FB86D}" presName="node" presStyleLbl="node1" presStyleIdx="2" presStyleCnt="4" custScaleX="107104" custLinFactNeighborX="2004" custLinFactNeighborY="5269">
        <dgm:presLayoutVars>
          <dgm:bulletEnabled val="1"/>
        </dgm:presLayoutVars>
      </dgm:prSet>
      <dgm:spPr/>
    </dgm:pt>
    <dgm:pt modelId="{6F8C763B-4A39-49D8-889F-ECE1C9CCA510}" type="pres">
      <dgm:prSet presAssocID="{226C7C0E-33E1-4C7A-9CB0-F3B932B37D8A}" presName="sibTrans" presStyleCnt="0"/>
      <dgm:spPr/>
    </dgm:pt>
    <dgm:pt modelId="{05978A24-0ABA-498F-A6D3-CF89ED608707}" type="pres">
      <dgm:prSet presAssocID="{1C16A981-694C-4E20-B7AF-31B54C415225}" presName="node" presStyleLbl="node1" presStyleIdx="3" presStyleCnt="4" custScaleX="106472" custLinFactNeighborX="73903" custLinFactNeighborY="-4134">
        <dgm:presLayoutVars>
          <dgm:bulletEnabled val="1"/>
        </dgm:presLayoutVars>
      </dgm:prSet>
      <dgm:spPr/>
    </dgm:pt>
  </dgm:ptLst>
  <dgm:cxnLst>
    <dgm:cxn modelId="{B92D9302-8070-4B83-BCCA-7226004104AE}" srcId="{267D6A84-23E9-4183-856C-D718EA3DB9AD}" destId="{1C16A981-694C-4E20-B7AF-31B54C415225}" srcOrd="3" destOrd="0" parTransId="{0B5CD553-9482-4023-BE4A-221DBF060B0A}" sibTransId="{04E58F35-66B9-424A-8201-D6AECE94AC10}"/>
    <dgm:cxn modelId="{D9AF188B-6BD9-400B-8A52-A9AA4F3771DA}" type="presOf" srcId="{1C16A981-694C-4E20-B7AF-31B54C415225}" destId="{05978A24-0ABA-498F-A6D3-CF89ED608707}" srcOrd="0" destOrd="0" presId="urn:microsoft.com/office/officeart/2005/8/layout/default"/>
    <dgm:cxn modelId="{914614C4-7DD3-4BAC-9A78-D600E46BECB9}" type="presOf" srcId="{03C62A1E-360E-4451-B762-2D5C3F16C2A7}" destId="{83073132-B3CF-41B0-9505-432B6572D05D}" srcOrd="0" destOrd="0" presId="urn:microsoft.com/office/officeart/2005/8/layout/default"/>
    <dgm:cxn modelId="{C045B4D2-73E6-434D-BDAD-134786FD9C0A}" type="presOf" srcId="{267D6A84-23E9-4183-856C-D718EA3DB9AD}" destId="{6D7424AA-DB0D-48BB-B180-B5216667735B}" srcOrd="0" destOrd="0" presId="urn:microsoft.com/office/officeart/2005/8/layout/default"/>
    <dgm:cxn modelId="{044291DA-E29A-4471-9547-00D1D5FDA349}" type="presOf" srcId="{072A193C-E030-4A82-9E60-44B50E8FB86D}" destId="{126087A7-42A4-4102-8414-88DD86C9CC67}" srcOrd="0" destOrd="0" presId="urn:microsoft.com/office/officeart/2005/8/layout/default"/>
    <dgm:cxn modelId="{86A53CE0-F6A8-4F01-9D44-93B3805818C4}" type="presOf" srcId="{C5D933F0-4928-4D8E-A618-71F4BA21F95B}" destId="{BE043A07-B1BB-4745-B473-271922DB8D2F}" srcOrd="0" destOrd="0" presId="urn:microsoft.com/office/officeart/2005/8/layout/default"/>
    <dgm:cxn modelId="{E58C4EE9-47B0-4C0C-AA0E-869BBCB8B8D9}" srcId="{267D6A84-23E9-4183-856C-D718EA3DB9AD}" destId="{03C62A1E-360E-4451-B762-2D5C3F16C2A7}" srcOrd="0" destOrd="0" parTransId="{E6C17469-2649-4A71-935C-645DF2FF8DD8}" sibTransId="{76671F2B-6DF6-47D5-8102-63FAC77EC411}"/>
    <dgm:cxn modelId="{9B4CCBEC-160B-4D21-8788-FA0F3CEA0EE4}" srcId="{267D6A84-23E9-4183-856C-D718EA3DB9AD}" destId="{072A193C-E030-4A82-9E60-44B50E8FB86D}" srcOrd="2" destOrd="0" parTransId="{72989B75-210A-42E4-8D95-57BC2DB3A2CF}" sibTransId="{226C7C0E-33E1-4C7A-9CB0-F3B932B37D8A}"/>
    <dgm:cxn modelId="{F647D6F4-AC95-4E6F-8738-57F7DB263EA2}" srcId="{267D6A84-23E9-4183-856C-D718EA3DB9AD}" destId="{C5D933F0-4928-4D8E-A618-71F4BA21F95B}" srcOrd="1" destOrd="0" parTransId="{3D9C83A3-FD44-4A83-8986-D422137232B8}" sibTransId="{96295E1E-CA7E-41D3-A875-800C0BDAFE25}"/>
    <dgm:cxn modelId="{15FCFB58-5570-44EC-AF47-9FA21EF981D0}" type="presParOf" srcId="{6D7424AA-DB0D-48BB-B180-B5216667735B}" destId="{83073132-B3CF-41B0-9505-432B6572D05D}" srcOrd="0" destOrd="0" presId="urn:microsoft.com/office/officeart/2005/8/layout/default"/>
    <dgm:cxn modelId="{BC803355-87C7-44E8-BC87-76669607E9B6}" type="presParOf" srcId="{6D7424AA-DB0D-48BB-B180-B5216667735B}" destId="{B83FC6A5-DC92-48A0-8697-2B3C2FEC7DA4}" srcOrd="1" destOrd="0" presId="urn:microsoft.com/office/officeart/2005/8/layout/default"/>
    <dgm:cxn modelId="{5E7C1514-43EE-4A66-9BDF-E5CAAF5D2199}" type="presParOf" srcId="{6D7424AA-DB0D-48BB-B180-B5216667735B}" destId="{BE043A07-B1BB-4745-B473-271922DB8D2F}" srcOrd="2" destOrd="0" presId="urn:microsoft.com/office/officeart/2005/8/layout/default"/>
    <dgm:cxn modelId="{E7749CB1-9203-4D24-BBEE-4D3AE2B00F19}" type="presParOf" srcId="{6D7424AA-DB0D-48BB-B180-B5216667735B}" destId="{4578CF07-52B6-46D2-B570-EA6AB5919C7D}" srcOrd="3" destOrd="0" presId="urn:microsoft.com/office/officeart/2005/8/layout/default"/>
    <dgm:cxn modelId="{678ACDEA-438E-45DC-86D6-92AE3259CD61}" type="presParOf" srcId="{6D7424AA-DB0D-48BB-B180-B5216667735B}" destId="{126087A7-42A4-4102-8414-88DD86C9CC67}" srcOrd="4" destOrd="0" presId="urn:microsoft.com/office/officeart/2005/8/layout/default"/>
    <dgm:cxn modelId="{E44CC500-081E-4144-9DAB-E95DA9D5601F}" type="presParOf" srcId="{6D7424AA-DB0D-48BB-B180-B5216667735B}" destId="{6F8C763B-4A39-49D8-889F-ECE1C9CCA510}" srcOrd="5" destOrd="0" presId="urn:microsoft.com/office/officeart/2005/8/layout/default"/>
    <dgm:cxn modelId="{714342C7-CA72-4AC0-B3D5-52C096924793}" type="presParOf" srcId="{6D7424AA-DB0D-48BB-B180-B5216667735B}" destId="{05978A24-0ABA-498F-A6D3-CF89ED608707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45F3A1F-6153-43A0-A05A-2E18B8563464}">
      <dsp:nvSpPr>
        <dsp:cNvPr id="0" name=""/>
        <dsp:cNvSpPr/>
      </dsp:nvSpPr>
      <dsp:spPr>
        <a:xfrm>
          <a:off x="-5116992" y="-783865"/>
          <a:ext cx="6093694" cy="6093694"/>
        </a:xfrm>
        <a:prstGeom prst="blockArc">
          <a:avLst>
            <a:gd name="adj1" fmla="val 18900000"/>
            <a:gd name="adj2" fmla="val 2700000"/>
            <a:gd name="adj3" fmla="val 354"/>
          </a:avLst>
        </a:prstGeom>
        <a:noFill/>
        <a:ln w="285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69BB26-F8FC-4FEC-83C1-E9E0F6F5CB41}">
      <dsp:nvSpPr>
        <dsp:cNvPr id="0" name=""/>
        <dsp:cNvSpPr/>
      </dsp:nvSpPr>
      <dsp:spPr>
        <a:xfrm>
          <a:off x="427226" y="282782"/>
          <a:ext cx="7739890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27940" rIns="27940" bIns="27940" numCol="1" spcCol="1270" anchor="ctr" anchorCtr="0">
          <a:noAutofit/>
        </a:bodyPr>
        <a:lstStyle/>
        <a:p>
          <a:pPr marL="0" lvl="0" indent="0" algn="ctr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bg1"/>
              </a:solidFill>
            </a:rPr>
            <a:t>История неустойки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427226" y="282782"/>
        <a:ext cx="7739890" cy="565926"/>
      </dsp:txXfrm>
    </dsp:sp>
    <dsp:sp modelId="{993275A2-8AB1-414D-AAD1-D4807C89EEBC}">
      <dsp:nvSpPr>
        <dsp:cNvPr id="0" name=""/>
        <dsp:cNvSpPr/>
      </dsp:nvSpPr>
      <dsp:spPr>
        <a:xfrm>
          <a:off x="73522" y="212041"/>
          <a:ext cx="707408" cy="707408"/>
        </a:xfrm>
        <a:prstGeom prst="ellipse">
          <a:avLst/>
        </a:prstGeom>
        <a:solidFill>
          <a:schemeClr val="accent1">
            <a:lumMod val="5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FCFE779-83A2-4C0F-96B7-45E71FB3FD37}">
      <dsp:nvSpPr>
        <dsp:cNvPr id="0" name=""/>
        <dsp:cNvSpPr/>
      </dsp:nvSpPr>
      <dsp:spPr>
        <a:xfrm>
          <a:off x="832752" y="1131400"/>
          <a:ext cx="7334364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27940" rIns="27940" bIns="27940" numCol="1" spcCol="1270" anchor="ctr" anchorCtr="0">
          <a:noAutofit/>
        </a:bodyPr>
        <a:lstStyle/>
        <a:p>
          <a:pPr marL="0" lvl="0" indent="0" algn="l" defTabSz="48895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chemeClr val="bg1"/>
              </a:solidFill>
            </a:rPr>
            <a:t>Прообразы неустойки встречаются в Русской Правде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832752" y="1131400"/>
        <a:ext cx="7334364" cy="565926"/>
      </dsp:txXfrm>
    </dsp:sp>
    <dsp:sp modelId="{424D86DF-164D-463B-9071-30F279E67CF2}">
      <dsp:nvSpPr>
        <dsp:cNvPr id="0" name=""/>
        <dsp:cNvSpPr/>
      </dsp:nvSpPr>
      <dsp:spPr>
        <a:xfrm>
          <a:off x="479048" y="1060659"/>
          <a:ext cx="707408" cy="707408"/>
        </a:xfrm>
        <a:prstGeom prst="ellipse">
          <a:avLst/>
        </a:prstGeom>
        <a:solidFill>
          <a:schemeClr val="accent1">
            <a:lumMod val="75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1B3029A-1EC9-4816-817D-5491502EAEF1}">
      <dsp:nvSpPr>
        <dsp:cNvPr id="0" name=""/>
        <dsp:cNvSpPr/>
      </dsp:nvSpPr>
      <dsp:spPr>
        <a:xfrm>
          <a:off x="957216" y="1980018"/>
          <a:ext cx="7209900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27940" rIns="27940" bIns="2794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bg1"/>
              </a:solidFill>
            </a:rPr>
            <a:t>В Своде законов Российской империи (1832 г.) неустойка имела кумулятивный и карательный характер: она не освобождала от основного долга и не могла быть снижена судом</a:t>
          </a:r>
        </a:p>
      </dsp:txBody>
      <dsp:txXfrm>
        <a:off x="957216" y="1980018"/>
        <a:ext cx="7209900" cy="565926"/>
      </dsp:txXfrm>
    </dsp:sp>
    <dsp:sp modelId="{4EF164B0-5CA8-46EE-B6F4-2AABE71C0C95}">
      <dsp:nvSpPr>
        <dsp:cNvPr id="0" name=""/>
        <dsp:cNvSpPr/>
      </dsp:nvSpPr>
      <dsp:spPr>
        <a:xfrm>
          <a:off x="603512" y="1909277"/>
          <a:ext cx="707408" cy="707408"/>
        </a:xfrm>
        <a:prstGeom prst="ellipse">
          <a:avLst/>
        </a:prstGeom>
        <a:solidFill>
          <a:schemeClr val="accent1">
            <a:lumMod val="60000"/>
            <a:lumOff val="4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8AFC59D-42C1-4FA2-9E82-FF987EC3454B}">
      <dsp:nvSpPr>
        <dsp:cNvPr id="0" name=""/>
        <dsp:cNvSpPr/>
      </dsp:nvSpPr>
      <dsp:spPr>
        <a:xfrm>
          <a:off x="832752" y="2828636"/>
          <a:ext cx="7334364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27940" rIns="27940" bIns="2794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>
              <a:solidFill>
                <a:schemeClr val="bg1"/>
              </a:solidFill>
            </a:rPr>
            <a:t>ГК РСФСР 1922 г. ввёл альтернативный характер неустойки (право выбора между неустойкой и убытками) и возможность её снижения судом</a:t>
          </a:r>
          <a:endParaRPr lang="ru-RU" sz="1100" kern="1200" dirty="0">
            <a:solidFill>
              <a:schemeClr val="bg1"/>
            </a:solidFill>
          </a:endParaRPr>
        </a:p>
      </dsp:txBody>
      <dsp:txXfrm>
        <a:off x="832752" y="2828636"/>
        <a:ext cx="7334364" cy="565926"/>
      </dsp:txXfrm>
    </dsp:sp>
    <dsp:sp modelId="{03D76BBB-F521-443E-8E0B-033A06880D72}">
      <dsp:nvSpPr>
        <dsp:cNvPr id="0" name=""/>
        <dsp:cNvSpPr/>
      </dsp:nvSpPr>
      <dsp:spPr>
        <a:xfrm>
          <a:off x="479048" y="2757895"/>
          <a:ext cx="707408" cy="707408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5A449FC-4663-49DF-9665-276D71828C8F}">
      <dsp:nvSpPr>
        <dsp:cNvPr id="0" name=""/>
        <dsp:cNvSpPr/>
      </dsp:nvSpPr>
      <dsp:spPr>
        <a:xfrm>
          <a:off x="427226" y="3677254"/>
          <a:ext cx="7739890" cy="56592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49204" tIns="27940" rIns="27940" bIns="27940" numCol="1" spcCol="1270" anchor="ctr" anchorCtr="0">
          <a:noAutofit/>
        </a:bodyPr>
        <a:lstStyle/>
        <a:p>
          <a:pPr marL="0" lvl="0" indent="0" algn="l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kern="1200" dirty="0">
              <a:solidFill>
                <a:schemeClr val="bg1"/>
              </a:solidFill>
            </a:rPr>
            <a:t>ГК РСФСР 1964 г. установил зачетный характер (убытки возмещаются в части, не покрытой неустойкой)</a:t>
          </a:r>
        </a:p>
      </dsp:txBody>
      <dsp:txXfrm>
        <a:off x="427226" y="3677254"/>
        <a:ext cx="7739890" cy="565926"/>
      </dsp:txXfrm>
    </dsp:sp>
    <dsp:sp modelId="{282CFF60-DB44-4CBA-A2EB-C5AD5FCFA381}">
      <dsp:nvSpPr>
        <dsp:cNvPr id="0" name=""/>
        <dsp:cNvSpPr/>
      </dsp:nvSpPr>
      <dsp:spPr>
        <a:xfrm>
          <a:off x="73522" y="3606513"/>
          <a:ext cx="707408" cy="707408"/>
        </a:xfrm>
        <a:prstGeom prst="ellipse">
          <a:avLst/>
        </a:prstGeom>
        <a:solidFill>
          <a:schemeClr val="accent1">
            <a:lumMod val="20000"/>
            <a:lumOff val="8000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073132-B3CF-41B0-9505-432B6572D05D}">
      <dsp:nvSpPr>
        <dsp:cNvPr id="0" name=""/>
        <dsp:cNvSpPr/>
      </dsp:nvSpPr>
      <dsp:spPr>
        <a:xfrm>
          <a:off x="98415" y="196208"/>
          <a:ext cx="3392091" cy="206747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 статье 330 ГК РФ следует четко закрепить, что штраф и пени являются различными видами неустойки</a:t>
          </a:r>
        </a:p>
      </dsp:txBody>
      <dsp:txXfrm>
        <a:off x="98415" y="196208"/>
        <a:ext cx="3392091" cy="2067470"/>
      </dsp:txXfrm>
    </dsp:sp>
    <dsp:sp modelId="{BE043A07-B1BB-4745-B473-271922DB8D2F}">
      <dsp:nvSpPr>
        <dsp:cNvPr id="0" name=""/>
        <dsp:cNvSpPr/>
      </dsp:nvSpPr>
      <dsp:spPr>
        <a:xfrm>
          <a:off x="4040986" y="285703"/>
          <a:ext cx="2496167" cy="14977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В статье 333 ГК РФ необходимо установить исчерпывающий перечень факторов для оценки соразмерности неустойки</a:t>
          </a:r>
        </a:p>
      </dsp:txBody>
      <dsp:txXfrm>
        <a:off x="4040986" y="285703"/>
        <a:ext cx="2496167" cy="1497700"/>
      </dsp:txXfrm>
    </dsp:sp>
    <dsp:sp modelId="{126087A7-42A4-4102-8414-88DD86C9CC67}">
      <dsp:nvSpPr>
        <dsp:cNvPr id="0" name=""/>
        <dsp:cNvSpPr/>
      </dsp:nvSpPr>
      <dsp:spPr>
        <a:xfrm>
          <a:off x="727823" y="2318724"/>
          <a:ext cx="2673494" cy="14977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Статья 331 ГК РФ должна предусматривать возможность одновременного взыскания штрафа и пеней за одно и то же нарушение, если это согласовано сторонами</a:t>
          </a:r>
        </a:p>
      </dsp:txBody>
      <dsp:txXfrm>
        <a:off x="727823" y="2318724"/>
        <a:ext cx="2673494" cy="1497700"/>
      </dsp:txXfrm>
    </dsp:sp>
    <dsp:sp modelId="{05978A24-0ABA-498F-A6D3-CF89ED608707}">
      <dsp:nvSpPr>
        <dsp:cNvPr id="0" name=""/>
        <dsp:cNvSpPr/>
      </dsp:nvSpPr>
      <dsp:spPr>
        <a:xfrm>
          <a:off x="4278712" y="2255990"/>
          <a:ext cx="2657719" cy="14977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kern="1200" dirty="0"/>
            <a:t>Судам следует обязать указывать обоснование изменения размера неустойки в мотивировочной части решений</a:t>
          </a:r>
        </a:p>
      </dsp:txBody>
      <dsp:txXfrm>
        <a:off x="4278712" y="2255990"/>
        <a:ext cx="2657719" cy="149770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  <p:transition spd="med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med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med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4C71EC6-210F-42DE-9C53-41977AD35B3D}" type="datetimeFigureOut">
              <a:rPr lang="ru-RU" smtClean="0"/>
              <a:t>22.06.2026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med">
    <p:wipe/>
  </p:transition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4" Type="http://schemas.openxmlformats.org/officeDocument/2006/relationships/diagramData" Target="../diagrams/data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ctrTitle"/>
          </p:nvPr>
        </p:nvSpPr>
        <p:spPr>
          <a:xfrm>
            <a:off x="612775" y="5661248"/>
            <a:ext cx="7668344" cy="504056"/>
          </a:xfrm>
        </p:spPr>
        <p:txBody>
          <a:bodyPr>
            <a:normAutofit fontScale="90000"/>
          </a:bodyPr>
          <a:lstStyle/>
          <a:p>
            <a:pPr lvl="0" algn="l">
              <a:spcBef>
                <a:spcPts val="0"/>
              </a:spcBef>
            </a:pP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Студент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 Эпов Богдан Андреевич,  группа БЮР-2022</a:t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b="1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Научный руководитель: 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Барсукова Лина Ивановна, </a:t>
            </a:r>
            <a:b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канд. </a:t>
            </a:r>
            <a:r>
              <a:rPr lang="ru-RU" sz="2400" dirty="0" err="1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юрид</a:t>
            </a:r>
            <a:r>
              <a:rPr lang="ru-RU" sz="2400" dirty="0">
                <a:solidFill>
                  <a:prstClr val="black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. наук, доцент, доцент кафедры юриспруденции</a:t>
            </a:r>
            <a:br>
              <a:rPr lang="ru-RU" sz="1600" dirty="0">
                <a:solidFill>
                  <a:prstClr val="black"/>
                </a:solidFill>
                <a:latin typeface="Aptos Light"/>
                <a:ea typeface="+mn-ea"/>
                <a:cs typeface="+mn-cs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641386"/>
            <a:ext cx="7632848" cy="2291670"/>
          </a:xfrm>
        </p:spPr>
        <p:txBody>
          <a:bodyPr>
            <a:noAutofit/>
          </a:bodyPr>
          <a:lstStyle/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cs typeface="Times New Roman"/>
              </a:rPr>
              <a:t>Неустойка как мера ответственности в гражданском российском праве</a:t>
            </a:r>
          </a:p>
          <a:p>
            <a:endParaRPr lang="ru-RU" sz="2800" dirty="0"/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979984" y="4113638"/>
            <a:ext cx="3827694" cy="23396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dirty="0"/>
          </a:p>
        </p:txBody>
      </p:sp>
      <p:sp>
        <p:nvSpPr>
          <p:cNvPr id="2" name="AutoShape 2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4" descr="ДВФ ВАВТ - Научно-исследовательская лаборатория ДВФ ВАВТ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7120488"/>
              </p:ext>
            </p:extLst>
          </p:nvPr>
        </p:nvGraphicFramePr>
        <p:xfrm>
          <a:off x="155575" y="169341"/>
          <a:ext cx="7440761" cy="1310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07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43435">
                <a:tc>
                  <a:txBody>
                    <a:bodyPr/>
                    <a:lstStyle/>
                    <a:p>
                      <a:pPr algn="r"/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Дальневосточный филиал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Федерального государственного бюджетного образовательного 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учреждения высшего образования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«Всероссийская академия внешней торговли</a:t>
                      </a:r>
                      <a:b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</a:br>
                      <a:r>
                        <a:rPr lang="ru-RU" sz="1600" b="1" dirty="0">
                          <a:solidFill>
                            <a:schemeClr val="bg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Министерства экономического развития Российской Федерации»</a:t>
                      </a:r>
                      <a:endParaRPr lang="ru-RU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160338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одзаголовок 2"/>
          <p:cNvSpPr txBox="1">
            <a:spLocks/>
          </p:cNvSpPr>
          <p:nvPr/>
        </p:nvSpPr>
        <p:spPr>
          <a:xfrm>
            <a:off x="1403648" y="5283486"/>
            <a:ext cx="6408712" cy="14767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Courier New" pitchFamily="49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  <a:p>
            <a:r>
              <a:rPr lang="ru-RU" sz="2000" dirty="0">
                <a:solidFill>
                  <a:schemeClr val="tx1"/>
                </a:solidFill>
                <a:latin typeface="Times New Roman"/>
                <a:cs typeface="Times New Roman"/>
              </a:rPr>
              <a:t>г. Петропавловск-Камчатский, 2026</a:t>
            </a:r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4003833"/>
      </p:ext>
    </p:extLst>
  </p:cSld>
  <p:clrMapOvr>
    <a:masterClrMapping/>
  </p:clrMapOvr>
  <p:transition spd="med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649" y="208081"/>
            <a:ext cx="1371600" cy="125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одзаголовок 2"/>
          <p:cNvSpPr txBox="1">
            <a:spLocks/>
          </p:cNvSpPr>
          <p:nvPr/>
        </p:nvSpPr>
        <p:spPr>
          <a:xfrm>
            <a:off x="827584" y="1772816"/>
            <a:ext cx="7632848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Courier New" pitchFamily="49" charset="0"/>
              <a:buChar char="o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50000"/>
                    <a:lumOff val="50000"/>
                  </a:schemeClr>
                </a:solidFill>
                <a:latin typeface="+mj-lt"/>
                <a:ea typeface="+mn-ea"/>
                <a:cs typeface="+mn-cs"/>
              </a:defRPr>
            </a:lvl9pPr>
          </a:lstStyle>
          <a:p>
            <a:endParaRPr lang="ru-RU" sz="2800" b="1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cs typeface="Times New Roman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1259632" y="1916832"/>
            <a:ext cx="6840760" cy="2232248"/>
          </a:xfrm>
          <a:prstGeom prst="homePlate">
            <a:avLst>
              <a:gd name="adj" fmla="val 28401"/>
            </a:avLst>
          </a:prstGeom>
          <a:gradFill flip="none" rotWithShape="1"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Актуальность темы </a:t>
            </a:r>
            <a:r>
              <a:rPr lang="ru-RU" dirty="0">
                <a:solidFill>
                  <a:schemeClr val="tx1"/>
                </a:solidFill>
              </a:rPr>
              <a:t>обусловлена тем обстоятельством, что институт ответственности важен для обеспечения стабильности гражданского оборота. Неустойка выступает одним из наиболее эффективных и востребованных способов защиты прав участников правоотношений, выполняя одновременно компенсационную и превентивную функции.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1259632" y="4365104"/>
            <a:ext cx="6840760" cy="2232248"/>
          </a:xfrm>
          <a:prstGeom prst="homePlate">
            <a:avLst>
              <a:gd name="adj" fmla="val 27284"/>
            </a:avLst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lin ang="27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В условиях современной экономической конъюнктуры, где стабильность договорных связей является базовым условием развития, правовая природа, порядок исчисления и применения неустойки приобретают особую значимость.</a:t>
            </a:r>
          </a:p>
        </p:txBody>
      </p:sp>
    </p:spTree>
    <p:extLst>
      <p:ext uri="{BB962C8B-B14F-4D97-AF65-F5344CB8AC3E}">
        <p14:creationId xmlns:p14="http://schemas.microsoft.com/office/powerpoint/2010/main" val="3455803813"/>
      </p:ext>
    </p:extLst>
  </p:cSld>
  <p:clrMapOvr>
    <a:masterClrMapping/>
  </p:clrMapOvr>
  <p:transition spd="med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365759" y="1590402"/>
            <a:ext cx="8633456" cy="443088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Неустойка представляет собой установленную законом или договором денежную сумму, подлежащую выплате должником в случае неисполнения или ненадлежащего исполнения обязательства. Анализ нормативных правовых актов и научной литературы позволяет утверждать, что выделяются два главных типа неустойки: законная (регламентируется государством) и договорная (определяется соглашением сторон); кроме того, существуют её виды – зачетная, исключительная и альтернативная, отличающиеся особенностями распределения рисков и покрытия убытков.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9649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AutoShape 12" descr="https://main-cdn.sbermegamarket.ru/big2/hlr-system/176/518/628/910/116/30/600013532836b0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840553"/>
      </p:ext>
    </p:extLst>
  </p:cSld>
  <p:clrMapOvr>
    <a:masterClrMapping/>
  </p:clrMapOvr>
  <p:transition spd="med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56915022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74189"/>
      </p:ext>
    </p:extLst>
  </p:cSld>
  <p:clrMapOvr>
    <a:masterClrMapping/>
  </p:clrMapOvr>
  <p:transition spd="med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r">
              <a:buNone/>
            </a:pPr>
            <a:r>
              <a:rPr lang="ru-RU" dirty="0">
                <a:solidFill>
                  <a:schemeClr val="tx1"/>
                </a:solidFill>
              </a:rPr>
              <a:t>Основные черты неустойки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755576" y="2780928"/>
            <a:ext cx="7416824" cy="5760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размер неустойки определяется судом на основе принципов справедливости и соразмерности</a:t>
            </a: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755576" y="3483191"/>
            <a:ext cx="7416824" cy="7378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уплата неустойки не прекращает основное обязательство и не освобождает должника от его исполнения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755576" y="4347287"/>
            <a:ext cx="7416824" cy="73789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суд вправе снизить размер неустойки в случае её явной несоразмерности последствиям нарушения обязательства, чтобы предотвратить получение кредитором необоснованной выгоды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755576" y="5281890"/>
            <a:ext cx="7416824" cy="117144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/>
              <a:t>стороны свободны в определении условий о неустойке в договоре, а при наличии объективных препятствий к исполнению судебного акта должник имеет право на его отсрочку или рассрочку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7ECD2F-5FE6-2A0F-E49D-D0D9D08F22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69" y="1570370"/>
            <a:ext cx="1664129" cy="105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8574219"/>
      </p:ext>
    </p:extLst>
  </p:cSld>
  <p:clrMapOvr>
    <a:masterClrMapping/>
  </p:clrMapOvr>
  <p:transition spd="med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0BB19E-812D-778E-88BE-84160862B5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BA7A4D5B-F3AD-A2F0-6278-E3CE339CA5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8C60C268-54DA-9F40-0C7B-5084678703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>
            <a:extLst>
              <a:ext uri="{FF2B5EF4-FFF2-40B4-BE49-F238E27FC236}">
                <a16:creationId xmlns:a16="http://schemas.microsoft.com/office/drawing/2014/main" id="{C840DC75-4829-D32A-40FE-D03E01D458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Суды по-разному применяют норму: одни удовлетворяют ходатайства ответчиков о снижении, другие отказывают, требуя недоказанности получения кредитором необоснованной выгоды. Ключевой проблемой является отсутствие четких стандартов «явной несоразмерности», что дает судам широкую свободу усмотрения. 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780877"/>
      </p:ext>
    </p:extLst>
  </p:cSld>
  <p:clrMapOvr>
    <a:masterClrMapping/>
  </p:clrMapOvr>
  <p:transition spd="med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6652CB-25A6-4F33-ED87-85E2BECE7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>
            <a:extLst>
              <a:ext uri="{FF2B5EF4-FFF2-40B4-BE49-F238E27FC236}">
                <a16:creationId xmlns:a16="http://schemas.microsoft.com/office/drawing/2014/main" id="{9FECF2D1-F48C-A652-AFA2-4C058DC246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>
            <a:extLst>
              <a:ext uri="{FF2B5EF4-FFF2-40B4-BE49-F238E27FC236}">
                <a16:creationId xmlns:a16="http://schemas.microsoft.com/office/drawing/2014/main" id="{0B63292C-128C-5F07-C84A-71AB970E95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>
            <a:extLst>
              <a:ext uri="{FF2B5EF4-FFF2-40B4-BE49-F238E27FC236}">
                <a16:creationId xmlns:a16="http://schemas.microsoft.com/office/drawing/2014/main" id="{4F4A1290-BE65-FA12-70D9-7D067FB68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5266928" cy="4853136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Конституционный Суд трактует снижение как обязанность суда искать баланс интересов, тогда как Верховный Суд указывает на исключительность таких случаев. Процессуальные ошибки также распространены, апелляционные инстанции иногда отклоняют заявления о снижении только потому, что они не были поданы в первой инстанции, вопреки разъяснениям Пленума ВС РФ № 7. Подобная практика делает институт неустойки непредсказуемым.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45EC73-2B6F-C4C1-1382-93927209E9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23469" y="2528900"/>
            <a:ext cx="3296663" cy="18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0361329"/>
      </p:ext>
    </p:extLst>
  </p:cSld>
  <p:clrMapOvr>
    <a:masterClrMapping/>
  </p:clrMapOvr>
  <p:transition spd="med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429" y="168607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>
                <a:solidFill>
                  <a:schemeClr val="tx1"/>
                </a:solidFill>
              </a:rPr>
              <a:t>Изменения для решения проблем неустойки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816937250"/>
              </p:ext>
            </p:extLst>
          </p:nvPr>
        </p:nvGraphicFramePr>
        <p:xfrm>
          <a:off x="1524000" y="2564903"/>
          <a:ext cx="6936432" cy="38164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111079395"/>
      </p:ext>
    </p:extLst>
  </p:cSld>
  <p:clrMapOvr>
    <a:masterClrMapping/>
  </p:clrMapOvr>
  <p:transition spd="med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7450137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0566" y="221563"/>
            <a:ext cx="1369566" cy="1252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4" descr="Картинки &quot;Спасибо за внимание&quot; для презентации - 553 классных иде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700808"/>
            <a:ext cx="6567132" cy="49253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1103864"/>
      </p:ext>
    </p:extLst>
  </p:cSld>
  <p:clrMapOvr>
    <a:masterClrMapping/>
  </p:clrMapOvr>
  <p:transition spd="med">
    <p:wip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791</TotalTime>
  <Words>600</Words>
  <Application>Microsoft Office PowerPoint</Application>
  <PresentationFormat>Экран (4:3)</PresentationFormat>
  <Paragraphs>26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Aptos Light</vt:lpstr>
      <vt:lpstr>Arial</vt:lpstr>
      <vt:lpstr>Century Gothic</vt:lpstr>
      <vt:lpstr>Courier New</vt:lpstr>
      <vt:lpstr>Palatino Linotype</vt:lpstr>
      <vt:lpstr>Times New Roman</vt:lpstr>
      <vt:lpstr>Исполнительная</vt:lpstr>
      <vt:lpstr>                                                                                Студент: Эпов Богдан Андреевич,  группа БЮР-2022 Научный руководитель: Барсукова Лина Ивановна,  канд. юрид. наук, доцент, доцент кафедры юриспруденции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Кирилл</dc:creator>
  <cp:lastModifiedBy>Андрей Эпов</cp:lastModifiedBy>
  <cp:revision>55</cp:revision>
  <dcterms:created xsi:type="dcterms:W3CDTF">2024-12-09T07:43:06Z</dcterms:created>
  <dcterms:modified xsi:type="dcterms:W3CDTF">2026-06-21T22:59:58Z</dcterms:modified>
</cp:coreProperties>
</file>