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079" r:id="rId1"/>
  </p:sldMasterIdLst>
  <p:notesMasterIdLst>
    <p:notesMasterId r:id="rId9"/>
  </p:notesMasterIdLst>
  <p:sldIdLst>
    <p:sldId id="305" r:id="rId2"/>
    <p:sldId id="293" r:id="rId3"/>
    <p:sldId id="301" r:id="rId4"/>
    <p:sldId id="302" r:id="rId5"/>
    <p:sldId id="282" r:id="rId6"/>
    <p:sldId id="303" r:id="rId7"/>
    <p:sldId id="30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5FD9C50-A52F-44DD-8F72-DC0B6E4308F5}">
          <p14:sldIdLst>
            <p14:sldId id="305"/>
            <p14:sldId id="293"/>
            <p14:sldId id="301"/>
            <p14:sldId id="302"/>
            <p14:sldId id="282"/>
            <p14:sldId id="303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97" autoAdjust="0"/>
    <p:restoredTop sz="94713" autoAdjust="0"/>
  </p:normalViewPr>
  <p:slideViewPr>
    <p:cSldViewPr>
      <p:cViewPr varScale="1">
        <p:scale>
          <a:sx n="99" d="100"/>
          <a:sy n="99" d="100"/>
        </p:scale>
        <p:origin x="963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E2DD8-AB3E-410B-8617-DDC6DC29B322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26730-5050-481F-8298-90533E69B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134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0769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931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661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3366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5596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02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2697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3298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228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3740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094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1089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0" r:id="rId1"/>
    <p:sldLayoutId id="2147484081" r:id="rId2"/>
    <p:sldLayoutId id="2147484082" r:id="rId3"/>
    <p:sldLayoutId id="2147484083" r:id="rId4"/>
    <p:sldLayoutId id="2147484084" r:id="rId5"/>
    <p:sldLayoutId id="2147484085" r:id="rId6"/>
    <p:sldLayoutId id="2147484086" r:id="rId7"/>
    <p:sldLayoutId id="2147484087" r:id="rId8"/>
    <p:sldLayoutId id="2147484088" r:id="rId9"/>
    <p:sldLayoutId id="2147484089" r:id="rId10"/>
    <p:sldLayoutId id="2147484090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355B5-3187-7A07-0444-9FA0A2275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1B2E5456-BF5C-EEAB-B7F4-48BFD1701A82}"/>
              </a:ext>
            </a:extLst>
          </p:cNvPr>
          <p:cNvSpPr txBox="1">
            <a:spLocks/>
          </p:cNvSpPr>
          <p:nvPr/>
        </p:nvSpPr>
        <p:spPr>
          <a:xfrm>
            <a:off x="210123" y="2276872"/>
            <a:ext cx="8929718" cy="201622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i="1" dirty="0"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КОМПЕНСАЦИЯ МОРАЛЬНОГО ВРЕДА ПРИ НАРУШЕНИИ ЛИЧНЫХ НЕИМУЩЕСТВЕННЫХ ПРАВ В СЕТИ ИНТЕРНЕТ</a:t>
            </a:r>
            <a:r>
              <a:rPr lang="ru-RU" sz="2800" b="1" i="1" dirty="0">
                <a:latin typeface="Times New Roman" panose="02020603050405020304" pitchFamily="18" charset="0"/>
                <a:cs typeface="Times New Roman" pitchFamily="18" charset="0"/>
              </a:rPr>
              <a:t>»</a:t>
            </a:r>
            <a:endParaRPr lang="ru-RU" sz="28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09B15FDA-F291-720C-69CE-11B211690CDA}"/>
              </a:ext>
            </a:extLst>
          </p:cNvPr>
          <p:cNvSpPr txBox="1">
            <a:spLocks/>
          </p:cNvSpPr>
          <p:nvPr/>
        </p:nvSpPr>
        <p:spPr>
          <a:xfrm>
            <a:off x="5903916" y="5270446"/>
            <a:ext cx="3235925" cy="100279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Барсукова Лина Ивановна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наук,</a:t>
            </a:r>
            <a:endParaRPr kumimoji="0" lang="ru-RU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3687A2EB-2BC6-E9F3-D411-F37A4E529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159" y="242360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600BC3-5A5D-A8C5-1339-E8CA5CFB4AD7}"/>
              </a:ext>
            </a:extLst>
          </p:cNvPr>
          <p:cNvSpPr txBox="1"/>
          <p:nvPr/>
        </p:nvSpPr>
        <p:spPr>
          <a:xfrm>
            <a:off x="1128796" y="1587554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FDBA39F9-7361-9B19-F827-CEF0FBF6F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8BC2D2-F544-46BD-250D-B0C49E76370D}"/>
              </a:ext>
            </a:extLst>
          </p:cNvPr>
          <p:cNvSpPr txBox="1"/>
          <p:nvPr/>
        </p:nvSpPr>
        <p:spPr>
          <a:xfrm>
            <a:off x="36207" y="5254059"/>
            <a:ext cx="361721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Ленёва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Елена Семёновна,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3 курса,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Б-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-2023 О.З.-У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9663232"/>
      </p:ext>
    </p:extLst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8">
            <a:extLst>
              <a:ext uri="{FF2B5EF4-FFF2-40B4-BE49-F238E27FC236}">
                <a16:creationId xmlns:a16="http://schemas.microsoft.com/office/drawing/2014/main" id="{A0262ECF-1487-02FE-763B-223A7CC249DC}"/>
              </a:ext>
            </a:extLst>
          </p:cNvPr>
          <p:cNvSpPr txBox="1">
            <a:spLocks/>
          </p:cNvSpPr>
          <p:nvPr/>
        </p:nvSpPr>
        <p:spPr>
          <a:xfrm>
            <a:off x="395536" y="980728"/>
            <a:ext cx="8352928" cy="7200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10EEF60D-745A-BE63-24A8-6722B7F34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3CCBB7E-FFF2-6423-A811-2EC439462BCD}"/>
              </a:ext>
            </a:extLst>
          </p:cNvPr>
          <p:cNvSpPr txBox="1"/>
          <p:nvPr/>
        </p:nvSpPr>
        <p:spPr>
          <a:xfrm>
            <a:off x="107504" y="1988840"/>
            <a:ext cx="8712968" cy="3831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000" algn="just">
              <a:buNone/>
            </a:pPr>
            <a:r>
              <a:rPr lang="ru-RU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 темы</a:t>
            </a:r>
            <a:r>
              <a:rPr lang="en-US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обусловлена:</a:t>
            </a:r>
          </a:p>
          <a:p>
            <a:pPr marL="457200" indent="450000" algn="just">
              <a:buFontTx/>
              <a:buChar char="-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ростом числа нарушений личных неимущественных прав в онлайн-среде (распространение порочащих сведений, незаконное использование персональных данных и изображений);</a:t>
            </a:r>
          </a:p>
          <a:p>
            <a:pPr marL="457200" indent="450000" algn="just">
              <a:buFontTx/>
              <a:buChar char="-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сложностями доказывания и оценки морального вреда в цифровой среде;</a:t>
            </a:r>
          </a:p>
          <a:p>
            <a:pPr marL="457200" indent="450000" algn="just">
              <a:buFontTx/>
              <a:buChar char="-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необходимостью защиты прав граждан в условиях цифровизации.</a:t>
            </a:r>
          </a:p>
        </p:txBody>
      </p:sp>
    </p:spTree>
    <p:extLst>
      <p:ext uri="{BB962C8B-B14F-4D97-AF65-F5344CB8AC3E}">
        <p14:creationId xmlns:p14="http://schemas.microsoft.com/office/powerpoint/2010/main" val="21781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D81BE3-5EDB-949B-A424-6BE703F65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190" y="764704"/>
            <a:ext cx="7886700" cy="110953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морального вреда и условия его компенсации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81541219-3F8B-C3D9-84DC-AEA785A46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E048C76-138C-DE2A-3AAB-D31B97EAB0AA}"/>
              </a:ext>
            </a:extLst>
          </p:cNvPr>
          <p:cNvSpPr/>
          <p:nvPr/>
        </p:nvSpPr>
        <p:spPr>
          <a:xfrm>
            <a:off x="401343" y="2060848"/>
            <a:ext cx="8341314" cy="158417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Моральный вред ‒ физические или нравственные страдания, вызванные действиями, нарушающими личные неимущественные права либо посягающими на другие нематериальные блага.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A081247-92E2-3993-F09A-50BA21EBD103}"/>
              </a:ext>
            </a:extLst>
          </p:cNvPr>
          <p:cNvSpPr/>
          <p:nvPr/>
        </p:nvSpPr>
        <p:spPr>
          <a:xfrm>
            <a:off x="412246" y="3747675"/>
            <a:ext cx="8341314" cy="234562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i="1" u="sng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Условия:</a:t>
            </a:r>
          </a:p>
          <a:p>
            <a:pPr marL="457200" indent="-457200" algn="ctr">
              <a:buAutoNum type="arabicParenR"/>
            </a:pP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наличие вреда</a:t>
            </a:r>
          </a:p>
          <a:p>
            <a:pPr marL="457200" indent="-457200" algn="ctr">
              <a:buAutoNum type="arabicParenR"/>
            </a:pP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противоправное поведение нарушителя</a:t>
            </a:r>
          </a:p>
          <a:p>
            <a:pPr marL="457200" indent="-457200" algn="ctr">
              <a:buAutoNum type="arabicParenR"/>
            </a:pP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причинная связь</a:t>
            </a:r>
          </a:p>
          <a:p>
            <a:pPr marL="457200" indent="-457200" algn="ctr">
              <a:buAutoNum type="arabicParenR"/>
            </a:pPr>
            <a:r>
              <a:rPr lang="ru-RU" sz="2600" b="1" i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вина причинителя вреда</a:t>
            </a:r>
          </a:p>
        </p:txBody>
      </p:sp>
    </p:spTree>
    <p:extLst>
      <p:ext uri="{BB962C8B-B14F-4D97-AF65-F5344CB8AC3E}">
        <p14:creationId xmlns:p14="http://schemas.microsoft.com/office/powerpoint/2010/main" val="2602282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5F70770-F498-E6CA-9DC1-6DDC3A828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620688"/>
            <a:ext cx="7886700" cy="125355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определения размера компенсации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24A530-D80A-8ACA-14BF-1DE0B6FAD2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916832"/>
            <a:ext cx="8424936" cy="4608512"/>
          </a:xfrm>
        </p:spPr>
        <p:txBody>
          <a:bodyPr>
            <a:noAutofit/>
          </a:bodyPr>
          <a:lstStyle/>
          <a:p>
            <a:pPr marL="0" indent="4500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 причинённых потерпевшему физических и нравственных страданий</a:t>
            </a:r>
          </a:p>
          <a:p>
            <a:pPr marL="0" indent="4500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Степень вины причинителя вреда </a:t>
            </a:r>
          </a:p>
          <a:p>
            <a:pPr marL="0" indent="4500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Существо и значимость прав и нематериальных благ потерпевшего, которым причинён вред</a:t>
            </a:r>
          </a:p>
          <a:p>
            <a:pPr marL="0" indent="4500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 и степень умаления таких прав и благ </a:t>
            </a:r>
          </a:p>
          <a:p>
            <a:pPr marL="0" indent="4500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Поведение самого потерпевшего при причинении вреда</a:t>
            </a:r>
          </a:p>
          <a:p>
            <a:pPr marL="0" indent="4500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 причинения страданий</a:t>
            </a:r>
          </a:p>
          <a:p>
            <a:pPr marL="0" indent="4500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Сумма, в которую сам потерпевший оценивает ожидаемую компенсацию</a:t>
            </a:r>
          </a:p>
          <a:p>
            <a:pPr marL="0" indent="4500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2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5">
            <a:extLst>
              <a:ext uri="{FF2B5EF4-FFF2-40B4-BE49-F238E27FC236}">
                <a16:creationId xmlns:a16="http://schemas.microsoft.com/office/drawing/2014/main" id="{C62214A0-0C5C-3023-37B5-B4FF9083B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3573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11519" y="583850"/>
            <a:ext cx="748883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Проблемы</a:t>
            </a:r>
            <a:endParaRPr lang="ru-RU" sz="3800" b="1" dirty="0"/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CC9E3EBC-360B-980B-9BE4-4EAAB97960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6871CA69-33EB-D9EB-337F-5B2643CC9F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2132856"/>
            <a:ext cx="8352928" cy="402336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анонимность и сложность установления виновного лица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проблемы доказывания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неопределённость критериев определения размера компенсации</a:t>
            </a:r>
          </a:p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быстрое удаление информации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8C8C1E-1A85-906E-4855-19B7468C9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3688" y="980728"/>
            <a:ext cx="6823670" cy="565945"/>
          </a:xfrm>
        </p:spPr>
        <p:txBody>
          <a:bodyPr>
            <a:noAutofit/>
          </a:bodyPr>
          <a:lstStyle/>
          <a:p>
            <a:r>
              <a:rPr lang="ru-RU" sz="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Пути решения проблем</a:t>
            </a:r>
            <a:endParaRPr lang="ru-RU" sz="3800" dirty="0">
              <a:solidFill>
                <a:schemeClr val="tx1"/>
              </a:solidFill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1032D52C-9906-C615-A098-46E7684C3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71BFDF-4372-0A23-4B80-C71F536B138D}"/>
              </a:ext>
            </a:extLst>
          </p:cNvPr>
          <p:cNvSpPr txBox="1"/>
          <p:nvPr/>
        </p:nvSpPr>
        <p:spPr>
          <a:xfrm>
            <a:off x="71500" y="1844824"/>
            <a:ext cx="9001000" cy="4164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3000" dirty="0">
                <a:effectLst/>
                <a:latin typeface="Times New Roman" panose="02020603050405020304" pitchFamily="18" charset="0"/>
                <a:ea typeface="Times New Roman CYR" panose="02020603050405020304" pitchFamily="18" charset="0"/>
                <a:cs typeface="Times New Roman" panose="02020603050405020304" pitchFamily="18" charset="0"/>
              </a:rPr>
              <a:t>нотариальное удостоверение доказательств</a:t>
            </a:r>
          </a:p>
          <a:p>
            <a:pPr marL="457200" indent="-4572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3000" dirty="0">
                <a:effectLst/>
                <a:latin typeface="Times New Roman" panose="02020603050405020304" pitchFamily="18" charset="0"/>
                <a:ea typeface="Times New Roman CYR" panose="02020603050405020304" pitchFamily="18" charset="0"/>
                <a:cs typeface="Times New Roman" panose="02020603050405020304" pitchFamily="18" charset="0"/>
              </a:rPr>
              <a:t>медицинские справки и заключения психологов</a:t>
            </a:r>
          </a:p>
          <a:p>
            <a:pPr marL="457200" indent="-4572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3000" dirty="0">
                <a:effectLst/>
                <a:latin typeface="Times New Roman" panose="02020603050405020304" pitchFamily="18" charset="0"/>
                <a:ea typeface="Times New Roman CYR" panose="02020603050405020304" pitchFamily="18" charset="0"/>
                <a:cs typeface="Times New Roman" panose="02020603050405020304" pitchFamily="18" charset="0"/>
              </a:rPr>
              <a:t>учёт объективных данных при определении компенсации</a:t>
            </a:r>
          </a:p>
          <a:p>
            <a:pPr marL="457200" indent="-4572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3000" dirty="0">
                <a:effectLst/>
                <a:latin typeface="Times New Roman" panose="02020603050405020304" pitchFamily="18" charset="0"/>
                <a:ea typeface="Times New Roman CYR" panose="02020603050405020304" pitchFamily="18" charset="0"/>
                <a:cs typeface="Times New Roman" panose="02020603050405020304" pitchFamily="18" charset="0"/>
              </a:rPr>
              <a:t>совершенствование законодательства </a:t>
            </a:r>
          </a:p>
          <a:p>
            <a:pPr marL="457200" indent="-4572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ru-RU" sz="3000" dirty="0">
                <a:effectLst/>
                <a:latin typeface="Times New Roman" panose="02020603050405020304" pitchFamily="18" charset="0"/>
                <a:ea typeface="Times New Roman CYR" panose="02020603050405020304" pitchFamily="18" charset="0"/>
                <a:cs typeface="Times New Roman" panose="02020603050405020304" pitchFamily="18" charset="0"/>
              </a:rPr>
              <a:t>альтернативные методы разрешения споров </a:t>
            </a:r>
          </a:p>
        </p:txBody>
      </p:sp>
    </p:spTree>
    <p:extLst>
      <p:ext uri="{BB962C8B-B14F-4D97-AF65-F5344CB8AC3E}">
        <p14:creationId xmlns:p14="http://schemas.microsoft.com/office/powerpoint/2010/main" val="1561831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768278-62AC-BD5A-4CC4-1A8F639B9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CCCC49B9-3D44-0152-86C9-189A78BDA44A}"/>
              </a:ext>
            </a:extLst>
          </p:cNvPr>
          <p:cNvSpPr txBox="1">
            <a:spLocks/>
          </p:cNvSpPr>
          <p:nvPr/>
        </p:nvSpPr>
        <p:spPr>
          <a:xfrm>
            <a:off x="210123" y="2276872"/>
            <a:ext cx="8929718" cy="201622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i="1" dirty="0"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КОМПЕНСАЦИЯ МОРАЛЬНОГО ВРЕДА ПРИ НАРУШЕНИИ ЛИЧНЫХ НЕИМУЩЕСТВЕННЫХ ПРАВ В СЕТИ ИНТЕРНЕТ</a:t>
            </a:r>
            <a:r>
              <a:rPr lang="ru-RU" sz="2800" b="1" i="1" dirty="0">
                <a:latin typeface="Times New Roman" panose="02020603050405020304" pitchFamily="18" charset="0"/>
                <a:cs typeface="Times New Roman" pitchFamily="18" charset="0"/>
              </a:rPr>
              <a:t>»</a:t>
            </a:r>
            <a:endParaRPr lang="ru-RU" sz="28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05C16EAD-8066-9C8B-C26E-574C25A6EA93}"/>
              </a:ext>
            </a:extLst>
          </p:cNvPr>
          <p:cNvSpPr txBox="1">
            <a:spLocks/>
          </p:cNvSpPr>
          <p:nvPr/>
        </p:nvSpPr>
        <p:spPr>
          <a:xfrm>
            <a:off x="5903916" y="5270446"/>
            <a:ext cx="3235925" cy="100279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Барсукова Лина Ивановна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наук,</a:t>
            </a:r>
            <a:endParaRPr kumimoji="0" lang="ru-RU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7D6FF189-B59E-5DE9-7B38-F23DB2A0A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159" y="242360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9199CC-9104-1765-6F1B-E00D73A0BC27}"/>
              </a:ext>
            </a:extLst>
          </p:cNvPr>
          <p:cNvSpPr txBox="1"/>
          <p:nvPr/>
        </p:nvSpPr>
        <p:spPr>
          <a:xfrm>
            <a:off x="1128796" y="1587554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32494353-4616-7D1A-8E8F-9566FD23C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3376C5D-6FBE-F6CA-ABC2-8A0A59DBC2D4}"/>
              </a:ext>
            </a:extLst>
          </p:cNvPr>
          <p:cNvSpPr txBox="1"/>
          <p:nvPr/>
        </p:nvSpPr>
        <p:spPr>
          <a:xfrm>
            <a:off x="36207" y="5254059"/>
            <a:ext cx="361721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Ленёва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Елена Семёновна,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3 курса,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Б-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-2023 О.З.-У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340672"/>
      </p:ext>
    </p:extLst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5333</TotalTime>
  <Words>315</Words>
  <Application>Microsoft Office PowerPoint</Application>
  <PresentationFormat>Экран (4:3)</PresentationFormat>
  <Paragraphs>61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Calibri</vt:lpstr>
      <vt:lpstr>Calibri Light</vt:lpstr>
      <vt:lpstr>Courier New</vt:lpstr>
      <vt:lpstr>Times New Roman</vt:lpstr>
      <vt:lpstr>Wingdings</vt:lpstr>
      <vt:lpstr>Ретро</vt:lpstr>
      <vt:lpstr>Презентация PowerPoint</vt:lpstr>
      <vt:lpstr>Презентация PowerPoint</vt:lpstr>
      <vt:lpstr>Понятие морального вреда и условия его компенсации</vt:lpstr>
      <vt:lpstr>Критерии определения размера компенсации</vt:lpstr>
      <vt:lpstr>Презентация PowerPoint</vt:lpstr>
      <vt:lpstr>Пути решения проблем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Misha Garmanov</cp:lastModifiedBy>
  <cp:revision>119</cp:revision>
  <dcterms:created xsi:type="dcterms:W3CDTF">2020-02-11T09:59:33Z</dcterms:created>
  <dcterms:modified xsi:type="dcterms:W3CDTF">2026-06-11T01:43:08Z</dcterms:modified>
</cp:coreProperties>
</file>