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144" r:id="rId1"/>
  </p:sldMasterIdLst>
  <p:notesMasterIdLst>
    <p:notesMasterId r:id="rId11"/>
  </p:notesMasterIdLst>
  <p:sldIdLst>
    <p:sldId id="305" r:id="rId2"/>
    <p:sldId id="293" r:id="rId3"/>
    <p:sldId id="301" r:id="rId4"/>
    <p:sldId id="302" r:id="rId5"/>
    <p:sldId id="313" r:id="rId6"/>
    <p:sldId id="282" r:id="rId7"/>
    <p:sldId id="303" r:id="rId8"/>
    <p:sldId id="311" r:id="rId9"/>
    <p:sldId id="312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5FD9C50-A52F-44DD-8F72-DC0B6E4308F5}">
          <p14:sldIdLst>
            <p14:sldId id="305"/>
            <p14:sldId id="293"/>
            <p14:sldId id="301"/>
            <p14:sldId id="302"/>
            <p14:sldId id="313"/>
            <p14:sldId id="282"/>
            <p14:sldId id="303"/>
            <p14:sldId id="311"/>
            <p14:sldId id="31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97" autoAdjust="0"/>
    <p:restoredTop sz="94713" autoAdjust="0"/>
  </p:normalViewPr>
  <p:slideViewPr>
    <p:cSldViewPr>
      <p:cViewPr varScale="1">
        <p:scale>
          <a:sx n="99" d="100"/>
          <a:sy n="99" d="100"/>
        </p:scale>
        <p:origin x="963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E2DD8-AB3E-410B-8617-DDC6DC29B322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26730-5050-481F-8298-90533E69B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134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61956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1322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6423907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701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31803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30635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5996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99087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9236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45325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904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1179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3534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66943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3435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44084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17903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45" r:id="rId1"/>
    <p:sldLayoutId id="2147484146" r:id="rId2"/>
    <p:sldLayoutId id="2147484147" r:id="rId3"/>
    <p:sldLayoutId id="2147484148" r:id="rId4"/>
    <p:sldLayoutId id="2147484149" r:id="rId5"/>
    <p:sldLayoutId id="2147484150" r:id="rId6"/>
    <p:sldLayoutId id="2147484151" r:id="rId7"/>
    <p:sldLayoutId id="2147484152" r:id="rId8"/>
    <p:sldLayoutId id="2147484153" r:id="rId9"/>
    <p:sldLayoutId id="2147484154" r:id="rId10"/>
    <p:sldLayoutId id="2147484155" r:id="rId11"/>
    <p:sldLayoutId id="2147484156" r:id="rId12"/>
    <p:sldLayoutId id="2147484157" r:id="rId13"/>
    <p:sldLayoutId id="2147484158" r:id="rId14"/>
    <p:sldLayoutId id="2147484159" r:id="rId15"/>
    <p:sldLayoutId id="214748416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355B5-3187-7A07-0444-9FA0A227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1B2E5456-BF5C-EEAB-B7F4-48BFD1701A82}"/>
              </a:ext>
            </a:extLst>
          </p:cNvPr>
          <p:cNvSpPr txBox="1">
            <a:spLocks/>
          </p:cNvSpPr>
          <p:nvPr/>
        </p:nvSpPr>
        <p:spPr>
          <a:xfrm>
            <a:off x="755576" y="2780928"/>
            <a:ext cx="8064896" cy="158417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ЭСКРОУ В РОССИЙСКОМ ГРАЖДАНСКОМ ПРАВЕ: ТЕОРЕТИЧЕСКИЙ И ПРАКТИЧЕСКИЙ АСПЕКТЫ</a:t>
            </a:r>
            <a:r>
              <a:rPr lang="ru-RU" sz="2800" b="1" i="1" dirty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28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3687A2EB-2BC6-E9F3-D411-F37A4E529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460744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600BC3-5A5D-A8C5-1339-E8CA5CFB4AD7}"/>
              </a:ext>
            </a:extLst>
          </p:cNvPr>
          <p:cNvSpPr txBox="1"/>
          <p:nvPr/>
        </p:nvSpPr>
        <p:spPr>
          <a:xfrm>
            <a:off x="1200875" y="1949396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8BC2D2-F544-46BD-250D-B0C49E76370D}"/>
              </a:ext>
            </a:extLst>
          </p:cNvPr>
          <p:cNvSpPr txBox="1"/>
          <p:nvPr/>
        </p:nvSpPr>
        <p:spPr>
          <a:xfrm>
            <a:off x="251520" y="4795037"/>
            <a:ext cx="361721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а: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Скобина Екатерина Викторовна,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Барсукова Лина Ивановна</a:t>
            </a:r>
          </a:p>
          <a:p>
            <a:pPr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юриспруденции,</a:t>
            </a:r>
          </a:p>
          <a:p>
            <a:pPr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</a:t>
            </a:r>
          </a:p>
        </p:txBody>
      </p:sp>
    </p:spTree>
    <p:extLst>
      <p:ext uri="{BB962C8B-B14F-4D97-AF65-F5344CB8AC3E}">
        <p14:creationId xmlns:p14="http://schemas.microsoft.com/office/powerpoint/2010/main" val="1539663232"/>
      </p:ext>
    </p:ext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8">
            <a:extLst>
              <a:ext uri="{FF2B5EF4-FFF2-40B4-BE49-F238E27FC236}">
                <a16:creationId xmlns:a16="http://schemas.microsoft.com/office/drawing/2014/main" id="{A0262ECF-1487-02FE-763B-223A7CC249DC}"/>
              </a:ext>
            </a:extLst>
          </p:cNvPr>
          <p:cNvSpPr txBox="1">
            <a:spLocks/>
          </p:cNvSpPr>
          <p:nvPr/>
        </p:nvSpPr>
        <p:spPr>
          <a:xfrm>
            <a:off x="539552" y="944724"/>
            <a:ext cx="8352928" cy="7200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 цель исследования</a:t>
            </a:r>
          </a:p>
        </p:txBody>
      </p:sp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id="{9F53FDAE-DFB2-7503-697A-8CCBE3A2B2D3}"/>
              </a:ext>
            </a:extLst>
          </p:cNvPr>
          <p:cNvSpPr/>
          <p:nvPr/>
        </p:nvSpPr>
        <p:spPr>
          <a:xfrm>
            <a:off x="863588" y="2060848"/>
            <a:ext cx="7416824" cy="2016224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700" u="sng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 </a:t>
            </a:r>
            <a:r>
              <a:rPr lang="ru-RU" sz="2700" b="0" i="0" dirty="0">
                <a:solidFill>
                  <a:schemeClr val="bg2">
                    <a:lumMod val="1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связана с развитием гражданского оборота, защитой прав участников сделок и реформированием отдельных отраслей экономики.</a:t>
            </a:r>
            <a:endParaRPr lang="ru-RU" sz="2700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: пятиугольник 4">
            <a:extLst>
              <a:ext uri="{FF2B5EF4-FFF2-40B4-BE49-F238E27FC236}">
                <a16:creationId xmlns:a16="http://schemas.microsoft.com/office/drawing/2014/main" id="{02B8343E-70CB-3698-13FB-70F7A72399C8}"/>
              </a:ext>
            </a:extLst>
          </p:cNvPr>
          <p:cNvSpPr/>
          <p:nvPr/>
        </p:nvSpPr>
        <p:spPr>
          <a:xfrm>
            <a:off x="467544" y="4509120"/>
            <a:ext cx="7488832" cy="2304256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‒ </a:t>
            </a:r>
            <a:r>
              <a:rPr lang="ru-RU" sz="27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теоретико-правовой анализ института эскроу, выявление существующих проблем и пути совершенствования института эскроу.</a:t>
            </a:r>
            <a:endParaRPr lang="ru-RU" sz="27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D81BE3-5EDB-949B-A424-6BE703F65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444" y="548680"/>
            <a:ext cx="7848872" cy="1109539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Нормативное регулирование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079D572-69F3-4186-09E2-A3F7D9288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163" y="1988840"/>
            <a:ext cx="2437694" cy="348242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071C106-3345-4DF1-90E0-2D502E43A7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1977214"/>
            <a:ext cx="2495179" cy="3505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82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5F70770-F498-E6CA-9DC1-6DDC3A828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504" y="620688"/>
            <a:ext cx="7886700" cy="1253555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договора эскроу</a:t>
            </a:r>
            <a:b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его стороны</a:t>
            </a:r>
          </a:p>
        </p:txBody>
      </p:sp>
      <p:sp>
        <p:nvSpPr>
          <p:cNvPr id="5" name="Стрелка: пятиугольник 4">
            <a:extLst>
              <a:ext uri="{FF2B5EF4-FFF2-40B4-BE49-F238E27FC236}">
                <a16:creationId xmlns:a16="http://schemas.microsoft.com/office/drawing/2014/main" id="{5B60845C-5B44-8092-A876-43B0AF2DDEBE}"/>
              </a:ext>
            </a:extLst>
          </p:cNvPr>
          <p:cNvSpPr/>
          <p:nvPr/>
        </p:nvSpPr>
        <p:spPr>
          <a:xfrm>
            <a:off x="251520" y="2254987"/>
            <a:ext cx="6120680" cy="1202479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Депонент ‒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сторона, передающая имущество эскроу‑агенту (например, покупатель).</a:t>
            </a:r>
          </a:p>
        </p:txBody>
      </p:sp>
      <p:sp>
        <p:nvSpPr>
          <p:cNvPr id="9" name="Стрелка: пятиугольник 8">
            <a:extLst>
              <a:ext uri="{FF2B5EF4-FFF2-40B4-BE49-F238E27FC236}">
                <a16:creationId xmlns:a16="http://schemas.microsoft.com/office/drawing/2014/main" id="{5F5088B4-FA5F-E486-0174-BCBE2D24F3EF}"/>
              </a:ext>
            </a:extLst>
          </p:cNvPr>
          <p:cNvSpPr/>
          <p:nvPr/>
        </p:nvSpPr>
        <p:spPr>
          <a:xfrm>
            <a:off x="1403648" y="3823140"/>
            <a:ext cx="6552728" cy="1125456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Бенефициар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‒ сторона, получающая имущество при наступлении условий (например, продавец).</a:t>
            </a:r>
          </a:p>
        </p:txBody>
      </p:sp>
      <p:sp>
        <p:nvSpPr>
          <p:cNvPr id="11" name="Стрелка: пятиугольник 10">
            <a:extLst>
              <a:ext uri="{FF2B5EF4-FFF2-40B4-BE49-F238E27FC236}">
                <a16:creationId xmlns:a16="http://schemas.microsoft.com/office/drawing/2014/main" id="{605D8B83-374A-D66E-E54B-28F97881B26C}"/>
              </a:ext>
            </a:extLst>
          </p:cNvPr>
          <p:cNvSpPr/>
          <p:nvPr/>
        </p:nvSpPr>
        <p:spPr>
          <a:xfrm>
            <a:off x="611560" y="5373216"/>
            <a:ext cx="6120680" cy="1202478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Эскроу‑агент ‒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независимое лицо, обеспечивающее сохранность и передачу имущества.</a:t>
            </a:r>
          </a:p>
        </p:txBody>
      </p:sp>
    </p:spTree>
    <p:extLst>
      <p:ext uri="{BB962C8B-B14F-4D97-AF65-F5344CB8AC3E}">
        <p14:creationId xmlns:p14="http://schemas.microsoft.com/office/powerpoint/2010/main" val="1443573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6A39636D-93B5-E817-E1FB-5F7ECED1744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9360044"/>
              </p:ext>
            </p:extLst>
          </p:nvPr>
        </p:nvGraphicFramePr>
        <p:xfrm>
          <a:off x="107504" y="116632"/>
          <a:ext cx="8928992" cy="672534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96144">
                  <a:extLst>
                    <a:ext uri="{9D8B030D-6E8A-4147-A177-3AD203B41FA5}">
                      <a16:colId xmlns:a16="http://schemas.microsoft.com/office/drawing/2014/main" val="3430880082"/>
                    </a:ext>
                  </a:extLst>
                </a:gridCol>
                <a:gridCol w="2808312">
                  <a:extLst>
                    <a:ext uri="{9D8B030D-6E8A-4147-A177-3AD203B41FA5}">
                      <a16:colId xmlns:a16="http://schemas.microsoft.com/office/drawing/2014/main" val="2115896515"/>
                    </a:ext>
                  </a:extLst>
                </a:gridCol>
                <a:gridCol w="2376264">
                  <a:extLst>
                    <a:ext uri="{9D8B030D-6E8A-4147-A177-3AD203B41FA5}">
                      <a16:colId xmlns:a16="http://schemas.microsoft.com/office/drawing/2014/main" val="1512519419"/>
                    </a:ext>
                  </a:extLst>
                </a:gridCol>
                <a:gridCol w="2448272">
                  <a:extLst>
                    <a:ext uri="{9D8B030D-6E8A-4147-A177-3AD203B41FA5}">
                      <a16:colId xmlns:a16="http://schemas.microsoft.com/office/drawing/2014/main" val="2731936399"/>
                    </a:ext>
                  </a:extLst>
                </a:gridCol>
              </a:tblGrid>
              <a:tr h="28803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 эскроу</a:t>
                      </a:r>
                      <a:endParaRPr lang="ru-RU" sz="15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 счета эскроу</a:t>
                      </a:r>
                      <a:endParaRPr lang="ru-RU" sz="15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b="1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Договор номинального счета</a:t>
                      </a:r>
                      <a:endParaRPr lang="ru-RU" sz="1500" b="1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extLst>
                  <a:ext uri="{0D108BD9-81ED-4DB2-BD59-A6C34878D82A}">
                    <a16:rowId xmlns:a16="http://schemas.microsoft.com/office/drawing/2014/main" val="3195194479"/>
                  </a:ext>
                </a:extLst>
              </a:tr>
              <a:tr h="4853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Эскроу-агент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Любое лицо (физическое, юридическое)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Только банк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применяется (владелец счёта ‒ клиент банка)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extLst>
                  <a:ext uri="{0D108BD9-81ED-4DB2-BD59-A6C34878D82A}">
                    <a16:rowId xmlns:a16="http://schemas.microsoft.com/office/drawing/2014/main" val="856727144"/>
                  </a:ext>
                </a:extLst>
              </a:tr>
              <a:tr h="114567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Объект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Любые точно идентифицируемые движимые вещи, включая наличные деньги, документарные и бездокументарные ценные бумаги, документы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Только безналичные денежные средства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Деньги, которые принадлежат бенефициарам, а не владельцу счёта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extLst>
                  <a:ext uri="{0D108BD9-81ED-4DB2-BD59-A6C34878D82A}">
                    <a16:rowId xmlns:a16="http://schemas.microsoft.com/office/drawing/2014/main" val="295717355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Нотариальное удостоверение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Требуется, если эскроу-агентом выступает не банк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требуется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endParaRPr lang="ru-RU" sz="15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 требуется 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extLst>
                  <a:ext uri="{0D108BD9-81ED-4DB2-BD59-A6C34878D82A}">
                    <a16:rowId xmlns:a16="http://schemas.microsoft.com/office/drawing/2014/main" val="40973700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Цель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Передача объекта бенефициару при выполнении определённых условий или возврат депоненту при их невыполнении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Блокировка средств до наступления условий, предусмотренных договором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безопасности операций с деньгами участников сделок (бенефициаров) 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extLst>
                  <a:ext uri="{0D108BD9-81ED-4DB2-BD59-A6C34878D82A}">
                    <a16:rowId xmlns:a16="http://schemas.microsoft.com/office/drawing/2014/main" val="1033624775"/>
                  </a:ext>
                </a:extLst>
              </a:tr>
              <a:tr h="6823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 собственности на средства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депонента до передачи бенефициару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депонента до возникновения оснований для передачи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 бенефициаров, а не у владельца счёта 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extLst>
                  <a:ext uri="{0D108BD9-81ED-4DB2-BD59-A6C34878D82A}">
                    <a16:rowId xmlns:a16="http://schemas.microsoft.com/office/drawing/2014/main" val="1536452701"/>
                  </a:ext>
                </a:extLst>
              </a:tr>
              <a:tr h="11521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Возможность распоряжения средствами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Депонент и бенефициар не могут распоряжаться объектом до выполнения условий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Депонент и бенефициар не вправе распоряжаться средствами, кроме случаев, предусмотренных договором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Владелец счёта распоряжается деньгами в рамках договора с банком и контрагентами, но не владеет ими 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extLst>
                  <a:ext uri="{0D108BD9-81ED-4DB2-BD59-A6C34878D82A}">
                    <a16:rowId xmlns:a16="http://schemas.microsoft.com/office/drawing/2014/main" val="2862282411"/>
                  </a:ext>
                </a:extLst>
              </a:tr>
              <a:tr h="11144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Сфера применения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Широкая (купля-продажа имущества, передача авторских прав и др.)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основном банковская сфера, долевое и индивидуальное строительство</a:t>
                      </a:r>
                      <a:endParaRPr lang="ru-RU" sz="15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ru-RU" sz="15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Инвестиционные и финансовые платформы, маркетплейсы, застройщики, кредитные брокеры, арендный бизнес и др.</a:t>
                      </a:r>
                      <a:endParaRPr lang="ru-RU" sz="15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2638" marR="22638" marT="0" marB="0"/>
                </a:tc>
                <a:extLst>
                  <a:ext uri="{0D108BD9-81ED-4DB2-BD59-A6C34878D82A}">
                    <a16:rowId xmlns:a16="http://schemas.microsoft.com/office/drawing/2014/main" val="16338068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2254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692696"/>
            <a:ext cx="748883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Проблемы</a:t>
            </a:r>
            <a:endParaRPr lang="ru-RU" sz="3800" b="1" dirty="0"/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70C03FE0-D177-8F09-C245-14C2486EA654}"/>
              </a:ext>
            </a:extLst>
          </p:cNvPr>
          <p:cNvSpPr/>
          <p:nvPr/>
        </p:nvSpPr>
        <p:spPr>
          <a:xfrm>
            <a:off x="251520" y="4736565"/>
            <a:ext cx="6552728" cy="1008112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buNone/>
            </a:pPr>
            <a:r>
              <a:rPr lang="ru-RU" sz="2800" dirty="0">
                <a:solidFill>
                  <a:srgbClr val="1717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Невозможность поэтапного</a:t>
            </a:r>
          </a:p>
          <a:p>
            <a:pPr algn="ctr">
              <a:buNone/>
            </a:pPr>
            <a:r>
              <a:rPr lang="ru-RU" sz="2800" dirty="0">
                <a:solidFill>
                  <a:srgbClr val="1717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раскрытия эскроу-счетов</a:t>
            </a:r>
            <a:endParaRPr lang="ru-RU" sz="2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63888FEA-F19A-69C7-4F1C-40096FBD0F86}"/>
              </a:ext>
            </a:extLst>
          </p:cNvPr>
          <p:cNvSpPr/>
          <p:nvPr/>
        </p:nvSpPr>
        <p:spPr>
          <a:xfrm>
            <a:off x="1619672" y="3212976"/>
            <a:ext cx="6480720" cy="1080120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1717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Отсутствие чётких требований к эскроу-агентам</a:t>
            </a:r>
          </a:p>
        </p:txBody>
      </p:sp>
      <p:sp>
        <p:nvSpPr>
          <p:cNvPr id="10" name="Стрелка: пятиугольник 9">
            <a:extLst>
              <a:ext uri="{FF2B5EF4-FFF2-40B4-BE49-F238E27FC236}">
                <a16:creationId xmlns:a16="http://schemas.microsoft.com/office/drawing/2014/main" id="{83C34171-A979-3176-B88C-D71FD6B8915B}"/>
              </a:ext>
            </a:extLst>
          </p:cNvPr>
          <p:cNvSpPr/>
          <p:nvPr/>
        </p:nvSpPr>
        <p:spPr>
          <a:xfrm>
            <a:off x="323528" y="1772816"/>
            <a:ext cx="6480720" cy="1155196"/>
          </a:xfrm>
          <a:prstGeom prst="homePlat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rgbClr val="171717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Недостаточная проработанность норм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C8C1E-1A85-906E-4855-19B7468C9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520" y="692696"/>
            <a:ext cx="8335838" cy="1368152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Совершенствование законодательства</a:t>
            </a:r>
            <a:endParaRPr lang="ru-RU" sz="3800" dirty="0">
              <a:solidFill>
                <a:schemeClr val="tx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1F12E67-527E-74E5-5441-8C659B70C0F1}"/>
              </a:ext>
            </a:extLst>
          </p:cNvPr>
          <p:cNvSpPr txBox="1"/>
          <p:nvPr/>
        </p:nvSpPr>
        <p:spPr>
          <a:xfrm>
            <a:off x="539552" y="2636912"/>
            <a:ext cx="7482608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AutoNum type="arabicPeriod"/>
            </a:pPr>
            <a:r>
              <a:rPr lang="ru-RU" sz="2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Усиление защиты депонированного имущества.</a:t>
            </a:r>
            <a:endParaRPr lang="ru-RU" sz="2600" kern="100" dirty="0"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buAutoNum type="arabicPeriod"/>
            </a:pPr>
            <a:r>
              <a:rPr lang="ru-RU" sz="2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Введение требований к профессиональным эскроу-агентам.</a:t>
            </a:r>
            <a:endParaRPr lang="ru-RU" sz="2600" kern="100" dirty="0"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buAutoNum type="arabicPeriod"/>
            </a:pPr>
            <a:r>
              <a:rPr lang="ru-RU" sz="2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Корректировка механизмов страхования в сфере долевого строительства.</a:t>
            </a:r>
            <a:endParaRPr lang="ru-RU" sz="2600" kern="100" dirty="0"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buAutoNum type="arabicPeriod"/>
            </a:pPr>
            <a:r>
              <a:rPr lang="ru-RU" sz="2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Детальная проработка процедуры поэтапного раскрытия счетов.</a:t>
            </a:r>
            <a:endParaRPr lang="ru-RU" sz="2600" kern="100" dirty="0"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buAutoNum type="arabicPeriod"/>
            </a:pPr>
            <a:r>
              <a:rPr lang="ru-RU" sz="2600" kern="1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Гармонизация общих и специальных норм.</a:t>
            </a:r>
            <a:endParaRPr lang="ru-RU" sz="2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831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F5F667CF-7DF0-A66F-7E21-338202756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2433" y="764704"/>
            <a:ext cx="1999134" cy="720080"/>
          </a:xfrm>
        </p:spPr>
        <p:txBody>
          <a:bodyPr>
            <a:noAutofit/>
          </a:bodyPr>
          <a:lstStyle/>
          <a:p>
            <a:r>
              <a:rPr lang="ru-RU" sz="3800" b="1" dirty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sz="3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94EFCB2-7773-63D6-7BEC-D1BBFA4AFA9B}"/>
              </a:ext>
            </a:extLst>
          </p:cNvPr>
          <p:cNvSpPr txBox="1"/>
          <p:nvPr/>
        </p:nvSpPr>
        <p:spPr>
          <a:xfrm>
            <a:off x="1043608" y="2420888"/>
            <a:ext cx="6386638" cy="27853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5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На основании изложенного можно сделать вывод, что договор счета эскроу занимает особое место в системе договоров банковского счета, имея специфичные черты по его заключению, расторжению, по содержанию, количеству сторон, целям, сфере применения. </a:t>
            </a:r>
            <a:endParaRPr lang="ru-RU" sz="2500" dirty="0"/>
          </a:p>
        </p:txBody>
      </p:sp>
    </p:spTree>
    <p:extLst>
      <p:ext uri="{BB962C8B-B14F-4D97-AF65-F5344CB8AC3E}">
        <p14:creationId xmlns:p14="http://schemas.microsoft.com/office/powerpoint/2010/main" val="16648535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755EC4-55DD-1B42-5AC2-B906BFC3DE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D66D6A85-4783-AD22-35B6-4C0EA80ABCB0}"/>
              </a:ext>
            </a:extLst>
          </p:cNvPr>
          <p:cNvSpPr txBox="1">
            <a:spLocks/>
          </p:cNvSpPr>
          <p:nvPr/>
        </p:nvSpPr>
        <p:spPr>
          <a:xfrm>
            <a:off x="755576" y="2780928"/>
            <a:ext cx="8064896" cy="158417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2800" b="1" i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 ЭСКРОУ В РОССИЙСКОМ ГРАЖДАНСКОМ ПРАВЕ: ТЕОРЕТИЧЕСКИЙ И ПРАКТИЧЕСКИЙ АСПЕКТЫ</a:t>
            </a:r>
            <a:r>
              <a:rPr lang="ru-RU" sz="2800" b="1" i="1" dirty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28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F3096E75-F405-3C61-79C7-C56BA16924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460744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5070F7D-D742-B710-B7D7-465B56FFB069}"/>
              </a:ext>
            </a:extLst>
          </p:cNvPr>
          <p:cNvSpPr txBox="1"/>
          <p:nvPr/>
        </p:nvSpPr>
        <p:spPr>
          <a:xfrm>
            <a:off x="1200875" y="1949396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31F02FE-60FD-0CDF-07F2-CB4F487ED938}"/>
              </a:ext>
            </a:extLst>
          </p:cNvPr>
          <p:cNvSpPr txBox="1"/>
          <p:nvPr/>
        </p:nvSpPr>
        <p:spPr>
          <a:xfrm>
            <a:off x="251520" y="4795037"/>
            <a:ext cx="361721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а: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Скобина Екатерина Викторовна,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Барсукова Лина Ивановна</a:t>
            </a:r>
          </a:p>
          <a:p>
            <a:pPr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юриспруденции,</a:t>
            </a:r>
          </a:p>
          <a:p>
            <a:pPr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</a:t>
            </a:r>
          </a:p>
        </p:txBody>
      </p:sp>
    </p:spTree>
    <p:extLst>
      <p:ext uri="{BB962C8B-B14F-4D97-AF65-F5344CB8AC3E}">
        <p14:creationId xmlns:p14="http://schemas.microsoft.com/office/powerpoint/2010/main" val="3756185154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Аспект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5672</TotalTime>
  <Words>515</Words>
  <Application>Microsoft Office PowerPoint</Application>
  <PresentationFormat>Экран (4:3)</PresentationFormat>
  <Paragraphs>84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Презентация PowerPoint</vt:lpstr>
      <vt:lpstr>Нормативное регулирование</vt:lpstr>
      <vt:lpstr>Понятие договора эскроу и его стороны</vt:lpstr>
      <vt:lpstr>Презентация PowerPoint</vt:lpstr>
      <vt:lpstr>Презентация PowerPoint</vt:lpstr>
      <vt:lpstr>Совершенствование законодательства</vt:lpstr>
      <vt:lpstr>Вывод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Misha Garmanov</cp:lastModifiedBy>
  <cp:revision>126</cp:revision>
  <dcterms:created xsi:type="dcterms:W3CDTF">2020-02-11T09:59:33Z</dcterms:created>
  <dcterms:modified xsi:type="dcterms:W3CDTF">2026-06-12T14:41:53Z</dcterms:modified>
</cp:coreProperties>
</file>