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5" r:id="rId3"/>
    <p:sldId id="270" r:id="rId4"/>
    <p:sldId id="267" r:id="rId5"/>
    <p:sldId id="268" r:id="rId6"/>
    <p:sldId id="269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9D36"/>
    <a:srgbClr val="6799CA"/>
    <a:srgbClr val="4A4B45"/>
    <a:srgbClr val="FF7570"/>
    <a:srgbClr val="394ACE"/>
    <a:srgbClr val="3948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0A1B5D5-9B99-4C35-A422-299274C87663}" styleName="Средний стиль 1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2310" y="-115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2" Type="http://schemas.openxmlformats.org/officeDocument/2006/relationships/slide" Target="slides/slide1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tableStyles" Target="tableStyles.xml" /><Relationship Id="rId5" Type="http://schemas.openxmlformats.org/officeDocument/2006/relationships/slide" Target="slides/slide4.xml" /><Relationship Id="rId10" Type="http://schemas.openxmlformats.org/officeDocument/2006/relationships/theme" Target="theme/theme1.xml" /><Relationship Id="rId4" Type="http://schemas.openxmlformats.org/officeDocument/2006/relationships/slide" Target="slides/slide3.xml" /><Relationship Id="rId9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 /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 /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DF3267-1025-8F97-84C7-6D6F1B26E8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6130" y="5548982"/>
            <a:ext cx="11899740" cy="1309018"/>
          </a:xfrm>
        </p:spPr>
        <p:txBody>
          <a:bodyPr anchor="ctr"/>
          <a:lstStyle>
            <a:lvl1pPr algn="ctr">
              <a:defRPr sz="6000"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766868-B6E3-0C7F-2F98-44ABA83ACA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20DF8AF8-FDE2-410C-8D85-3FB48DA8897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8A31D-2EA7-2D07-4E55-942D8EA025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E91F7A-BA25-9C40-5147-632CDA975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574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80B172-37AB-9C92-E2CC-164192D1A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799AD25-74B4-0B23-D1B7-4CBC09AF660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ABB94A-F3EB-BFBF-0786-30CF40209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AD872-9F34-8E29-3901-E7F41D582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0252B0-F413-AEE1-65A4-72BC80A52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758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10364E3-DEFE-384E-874E-CFE6BAB5B2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B3B02D-7CF6-A0EA-23CD-25518099C4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A58812-845A-DBCA-0E6E-58A42D9FA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CA56FF-DD40-2CB9-0030-B9FBA70F38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7D17E0-69B1-A6AD-2312-C86F365709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790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90B68-8F96-411F-AAE8-9EEC655B9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75020" y="-28675"/>
            <a:ext cx="10126464" cy="1325563"/>
          </a:xfrm>
        </p:spPr>
        <p:txBody>
          <a:bodyPr/>
          <a:lstStyle>
            <a:lvl1pPr>
              <a:defRPr b="1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ru-RU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9B2A2F1-E7B1-7893-5A19-AD14132A48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7863" y="1825624"/>
            <a:ext cx="11540358" cy="4438541"/>
          </a:xfrm>
        </p:spPr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  <a:lvl2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2pPr>
            <a:lvl3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3pPr>
            <a:lvl4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4pPr>
            <a:lvl5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ru-RU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ABDC211-E2B1-0E8A-9CDA-F7BF249D0C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0DF8AF8-FDE2-410C-8D85-3FB48DA88970}" type="datetimeFigureOut">
              <a:rPr lang="ru-RU" smtClean="0"/>
              <a:pPr/>
              <a:t>15.06.2026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AE10-595B-BA4F-757F-0D952E4965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4D7ECD9-62AD-2ED3-0DE8-5C33549B3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264C9140-A1CC-4337-801E-1631F84DA6C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40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C3C622-07CE-1784-8746-BAEE04C6FE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60F502-C499-4611-3F82-6450B1736C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A7542D-213D-02E1-AF6C-9E29A8C049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8D7B38-E6A4-7E3C-B690-CBC6DD3B6A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B6065C-AD2A-D8F0-1E2D-D2CD813C11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512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EF2446-78F4-64D9-3BCE-B9B91273A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5A39EB-795F-5834-CDD8-29B155F003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0D5F12-8ED9-32B4-BB3B-3E01DD801A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8FE1BD5-5603-A051-14D1-A7C4B24EED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7FE315-FA80-84A9-E1B9-8416AA271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326ED5-2606-B40D-F5E5-77149B7CE4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6757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D81981-2075-0694-7437-B911A70A2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ACD91A-0078-E00B-DD0A-4AC86EE9F3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6177F6-3FB6-7F47-4026-151E329E5CF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AAFA44-ED3A-4C88-36DE-546D666C875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2EF0E0-4204-8A2D-788E-8A68A484D52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BAF9F21-2C53-54FC-954A-28888E028E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9F40D8F-3FF1-B013-9E23-0F5CCA6B9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31B5BFD-34E4-920A-D0E3-75F10FB14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024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6EDA88-B122-214E-B5E0-E3180B2C6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F2150FF-7599-CC84-9385-2CE339615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FDBD902-BE9F-D468-C220-5A6EE24364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4B1DB4D-98BF-AEC3-954C-FFA4313836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705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C25A582-B8F3-D896-3894-4126EE55ED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E4BD34A-A509-1A8E-7751-54B78A86C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89B74E2-6255-3BF7-E53A-CF19F0BB5B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9209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C64AF3-E71C-F0BC-1964-F4E4F97F29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4B0028-AA70-4D34-B623-DCA42E4769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25CAC5-73A4-6A14-2862-26B2F34F285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B9F47A-338A-F9B4-C5BC-E36C58807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6B6B3-E169-2693-1A50-7F8EF0E80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1D5CC7-2DD3-61E1-014C-07FA38105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6836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03ECE-CB5B-3F96-328B-747AA9D51B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E46DD8-16C2-0AB0-7CDB-92680FFCFA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8036F4-98F8-A308-233D-A211459D9A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AC9AFC1-D75B-EA63-8936-6E709A93AA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DF8AF8-FDE2-410C-8D85-3FB48DA889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798E78-E48C-49E2-1978-305BC5E97E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284CEC-2C05-0F62-428F-0939AE6F0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51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13" Type="http://schemas.openxmlformats.org/officeDocument/2006/relationships/hyperlink" Target="https://presentation-creation.ru/" TargetMode="Externa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Relationship Id="rId14" Type="http://schemas.openxmlformats.org/officeDocument/2006/relationships/image" Target="../media/image1.png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135E0D-0038-412F-7A8E-40CEC63739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FABF78-79CA-46B4-C1B2-3891D2DC15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EC76DF-8B83-4025-02A8-3BE948E657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DF8AF8-FDE2-410C-8D85-3FB48DA88970}" type="datetimeFigureOut">
              <a:rPr lang="ru-RU" smtClean="0"/>
              <a:t>15.06.2026</a:t>
            </a:fld>
            <a:endParaRPr lang="ru-R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85384C-6B6C-EDC3-46C0-9BFB44D79B8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4CD001-6171-B71F-A678-1D1A06DAF0A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4C9140-A1CC-4337-801E-1631F84DA6C8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id="{897A19B5-97F5-4E9A-1613-D5654B987D4E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75457" y="-757762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59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 /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2.xml" /><Relationship Id="rId4" Type="http://schemas.openxmlformats.org/officeDocument/2006/relationships/image" Target="../media/image5.png" 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 /><Relationship Id="rId3" Type="http://schemas.openxmlformats.org/officeDocument/2006/relationships/image" Target="../media/image7.png" /><Relationship Id="rId7" Type="http://schemas.openxmlformats.org/officeDocument/2006/relationships/image" Target="../media/image11.png" /><Relationship Id="rId12" Type="http://schemas.microsoft.com/office/2007/relationships/hdphoto" Target="../media/hdphoto2.wdp" /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10.png" /><Relationship Id="rId11" Type="http://schemas.openxmlformats.org/officeDocument/2006/relationships/image" Target="../media/image15.png" /><Relationship Id="rId5" Type="http://schemas.openxmlformats.org/officeDocument/2006/relationships/image" Target="../media/image9.png" /><Relationship Id="rId10" Type="http://schemas.openxmlformats.org/officeDocument/2006/relationships/image" Target="../media/image14.png" /><Relationship Id="rId4" Type="http://schemas.openxmlformats.org/officeDocument/2006/relationships/image" Target="../media/image8.png" /><Relationship Id="rId9" Type="http://schemas.openxmlformats.org/officeDocument/2006/relationships/image" Target="../media/image13.png" 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 /><Relationship Id="rId3" Type="http://schemas.openxmlformats.org/officeDocument/2006/relationships/image" Target="../media/image17.png" /><Relationship Id="rId7" Type="http://schemas.openxmlformats.org/officeDocument/2006/relationships/image" Target="../media/image21.png" /><Relationship Id="rId2" Type="http://schemas.openxmlformats.org/officeDocument/2006/relationships/image" Target="../media/image16.png" /><Relationship Id="rId1" Type="http://schemas.openxmlformats.org/officeDocument/2006/relationships/slideLayout" Target="../slideLayouts/slideLayout2.xml" /><Relationship Id="rId6" Type="http://schemas.openxmlformats.org/officeDocument/2006/relationships/image" Target="../media/image20.png" /><Relationship Id="rId5" Type="http://schemas.openxmlformats.org/officeDocument/2006/relationships/image" Target="../media/image19.png" /><Relationship Id="rId4" Type="http://schemas.openxmlformats.org/officeDocument/2006/relationships/image" Target="../media/image18.png" /><Relationship Id="rId9" Type="http://schemas.openxmlformats.org/officeDocument/2006/relationships/image" Target="../media/image23.png" 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 /><Relationship Id="rId2" Type="http://schemas.openxmlformats.org/officeDocument/2006/relationships/image" Target="../media/image24.png" /><Relationship Id="rId1" Type="http://schemas.openxmlformats.org/officeDocument/2006/relationships/slideLayout" Target="../slideLayouts/slideLayout2.xml" /><Relationship Id="rId5" Type="http://schemas.microsoft.com/office/2007/relationships/hdphoto" Target="../media/hdphoto4.wdp" /><Relationship Id="rId4" Type="http://schemas.openxmlformats.org/officeDocument/2006/relationships/image" Target="../media/image25.png" 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ABF54-EE4A-0FE5-D74E-6B5A7D211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0620" y="101953"/>
            <a:ext cx="10126464" cy="1325563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Министерства экономического развития Российской Федерации»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782BD-1D0D-29BE-0C71-6A5FBE941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 на тему :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«Проблема определения признаков малозначительности деяния при решении уголовно-правовых вопросов»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Выполнил: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Студент группы БЮР-2022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Чаднов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Владислав Олегович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Научный руководитель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Кандидат юридических наук, доцент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Кудрявцева Надежда Алексеевна</a:t>
            </a: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FA771B03-E2CF-9152-45D5-2E0071D6B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23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FDB01-98A0-1126-BAEF-EDFAD993F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536" y="101953"/>
            <a:ext cx="10126464" cy="13255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Общая характеристика малозначительности деяния в уголовном праве</a:t>
            </a: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7B3C08DB-4C84-1AF3-C5A7-11D5FD5E8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0F2E71A0-F61C-E4E7-58F0-E764A14A61C3}"/>
              </a:ext>
            </a:extLst>
          </p:cNvPr>
          <p:cNvSpPr txBox="1">
            <a:spLocks/>
          </p:cNvSpPr>
          <p:nvPr/>
        </p:nvSpPr>
        <p:spPr>
          <a:xfrm>
            <a:off x="798286" y="1800172"/>
            <a:ext cx="10784113" cy="477479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ru-RU" i="1" dirty="0">
                <a:solidFill>
                  <a:schemeClr val="tx1"/>
                </a:solidFill>
              </a:rPr>
              <a:t>Малозначительность не является смягчающим обстоятельством – это отсутствие состава преступления как такового.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 trans="54000" pencilSize="9"/>
                    </a14:imgEffect>
                    <a14:imgEffect>
                      <a14:brightnessContrast bright="7000" contrast="-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6" r="-146"/>
          <a:stretch/>
        </p:blipFill>
        <p:spPr bwMode="auto">
          <a:xfrm>
            <a:off x="0" y="2317232"/>
            <a:ext cx="2590346" cy="2590346"/>
          </a:xfrm>
          <a:prstGeom prst="rect">
            <a:avLst/>
          </a:prstGeom>
          <a:noFill/>
          <a:ln w="9525" cap="flat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  <a:softEdge rad="393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815" y="3484153"/>
            <a:ext cx="4894584" cy="28468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266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65709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6" name="Picture 4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51" t="-2" r="-13696" b="62208"/>
          <a:stretch/>
        </p:blipFill>
        <p:spPr bwMode="auto">
          <a:xfrm>
            <a:off x="10552486" y="4231481"/>
            <a:ext cx="1764000" cy="129600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778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52FDB01-98A0-1126-BAEF-EDFAD993F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536" y="101953"/>
            <a:ext cx="10126464" cy="13255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Уголовно-правовые критерии малозначительности</a:t>
            </a: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7B3C08DB-4C84-1AF3-C5A7-11D5FD5E8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3">
            <a:extLst>
              <a:ext uri="{FF2B5EF4-FFF2-40B4-BE49-F238E27FC236}">
                <a16:creationId xmlns:a16="http://schemas.microsoft.com/office/drawing/2014/main" id="{FD188264-A421-AAAD-3562-A6C78C240A6C}"/>
              </a:ext>
            </a:extLst>
          </p:cNvPr>
          <p:cNvSpPr/>
          <p:nvPr/>
        </p:nvSpPr>
        <p:spPr>
          <a:xfrm>
            <a:off x="1393371" y="2598057"/>
            <a:ext cx="3012312" cy="725714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4">
            <a:extLst>
              <a:ext uri="{FF2B5EF4-FFF2-40B4-BE49-F238E27FC236}">
                <a16:creationId xmlns:a16="http://schemas.microsoft.com/office/drawing/2014/main" id="{EED208F2-AFA1-594B-A780-42C6F734EA6D}"/>
              </a:ext>
            </a:extLst>
          </p:cNvPr>
          <p:cNvSpPr/>
          <p:nvPr/>
        </p:nvSpPr>
        <p:spPr>
          <a:xfrm>
            <a:off x="2530959" y="2077462"/>
            <a:ext cx="737133" cy="651942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4BA876D1-4F7C-53F2-5298-4E292441278C}"/>
              </a:ext>
            </a:extLst>
          </p:cNvPr>
          <p:cNvSpPr txBox="1">
            <a:spLocks/>
          </p:cNvSpPr>
          <p:nvPr/>
        </p:nvSpPr>
        <p:spPr>
          <a:xfrm>
            <a:off x="4753766" y="2631368"/>
            <a:ext cx="2809876" cy="656492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7CFB6665-209A-920A-A9AC-CC1109186FF9}"/>
              </a:ext>
            </a:extLst>
          </p:cNvPr>
          <p:cNvSpPr txBox="1">
            <a:spLocks/>
          </p:cNvSpPr>
          <p:nvPr/>
        </p:nvSpPr>
        <p:spPr>
          <a:xfrm>
            <a:off x="7742610" y="2816172"/>
            <a:ext cx="2809876" cy="266700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0F2E71A0-F61C-E4E7-58F0-E764A14A61C3}"/>
              </a:ext>
            </a:extLst>
          </p:cNvPr>
          <p:cNvSpPr txBox="1">
            <a:spLocks/>
          </p:cNvSpPr>
          <p:nvPr/>
        </p:nvSpPr>
        <p:spPr>
          <a:xfrm>
            <a:off x="1466806" y="2757607"/>
            <a:ext cx="2809876" cy="507599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bg1"/>
                </a:solidFill>
              </a:rPr>
              <a:t>Противоправность</a:t>
            </a:r>
            <a:endParaRPr lang="en-US" sz="2000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4196" y="4038034"/>
            <a:ext cx="3011487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612" y="4038034"/>
            <a:ext cx="3011487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616" y="2570117"/>
            <a:ext cx="3011487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1123" y="3323771"/>
            <a:ext cx="3011487" cy="725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864" y="2757607"/>
            <a:ext cx="884237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240" y="2004177"/>
            <a:ext cx="884237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0238" y="3465174"/>
            <a:ext cx="884237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9348" y="3432969"/>
            <a:ext cx="884237" cy="79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Прямая со стрелкой 16"/>
          <p:cNvCxnSpPr/>
          <p:nvPr/>
        </p:nvCxnSpPr>
        <p:spPr>
          <a:xfrm flipH="1">
            <a:off x="3268092" y="1161143"/>
            <a:ext cx="1137591" cy="795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endCxn id="9" idx="0"/>
          </p:cNvCxnSpPr>
          <p:nvPr/>
        </p:nvCxnSpPr>
        <p:spPr>
          <a:xfrm flipH="1">
            <a:off x="6158704" y="1161143"/>
            <a:ext cx="8279" cy="14702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8046616" y="1161143"/>
            <a:ext cx="1300584" cy="7959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3512457" y="1161143"/>
            <a:ext cx="1354163" cy="236163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>
            <a:off x="7039429" y="1161143"/>
            <a:ext cx="1509485" cy="267108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3630" y="3476343"/>
            <a:ext cx="2865437" cy="56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6616" y="2604633"/>
            <a:ext cx="2895600" cy="719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6806" y="4196784"/>
            <a:ext cx="2865437" cy="566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9082" y="4149672"/>
            <a:ext cx="2865437" cy="57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Круглая лента лицом вверх 28"/>
          <p:cNvSpPr/>
          <p:nvPr/>
        </p:nvSpPr>
        <p:spPr>
          <a:xfrm>
            <a:off x="2532002" y="2224575"/>
            <a:ext cx="761403" cy="379476"/>
          </a:xfrm>
          <a:prstGeom prst="ellipseRibbon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58" name="Picture 3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0901" y="2975488"/>
            <a:ext cx="792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59" name="Picture 35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69993" y="3690937"/>
            <a:ext cx="792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0" name="Picture 3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56273" y="2234493"/>
            <a:ext cx="792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1" name="Picture 37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384" y="3633787"/>
            <a:ext cx="7921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64" name="Picture 40"/>
          <p:cNvPicPr>
            <a:picLocks noChangeAspect="1" noChangeArrowheads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colorTemperature colorTemp="4750"/>
                    </a14:imgEffect>
                    <a14:imgEffect>
                      <a14:saturation sat="70000"/>
                    </a14:imgEffect>
                    <a14:imgEffect>
                      <a14:brightnessContrast bright="-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255" y="734510"/>
            <a:ext cx="3145921" cy="181740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444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5" name="Picture 41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1" t="278" r="67494" b="66260"/>
          <a:stretch/>
        </p:blipFill>
        <p:spPr bwMode="auto">
          <a:xfrm>
            <a:off x="678921" y="4292733"/>
            <a:ext cx="1165257" cy="1260000"/>
          </a:xfrm>
          <a:prstGeom prst="rect">
            <a:avLst/>
          </a:prstGeom>
          <a:noFill/>
          <a:ln>
            <a:noFill/>
          </a:ln>
          <a:effectLst>
            <a:glow>
              <a:schemeClr val="accent1">
                <a:alpha val="67000"/>
              </a:schemeClr>
            </a:glow>
            <a:outerShdw dist="35921" dir="2700000" algn="ctr" rotWithShape="0">
              <a:schemeClr val="bg2"/>
            </a:outerShdw>
            <a:softEdge rad="2286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1479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FDB01-98A0-1126-BAEF-EDFAD993F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536" y="101953"/>
            <a:ext cx="10126464" cy="13255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Установление малозначительности деяний в разных видах преступлений</a:t>
            </a: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7B3C08DB-4C84-1AF3-C5A7-11D5FD5E8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Прямоугольник 3">
            <a:extLst>
              <a:ext uri="{FF2B5EF4-FFF2-40B4-BE49-F238E27FC236}">
                <a16:creationId xmlns:a16="http://schemas.microsoft.com/office/drawing/2014/main" id="{FD188264-A421-AAAD-3562-A6C78C240A6C}"/>
              </a:ext>
            </a:extLst>
          </p:cNvPr>
          <p:cNvSpPr/>
          <p:nvPr/>
        </p:nvSpPr>
        <p:spPr>
          <a:xfrm>
            <a:off x="991807" y="2194083"/>
            <a:ext cx="2886075" cy="1152126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Овал 4">
            <a:extLst>
              <a:ext uri="{FF2B5EF4-FFF2-40B4-BE49-F238E27FC236}">
                <a16:creationId xmlns:a16="http://schemas.microsoft.com/office/drawing/2014/main" id="{EED208F2-AFA1-594B-A780-42C6F734EA6D}"/>
              </a:ext>
            </a:extLst>
          </p:cNvPr>
          <p:cNvSpPr/>
          <p:nvPr/>
        </p:nvSpPr>
        <p:spPr>
          <a:xfrm>
            <a:off x="991807" y="4223657"/>
            <a:ext cx="2886075" cy="1198192"/>
          </a:xfrm>
          <a:prstGeom prst="ellipse">
            <a:avLst/>
          </a:prstGeom>
          <a:solidFill>
            <a:schemeClr val="bg2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8" name="Прямоугольник 6">
            <a:extLst>
              <a:ext uri="{FF2B5EF4-FFF2-40B4-BE49-F238E27FC236}">
                <a16:creationId xmlns:a16="http://schemas.microsoft.com/office/drawing/2014/main" id="{39922B81-B152-4647-DA2D-38DAC987A169}"/>
              </a:ext>
            </a:extLst>
          </p:cNvPr>
          <p:cNvSpPr/>
          <p:nvPr/>
        </p:nvSpPr>
        <p:spPr>
          <a:xfrm>
            <a:off x="4706712" y="4246690"/>
            <a:ext cx="2886075" cy="11521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бъект 2">
            <a:extLst>
              <a:ext uri="{FF2B5EF4-FFF2-40B4-BE49-F238E27FC236}">
                <a16:creationId xmlns:a16="http://schemas.microsoft.com/office/drawing/2014/main" id="{4BA876D1-4F7C-53F2-5298-4E292441278C}"/>
              </a:ext>
            </a:extLst>
          </p:cNvPr>
          <p:cNvSpPr txBox="1">
            <a:spLocks/>
          </p:cNvSpPr>
          <p:nvPr/>
        </p:nvSpPr>
        <p:spPr>
          <a:xfrm>
            <a:off x="4744812" y="3221831"/>
            <a:ext cx="2809876" cy="2667001"/>
          </a:xfrm>
          <a:prstGeom prst="rect">
            <a:avLst/>
          </a:prstGeom>
          <a:noFill/>
          <a:effectLst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2" name="Прямоугольник 10">
            <a:extLst>
              <a:ext uri="{FF2B5EF4-FFF2-40B4-BE49-F238E27FC236}">
                <a16:creationId xmlns:a16="http://schemas.microsoft.com/office/drawing/2014/main" id="{683E73E9-FA81-530C-017E-0037E2586A1D}"/>
              </a:ext>
            </a:extLst>
          </p:cNvPr>
          <p:cNvSpPr/>
          <p:nvPr/>
        </p:nvSpPr>
        <p:spPr>
          <a:xfrm>
            <a:off x="8286136" y="2194083"/>
            <a:ext cx="2886075" cy="1152126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Объект 2">
            <a:extLst>
              <a:ext uri="{FF2B5EF4-FFF2-40B4-BE49-F238E27FC236}">
                <a16:creationId xmlns:a16="http://schemas.microsoft.com/office/drawing/2014/main" id="{7CFB6665-209A-920A-A9AC-CC1109186FF9}"/>
              </a:ext>
            </a:extLst>
          </p:cNvPr>
          <p:cNvSpPr txBox="1">
            <a:spLocks/>
          </p:cNvSpPr>
          <p:nvPr/>
        </p:nvSpPr>
        <p:spPr>
          <a:xfrm>
            <a:off x="8362335" y="2199748"/>
            <a:ext cx="2809876" cy="266700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0F2E71A0-F61C-E4E7-58F0-E764A14A61C3}"/>
              </a:ext>
            </a:extLst>
          </p:cNvPr>
          <p:cNvSpPr txBox="1">
            <a:spLocks/>
          </p:cNvSpPr>
          <p:nvPr/>
        </p:nvSpPr>
        <p:spPr>
          <a:xfrm>
            <a:off x="945769" y="4342601"/>
            <a:ext cx="2809876" cy="1028031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Оценочный характер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1063" y="2917825"/>
            <a:ext cx="2809875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3463" y="3070225"/>
            <a:ext cx="2809875" cy="1030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818" y="2090696"/>
            <a:ext cx="3078163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191" y="4143303"/>
            <a:ext cx="3078163" cy="135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77" y="2046287"/>
            <a:ext cx="2809875" cy="10239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204" y="4342601"/>
            <a:ext cx="2878137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818" y="2212734"/>
            <a:ext cx="2809875" cy="113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5769" y="2183607"/>
            <a:ext cx="2932113" cy="12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8191" y="2183607"/>
            <a:ext cx="2932113" cy="12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4198072"/>
            <a:ext cx="2932113" cy="1249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839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Горизонтальный свиток 2"/>
          <p:cNvSpPr/>
          <p:nvPr/>
        </p:nvSpPr>
        <p:spPr>
          <a:xfrm>
            <a:off x="174543" y="1524001"/>
            <a:ext cx="11901713" cy="5181601"/>
          </a:xfrm>
          <a:prstGeom prst="horizontalScroll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52FDB01-98A0-1126-BAEF-EDFAD993F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65536" y="101953"/>
            <a:ext cx="10126464" cy="1325563"/>
          </a:xfrm>
        </p:spPr>
        <p:txBody>
          <a:bodyPr>
            <a:normAutofit/>
          </a:bodyPr>
          <a:lstStyle/>
          <a:p>
            <a:r>
              <a:rPr lang="ru-RU" sz="28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 предложения по улучшению законодательства и правоприменительной практики</a:t>
            </a: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7B3C08DB-4C84-1AF3-C5A7-11D5FD5E8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Объект 2">
            <a:extLst>
              <a:ext uri="{FF2B5EF4-FFF2-40B4-BE49-F238E27FC236}">
                <a16:creationId xmlns:a16="http://schemas.microsoft.com/office/drawing/2014/main" id="{0F2E71A0-F61C-E4E7-58F0-E764A14A61C3}"/>
              </a:ext>
            </a:extLst>
          </p:cNvPr>
          <p:cNvSpPr txBox="1">
            <a:spLocks/>
          </p:cNvSpPr>
          <p:nvPr/>
        </p:nvSpPr>
        <p:spPr>
          <a:xfrm>
            <a:off x="566057" y="1727199"/>
            <a:ext cx="11625943" cy="4499430"/>
          </a:xfrm>
          <a:prstGeom prst="rect">
            <a:avLst/>
          </a:prstGeom>
          <a:noFill/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dirty="0">
              <a:solidFill>
                <a:schemeClr val="bg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>
                <a:solidFill>
                  <a:schemeClr val="tx1"/>
                </a:solidFill>
              </a:rPr>
              <a:t>Внести изменения в сложившейся практике оформления процессуальных решений по малозначительным деяниям</a:t>
            </a:r>
          </a:p>
          <a:p>
            <a:r>
              <a:rPr lang="ru-RU" dirty="0">
                <a:solidFill>
                  <a:schemeClr val="tx1"/>
                </a:solidFill>
              </a:rPr>
              <a:t>Согласовать предписания материального и процессуального уголовного права</a:t>
            </a:r>
          </a:p>
          <a:p>
            <a:r>
              <a:rPr lang="ru-RU" dirty="0">
                <a:solidFill>
                  <a:schemeClr val="tx1"/>
                </a:solidFill>
              </a:rPr>
              <a:t>Организовать статистический учет деяний, признанных малозначительными, определить их удельный вес и структуру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5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58375" y="1715179"/>
            <a:ext cx="1923710" cy="1775732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3302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13000"/>
                    </a14:imgEffect>
                    <a14:imgEffect>
                      <a14:colorTemperature colorTemp="6625"/>
                    </a14:imgEffect>
                    <a14:imgEffect>
                      <a14:saturation sat="30000"/>
                    </a14:imgEffect>
                    <a14:imgEffect>
                      <a14:brightnessContrast contrast="-4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796" y="5204280"/>
            <a:ext cx="1428750" cy="1428750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397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5313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5ABF54-EE4A-0FE5-D74E-6B5A7D211E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60620" y="101953"/>
            <a:ext cx="10126464" cy="1325563"/>
          </a:xfrm>
        </p:spPr>
        <p:txBody>
          <a:bodyPr>
            <a:noAutofit/>
          </a:bodyPr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«Дальневосточный филиал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Федерального государственного бюджетного образовательного учреждения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высшего образования </a:t>
            </a:r>
            <a:b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«Всероссийская академия внешней торговли Министерства экономического развития Российской Федерации»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9B782BD-1D0D-29BE-0C71-6A5FBE941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Выпускная квалификационная работа на тему : </a:t>
            </a:r>
          </a:p>
          <a:p>
            <a:pPr marL="0" indent="0" algn="ctr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«Проблема определения признаков малозначительности деяния при решении уголовно-правовых вопросов»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Выполнил: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Студент группы БЮР-2022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</a:t>
            </a:r>
            <a:r>
              <a:rPr lang="ru-RU" sz="1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Чаднов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Владислав Олегович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Научный руководитель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Кандидат юридических наук, доцент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Кудрявцева Надежда Алексеевна</a:t>
            </a:r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FA771B03-E2CF-9152-45D5-2E0071D6BA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271000" y="6590454"/>
            <a:ext cx="7650000" cy="365126"/>
          </a:xfrm>
        </p:spPr>
        <p:txBody>
          <a:bodyPr/>
          <a:lstStyle/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44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Теплый синий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</TotalTime>
  <Words>168</Words>
  <Application>Microsoft Office PowerPoint</Application>
  <PresentationFormat>Широкоэкранный</PresentationFormat>
  <Paragraphs>38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Office Theme</vt:lpstr>
      <vt:lpstr>«Дальневосточный филиал  Федерального государственного бюджетного образовательного учреждения  высшего образования  «Всероссийская академия внешней торговли Министерства экономического развития Российской Федерации»</vt:lpstr>
      <vt:lpstr>Общая характеристика малозначительности деяния в уголовном праве</vt:lpstr>
      <vt:lpstr>Уголовно-правовые критерии малозначительности</vt:lpstr>
      <vt:lpstr>Установление малозначительности деяний в разных видах преступлений</vt:lpstr>
      <vt:lpstr>Анализ и предложения по улучшению законодательства и правоприменительной практики</vt:lpstr>
      <vt:lpstr>«Дальневосточный филиал  Федерального государственного бюджетного образовательного учреждения  высшего образования  «Всероссийская академия внешней торговли Министерства экономического развития Российской Федерации»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Судебное решение, шаблон презентации с сайта presentation-creation.ru</dc:title>
  <dc:creator>User Obstinate</dc:creator>
  <cp:lastModifiedBy>Владислав Чаднов</cp:lastModifiedBy>
  <cp:revision>27</cp:revision>
  <dcterms:created xsi:type="dcterms:W3CDTF">2023-08-23T11:31:43Z</dcterms:created>
  <dcterms:modified xsi:type="dcterms:W3CDTF">2026-06-15T04:15:42Z</dcterms:modified>
</cp:coreProperties>
</file>