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9" r:id="rId1"/>
  </p:sldMasterIdLst>
  <p:notesMasterIdLst>
    <p:notesMasterId r:id="rId15"/>
  </p:notesMasterIdLst>
  <p:handoutMasterIdLst>
    <p:handoutMasterId r:id="rId16"/>
  </p:handoutMasterIdLst>
  <p:sldIdLst>
    <p:sldId id="273" r:id="rId2"/>
    <p:sldId id="259" r:id="rId3"/>
    <p:sldId id="268" r:id="rId4"/>
    <p:sldId id="284" r:id="rId5"/>
    <p:sldId id="260" r:id="rId6"/>
    <p:sldId id="264" r:id="rId7"/>
    <p:sldId id="286" r:id="rId8"/>
    <p:sldId id="290" r:id="rId9"/>
    <p:sldId id="288" r:id="rId10"/>
    <p:sldId id="291" r:id="rId11"/>
    <p:sldId id="289" r:id="rId12"/>
    <p:sldId id="292" r:id="rId13"/>
    <p:sldId id="274" r:id="rId14"/>
  </p:sldIdLst>
  <p:sldSz cx="9144000" cy="5143500" type="screen16x9"/>
  <p:notesSz cx="6797675" cy="9926638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pos="227">
          <p15:clr>
            <a:srgbClr val="747775"/>
          </p15:clr>
        </p15:guide>
        <p15:guide id="2" pos="5556">
          <p15:clr>
            <a:srgbClr val="747775"/>
          </p15:clr>
        </p15:guide>
        <p15:guide id="3" orient="horz" pos="3003" userDrawn="1">
          <p15:clr>
            <a:srgbClr val="747775"/>
          </p15:clr>
        </p15:guide>
        <p15:guide id="4" orient="horz" pos="3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6D1"/>
    <a:srgbClr val="FFFFFF"/>
    <a:srgbClr val="D9E2F3"/>
    <a:srgbClr val="F8F8F8"/>
    <a:srgbClr val="FBFBFB"/>
    <a:srgbClr val="F3F3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9"/>
  </p:normalViewPr>
  <p:slideViewPr>
    <p:cSldViewPr snapToGrid="0">
      <p:cViewPr>
        <p:scale>
          <a:sx n="125" d="100"/>
          <a:sy n="125" d="100"/>
        </p:scale>
        <p:origin x="-92" y="616"/>
      </p:cViewPr>
      <p:guideLst>
        <p:guide pos="227"/>
        <p:guide pos="5556"/>
        <p:guide orient="horz" pos="3003"/>
        <p:guide orient="horz" pos="37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C54817-1D7E-4D1B-A00B-7870BA80A460}" type="datetimeFigureOut">
              <a:rPr lang="ru-RU" smtClean="0"/>
              <a:pPr/>
              <a:t>16.06.2026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B5A3E-24FE-473F-A6BE-BE19F9E88C4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17449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a937256300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a937256300_0_27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958274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93725630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a937256300_0_1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93725630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a937256300_0_1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93725630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a937256300_0_1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478544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a937256300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a937256300_0_15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a937256300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a937256300_0_109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945585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a937256300_0_1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a937256300_0_153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g2a937256300_0_1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" name="Google Shape;92;g2a937256300_0_109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93725630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a937256300_0_1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93725630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a937256300_0_1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93725630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a937256300_0_1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a937256300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a937256300_0_14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>
          <a:xfrm>
            <a:off x="3110207" y="4783457"/>
            <a:ext cx="2927253" cy="257175"/>
          </a:xfrm>
          <a:prstGeom prst="rect">
            <a:avLst/>
          </a:prstGeom>
        </p:spPr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>
          <a:xfrm>
            <a:off x="457385" y="4783457"/>
            <a:ext cx="2103963" cy="257175"/>
          </a:xfrm>
          <a:prstGeom prst="rect">
            <a:avLst/>
          </a:prstGeom>
        </p:spPr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>
          <a:xfrm>
            <a:off x="6586322" y="4783457"/>
            <a:ext cx="2103963" cy="257175"/>
          </a:xfrm>
          <a:prstGeom prst="rect">
            <a:avLst/>
          </a:prstGeom>
        </p:spPr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386311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60" r:id="rId1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3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3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2F3"/>
        </a:solidFill>
        <a:effectLst/>
      </p:bgPr>
    </p:bg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3829825" y="0"/>
            <a:ext cx="5314200" cy="51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Овал 10"/>
          <p:cNvSpPr/>
          <p:nvPr/>
        </p:nvSpPr>
        <p:spPr>
          <a:xfrm>
            <a:off x="5350134" y="676275"/>
            <a:ext cx="11861741" cy="1186174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116"/>
          </a:p>
        </p:txBody>
      </p:sp>
      <p:sp>
        <p:nvSpPr>
          <p:cNvPr id="12" name="Google Shape;401;p38">
            <a:extLst>
              <a:ext uri="{FF2B5EF4-FFF2-40B4-BE49-F238E27FC236}">
                <a16:creationId xmlns:a16="http://schemas.microsoft.com/office/drawing/2014/main" id="{F6E3A791-90A6-41D7-B7A8-6F3E6CAF836F}"/>
              </a:ext>
            </a:extLst>
          </p:cNvPr>
          <p:cNvSpPr/>
          <p:nvPr/>
        </p:nvSpPr>
        <p:spPr>
          <a:xfrm>
            <a:off x="5219700" y="-5226419"/>
            <a:ext cx="7309267" cy="6999007"/>
          </a:xfrm>
          <a:prstGeom prst="ellipse">
            <a:avLst/>
          </a:prstGeom>
          <a:noFill/>
          <a:ln w="28575" cap="flat" cmpd="sng">
            <a:solidFill>
              <a:srgbClr val="0091F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56681" tIns="56681" rIns="56681" bIns="56681" anchor="ctr" anchorCtr="0">
            <a:noAutofit/>
          </a:bodyPr>
          <a:lstStyle/>
          <a:p>
            <a:pPr algn="l" rtl="0">
              <a:buClr>
                <a:schemeClr val="dk1"/>
              </a:buClr>
              <a:buSzPts val="1100"/>
            </a:pPr>
            <a:endParaRPr sz="868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3"/>
          <p:cNvSpPr txBox="1">
            <a:spLocks noGrp="1"/>
          </p:cNvSpPr>
          <p:nvPr>
            <p:ph type="ctrTitle"/>
          </p:nvPr>
        </p:nvSpPr>
        <p:spPr>
          <a:xfrm>
            <a:off x="1043261" y="993912"/>
            <a:ext cx="4506913" cy="75578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1200" b="1" dirty="0" smtClean="0"/>
              <a:t>«Дальневосточный филиал Федерального государственного</a:t>
            </a:r>
            <a:br>
              <a:rPr lang="ru-RU" sz="1200" b="1" dirty="0" smtClean="0"/>
            </a:br>
            <a:r>
              <a:rPr lang="ru-RU" sz="1200" b="1" dirty="0" smtClean="0"/>
              <a:t>бюджетного образовательного учреждения высшего образования</a:t>
            </a:r>
            <a:br>
              <a:rPr lang="ru-RU" sz="1200" b="1" dirty="0" smtClean="0"/>
            </a:br>
            <a:r>
              <a:rPr lang="ru-RU" sz="1200" b="1" dirty="0" smtClean="0"/>
              <a:t>«Всероссийская академия внешней торговли Министерства</a:t>
            </a:r>
            <a:br>
              <a:rPr lang="ru-RU" sz="1200" b="1" dirty="0" smtClean="0"/>
            </a:br>
            <a:r>
              <a:rPr lang="ru-RU" sz="1200" b="1" dirty="0" smtClean="0"/>
              <a:t>экономического развития Российской Федерации»</a:t>
            </a:r>
            <a:endParaRPr lang="ru-RU" sz="1200" b="1" dirty="0"/>
          </a:p>
        </p:txBody>
      </p:sp>
      <p:sp>
        <p:nvSpPr>
          <p:cNvPr id="57" name="Google Shape;57;p13"/>
          <p:cNvSpPr txBox="1">
            <a:spLocks noGrp="1"/>
          </p:cNvSpPr>
          <p:nvPr>
            <p:ph type="subTitle" idx="1"/>
          </p:nvPr>
        </p:nvSpPr>
        <p:spPr>
          <a:xfrm>
            <a:off x="5162549" y="4303275"/>
            <a:ext cx="3736425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10000"/>
          </a:bodyPr>
          <a:lstStyle/>
          <a:p>
            <a:pPr marL="0" indent="0" algn="r"/>
            <a:r>
              <a:rPr lang="ru-RU" sz="1400" dirty="0" smtClean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rPr>
              <a:t>Студент: Гончарова Наталья Сергеевна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lang="ru-RU" sz="1400" dirty="0" smtClean="0">
              <a:solidFill>
                <a:srgbClr val="0056D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indent="0" algn="r"/>
            <a:r>
              <a:rPr lang="ru-RU" sz="1400" dirty="0" smtClean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rPr>
              <a:t>Руководитель: </a:t>
            </a:r>
            <a:r>
              <a:rPr lang="ru-RU" sz="1400" dirty="0" err="1" smtClean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rPr>
              <a:t>Геготаулина</a:t>
            </a:r>
            <a:r>
              <a:rPr lang="ru-RU" sz="1400" dirty="0" smtClean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rPr>
              <a:t> Лариса Александровна</a:t>
            </a: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1400" dirty="0">
              <a:solidFill>
                <a:srgbClr val="0056D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56;p13"/>
          <p:cNvSpPr txBox="1">
            <a:spLocks/>
          </p:cNvSpPr>
          <p:nvPr/>
        </p:nvSpPr>
        <p:spPr>
          <a:xfrm>
            <a:off x="371131" y="1970018"/>
            <a:ext cx="6102557" cy="20056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200"/>
              <a:buFont typeface="Arial"/>
              <a:buNone/>
              <a:defRPr sz="5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lang="ru-RU" sz="1800" b="1" dirty="0" smtClean="0">
              <a:solidFill>
                <a:srgbClr val="0056D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r>
              <a:rPr lang="ru-RU" sz="1800" b="1" dirty="0" smtClean="0">
                <a:solidFill>
                  <a:srgbClr val="0056D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 </a:t>
            </a:r>
          </a:p>
          <a:p>
            <a:r>
              <a:rPr lang="ru-RU" sz="1800" b="1" dirty="0" smtClean="0">
                <a:solidFill>
                  <a:srgbClr val="0056D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Выпускная квалификационная работа</a:t>
            </a:r>
          </a:p>
          <a:p>
            <a:endParaRPr lang="ru-RU" sz="1800" b="1" dirty="0" smtClean="0">
              <a:solidFill>
                <a:srgbClr val="0056D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r>
              <a:rPr lang="ru-RU" sz="1800" b="1" dirty="0" smtClean="0">
                <a:solidFill>
                  <a:srgbClr val="0056D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Правовая природа деловой репутации как нематериального актива в гражданском праве: место </a:t>
            </a:r>
            <a:r>
              <a:rPr lang="ru-RU" sz="1800" b="1" dirty="0" err="1" smtClean="0">
                <a:solidFill>
                  <a:srgbClr val="0056D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ЭКГ-рейтинга</a:t>
            </a:r>
            <a:r>
              <a:rPr lang="ru-RU" sz="1800" b="1" dirty="0" smtClean="0">
                <a:solidFill>
                  <a:srgbClr val="0056D1"/>
                </a:solidFill>
                <a:latin typeface="Calibri" panose="020F0502020204030204" pitchFamily="34" charset="0"/>
                <a:ea typeface="Calibri"/>
                <a:cs typeface="Calibri" panose="020F0502020204030204" pitchFamily="34" charset="0"/>
                <a:sym typeface="Calibri"/>
              </a:rPr>
              <a:t> в её оценке</a:t>
            </a:r>
          </a:p>
          <a:p>
            <a:endParaRPr lang="ru-RU" sz="1800" b="1" dirty="0" smtClean="0">
              <a:solidFill>
                <a:srgbClr val="0056D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  <a:p>
            <a:endParaRPr lang="ru-RU" sz="1800" b="1" dirty="0" smtClean="0">
              <a:solidFill>
                <a:srgbClr val="0056D1"/>
              </a:solidFill>
              <a:latin typeface="Calibri" panose="020F0502020204030204" pitchFamily="34" charset="0"/>
              <a:ea typeface="Calibri"/>
              <a:cs typeface="Calibri" panose="020F0502020204030204" pitchFamily="34" charset="0"/>
              <a:sym typeface="Calibri"/>
            </a:endParaRPr>
          </a:p>
        </p:txBody>
      </p:sp>
      <p:sp>
        <p:nvSpPr>
          <p:cNvPr id="15" name="Google Shape;57;p13"/>
          <p:cNvSpPr txBox="1">
            <a:spLocks/>
          </p:cNvSpPr>
          <p:nvPr/>
        </p:nvSpPr>
        <p:spPr>
          <a:xfrm>
            <a:off x="7781925" y="386319"/>
            <a:ext cx="942975" cy="422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algn="r"/>
            <a:r>
              <a:rPr lang="ru-RU" sz="1600" dirty="0" smtClean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rPr>
              <a:t>2026 год</a:t>
            </a:r>
          </a:p>
          <a:p>
            <a:pPr marL="0" indent="0" algn="r"/>
            <a:endParaRPr lang="ru-RU" sz="1600" dirty="0">
              <a:solidFill>
                <a:srgbClr val="0056D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686674" y="409575"/>
            <a:ext cx="1133475" cy="361950"/>
          </a:xfrm>
          <a:prstGeom prst="roundRect">
            <a:avLst>
              <a:gd name="adj" fmla="val 50000"/>
            </a:avLst>
          </a:prstGeom>
          <a:noFill/>
          <a:ln w="9525">
            <a:solidFill>
              <a:srgbClr val="0056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11907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/>
        </p:nvSpPr>
        <p:spPr>
          <a:xfrm>
            <a:off x="283799" y="218500"/>
            <a:ext cx="6648779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ПЕРСПЕКТИВЫ И РИСКИ ВНЕДРЕНИЯ (Глава 3)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1"/>
          <p:cNvSpPr txBox="1">
            <a:spLocks noGrp="1"/>
          </p:cNvSpPr>
          <p:nvPr>
            <p:ph type="sldNum" idx="12"/>
          </p:nvPr>
        </p:nvSpPr>
        <p:spPr>
          <a:xfrm>
            <a:off x="8412168" y="45905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10</a:t>
            </a:fld>
            <a:endParaRPr dirty="0">
              <a:solidFill>
                <a:srgbClr val="0056D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15219" y="1313672"/>
            <a:ext cx="7996949" cy="3631733"/>
            <a:chOff x="279976" y="1894316"/>
            <a:chExt cx="7996949" cy="3631733"/>
          </a:xfrm>
        </p:grpSpPr>
        <p:sp>
          <p:nvSpPr>
            <p:cNvPr id="138" name="Google Shape;138;p21"/>
            <p:cNvSpPr txBox="1"/>
            <p:nvPr/>
          </p:nvSpPr>
          <p:spPr>
            <a:xfrm>
              <a:off x="279976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1"/>
            <p:cNvSpPr txBox="1"/>
            <p:nvPr/>
          </p:nvSpPr>
          <p:spPr>
            <a:xfrm>
              <a:off x="316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99;p17"/>
            <p:cNvSpPr txBox="1"/>
            <p:nvPr/>
          </p:nvSpPr>
          <p:spPr>
            <a:xfrm>
              <a:off x="279976" y="1894316"/>
              <a:ext cx="3685597" cy="261607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600" b="1" dirty="0" smtClean="0">
                  <a:solidFill>
                    <a:srgbClr val="0056D1"/>
                  </a:solidFill>
                </a:rPr>
                <a:t>Перспективы</a:t>
              </a:r>
            </a:p>
            <a:p>
              <a:pPr algn="just"/>
              <a:endParaRPr lang="ru-RU" sz="1600" b="1" dirty="0" smtClean="0">
                <a:solidFill>
                  <a:srgbClr val="0056D1"/>
                </a:solidFill>
              </a:endParaRPr>
            </a:p>
            <a:p>
              <a:pPr marL="171450" indent="-171450" algn="just">
                <a:buFont typeface="Wingdings" panose="05000000000000000000" pitchFamily="2" charset="2"/>
                <a:buChar char="§"/>
              </a:pPr>
              <a:r>
                <a:rPr lang="ru-RU" dirty="0" smtClean="0"/>
                <a:t>Повышение прозрачности деловой репутации</a:t>
              </a:r>
            </a:p>
            <a:p>
              <a:pPr algn="just"/>
              <a:endParaRPr lang="ru-RU" dirty="0" smtClean="0"/>
            </a:p>
            <a:p>
              <a:pPr marL="171450" indent="-171450" algn="just">
                <a:buFont typeface="Wingdings" panose="05000000000000000000" pitchFamily="2" charset="2"/>
                <a:buChar char="§"/>
              </a:pPr>
              <a:r>
                <a:rPr lang="ru-RU" dirty="0" smtClean="0"/>
                <a:t>Создание доказательственной базы в судах</a:t>
              </a:r>
            </a:p>
            <a:p>
              <a:pPr algn="just"/>
              <a:endParaRPr lang="ru-RU" dirty="0" smtClean="0"/>
            </a:p>
            <a:p>
              <a:pPr marL="171450" indent="-171450" algn="just">
                <a:buFont typeface="Wingdings" panose="05000000000000000000" pitchFamily="2" charset="2"/>
                <a:buChar char="§"/>
              </a:pPr>
              <a:r>
                <a:rPr lang="ru-RU" dirty="0" smtClean="0"/>
                <a:t>Стимулирование ответственного поведения бизнеса через механизм </a:t>
              </a:r>
              <a:r>
                <a:rPr lang="ru-RU" dirty="0" err="1" smtClean="0"/>
                <a:t>госзаупок</a:t>
              </a:r>
              <a:endParaRPr lang="ru-RU" sz="1000" dirty="0"/>
            </a:p>
          </p:txBody>
        </p:sp>
        <p:sp>
          <p:nvSpPr>
            <p:cNvPr id="17" name="Google Shape;99;p17"/>
            <p:cNvSpPr txBox="1"/>
            <p:nvPr/>
          </p:nvSpPr>
          <p:spPr>
            <a:xfrm>
              <a:off x="4116717" y="1894316"/>
              <a:ext cx="4160208" cy="363173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b="1" dirty="0" smtClean="0">
                  <a:solidFill>
                    <a:srgbClr val="0056D1"/>
                  </a:solidFill>
                </a:rPr>
                <a:t>Риски</a:t>
              </a:r>
            </a:p>
            <a:p>
              <a:pPr algn="just"/>
              <a:endParaRPr lang="ru-RU" b="1" dirty="0" smtClean="0">
                <a:solidFill>
                  <a:srgbClr val="0056D1"/>
                </a:solidFill>
              </a:endParaRPr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ru-RU" dirty="0" smtClean="0"/>
                <a:t>Ограниченность критериев (игнорирование климатической повестки, охраны труда, отраслевой специфики)</a:t>
              </a:r>
            </a:p>
            <a:p>
              <a:pPr algn="just"/>
              <a:endParaRPr lang="ru-RU" dirty="0" smtClean="0"/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ru-RU" dirty="0" smtClean="0"/>
                <a:t>Добровольность участия        </a:t>
              </a:r>
              <a:r>
                <a:rPr lang="ru-RU" dirty="0" err="1" smtClean="0"/>
                <a:t>ассиметрия</a:t>
              </a:r>
              <a:r>
                <a:rPr lang="ru-RU" dirty="0" smtClean="0"/>
                <a:t> информации</a:t>
              </a:r>
            </a:p>
            <a:p>
              <a:pPr algn="just"/>
              <a:endParaRPr lang="ru-RU" dirty="0" smtClean="0"/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r>
                <a:rPr lang="ru-RU" dirty="0" smtClean="0"/>
                <a:t>Слабая </a:t>
              </a:r>
              <a:r>
                <a:rPr lang="ru-RU" dirty="0" err="1"/>
                <a:t>вовлечённость</a:t>
              </a:r>
              <a:r>
                <a:rPr lang="ru-RU" dirty="0"/>
                <a:t> финансового сектора и риск манипулирования рейтингом, способный привести к подмене полноценной судебной защиты формальными показателями.</a:t>
              </a:r>
              <a:endParaRPr lang="ru-RU" dirty="0" smtClean="0"/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endParaRPr lang="ru-RU" dirty="0" smtClean="0"/>
            </a:p>
            <a:p>
              <a:pPr marL="285750" indent="-285750" algn="just">
                <a:buFont typeface="Wingdings" panose="05000000000000000000" pitchFamily="2" charset="2"/>
                <a:buChar char="§"/>
              </a:pPr>
              <a:endParaRPr lang="ru-RU" dirty="0"/>
            </a:p>
          </p:txBody>
        </p:sp>
      </p:grpSp>
      <p:sp>
        <p:nvSpPr>
          <p:cNvPr id="3" name="Стрелка вправо 2"/>
          <p:cNvSpPr/>
          <p:nvPr/>
        </p:nvSpPr>
        <p:spPr>
          <a:xfrm>
            <a:off x="6897018" y="2702560"/>
            <a:ext cx="177800" cy="4571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/>
        </p:nvSpPr>
        <p:spPr>
          <a:xfrm>
            <a:off x="283800" y="218500"/>
            <a:ext cx="598530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ПУТИ РЕШЕНИЯ ПРОБЛЕМ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1"/>
          <p:cNvSpPr txBox="1">
            <a:spLocks noGrp="1"/>
          </p:cNvSpPr>
          <p:nvPr>
            <p:ph type="sldNum" idx="12"/>
          </p:nvPr>
        </p:nvSpPr>
        <p:spPr>
          <a:xfrm>
            <a:off x="8412168" y="45905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11</a:t>
            </a:fld>
            <a:endParaRPr dirty="0">
              <a:solidFill>
                <a:srgbClr val="0056D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22840" y="1480009"/>
            <a:ext cx="8347120" cy="3110550"/>
            <a:chOff x="219899" y="2012218"/>
            <a:chExt cx="8226242" cy="2239533"/>
          </a:xfrm>
        </p:grpSpPr>
        <p:sp>
          <p:nvSpPr>
            <p:cNvPr id="138" name="Google Shape;138;p21"/>
            <p:cNvSpPr txBox="1"/>
            <p:nvPr/>
          </p:nvSpPr>
          <p:spPr>
            <a:xfrm>
              <a:off x="283801" y="2498522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1"/>
            <p:cNvSpPr txBox="1"/>
            <p:nvPr/>
          </p:nvSpPr>
          <p:spPr>
            <a:xfrm>
              <a:off x="3163800" y="2498521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21"/>
            <p:cNvSpPr txBox="1"/>
            <p:nvPr/>
          </p:nvSpPr>
          <p:spPr>
            <a:xfrm>
              <a:off x="5998742" y="2498520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6" name="Google Shape;146;p21"/>
            <p:cNvPicPr preferRelativeResize="0"/>
            <p:nvPr/>
          </p:nvPicPr>
          <p:blipFill rotWithShape="1">
            <a:blip r:embed="rId3">
              <a:alphaModFix/>
            </a:blip>
            <a:srcRect l="139" r="149"/>
            <a:stretch/>
          </p:blipFill>
          <p:spPr>
            <a:xfrm>
              <a:off x="6150399" y="2012218"/>
              <a:ext cx="661925" cy="33911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99;p17"/>
            <p:cNvSpPr txBox="1"/>
            <p:nvPr/>
          </p:nvSpPr>
          <p:spPr>
            <a:xfrm>
              <a:off x="219899" y="2712898"/>
              <a:ext cx="2507476" cy="15388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dirty="0" smtClean="0"/>
                <a:t>Закрепить в Гражданском кодексе РФ легальное определение деловой репутации, </a:t>
              </a:r>
              <a:r>
                <a:rPr lang="ru-RU" sz="1100" dirty="0" smtClean="0"/>
                <a:t>признав </a:t>
              </a:r>
              <a:r>
                <a:rPr lang="ru-RU" sz="1100" dirty="0" smtClean="0"/>
                <a:t>её дуалистическую правовую природу как личностно-имущественного блага, сочетающего нематериальные и имущественные характеристики.</a:t>
              </a:r>
              <a:endParaRPr lang="ru-RU" sz="1100" dirty="0"/>
            </a:p>
          </p:txBody>
        </p:sp>
        <p:sp>
          <p:nvSpPr>
            <p:cNvPr id="16" name="Google Shape;99;p17"/>
            <p:cNvSpPr txBox="1"/>
            <p:nvPr/>
          </p:nvSpPr>
          <p:spPr>
            <a:xfrm>
              <a:off x="3118744" y="2712898"/>
              <a:ext cx="2507475" cy="10310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dirty="0" smtClean="0"/>
                <a:t>Гармонизировать гражданско-правовой, бухгалтерский и налоговый подходы к деловой репутации путём признания её межотраслевым </a:t>
              </a:r>
              <a:r>
                <a:rPr lang="ru-RU" sz="1100" dirty="0" smtClean="0"/>
                <a:t>институтом</a:t>
              </a:r>
              <a:endParaRPr lang="ru-RU" sz="1100" dirty="0"/>
            </a:p>
          </p:txBody>
        </p:sp>
        <p:sp>
          <p:nvSpPr>
            <p:cNvPr id="17" name="Google Shape;99;p17"/>
            <p:cNvSpPr txBox="1"/>
            <p:nvPr/>
          </p:nvSpPr>
          <p:spPr>
            <a:xfrm>
              <a:off x="5938666" y="2712898"/>
              <a:ext cx="2507475" cy="13516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dirty="0" smtClean="0"/>
                <a:t>Совершенствовать методику </a:t>
              </a:r>
              <a:r>
                <a:rPr lang="ru-RU" sz="1100" dirty="0" smtClean="0"/>
                <a:t>ЭКГ-рейтинга, расширив </a:t>
              </a:r>
              <a:r>
                <a:rPr lang="ru-RU" sz="1100" dirty="0" smtClean="0"/>
                <a:t>критерии </a:t>
              </a:r>
              <a:r>
                <a:rPr lang="ru-RU" sz="1100" dirty="0"/>
                <a:t>оценки за счёт включения климатической повестки, аспектов охраны труда и отраслевой специфики. </a:t>
              </a:r>
              <a:endParaRPr lang="ru-RU" sz="1100" dirty="0" smtClean="0"/>
            </a:p>
            <a:p>
              <a:pPr lvl="0" algn="just"/>
              <a:r>
                <a:rPr lang="ru-RU" sz="1100" dirty="0" smtClean="0"/>
                <a:t>Осуществить переход на </a:t>
              </a:r>
              <a:r>
                <a:rPr lang="ru-RU" sz="1100" dirty="0"/>
                <a:t>ежеквартальное обновление рейтинга, вместо ежегодного.</a:t>
              </a:r>
            </a:p>
            <a:p>
              <a:pPr algn="just"/>
              <a:endParaRPr lang="ru-RU" sz="1100" dirty="0" smtClean="0"/>
            </a:p>
          </p:txBody>
        </p:sp>
      </p:grpSp>
      <p:pic>
        <p:nvPicPr>
          <p:cNvPr id="14" name="Google Shape;146;p21"/>
          <p:cNvPicPr preferRelativeResize="0"/>
          <p:nvPr/>
        </p:nvPicPr>
        <p:blipFill rotWithShape="1">
          <a:blip r:embed="rId3">
            <a:alphaModFix/>
          </a:blip>
          <a:srcRect l="139" r="149"/>
          <a:stretch/>
        </p:blipFill>
        <p:spPr>
          <a:xfrm>
            <a:off x="376023" y="1480007"/>
            <a:ext cx="661925" cy="47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46;p21"/>
          <p:cNvPicPr preferRelativeResize="0"/>
          <p:nvPr/>
        </p:nvPicPr>
        <p:blipFill rotWithShape="1">
          <a:blip r:embed="rId3">
            <a:alphaModFix/>
          </a:blip>
          <a:srcRect l="139" r="149"/>
          <a:stretch/>
        </p:blipFill>
        <p:spPr>
          <a:xfrm>
            <a:off x="3377875" y="1480007"/>
            <a:ext cx="661925" cy="47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/>
        </p:nvSpPr>
        <p:spPr>
          <a:xfrm>
            <a:off x="283800" y="218500"/>
            <a:ext cx="598530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ПУТИ РЕШЕНИЯ ПРОБЛЕМ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1"/>
          <p:cNvSpPr txBox="1">
            <a:spLocks noGrp="1"/>
          </p:cNvSpPr>
          <p:nvPr>
            <p:ph type="sldNum" idx="12"/>
          </p:nvPr>
        </p:nvSpPr>
        <p:spPr>
          <a:xfrm>
            <a:off x="8412168" y="45905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12</a:t>
            </a:fld>
            <a:endParaRPr dirty="0">
              <a:solidFill>
                <a:srgbClr val="0056D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342881" y="2155449"/>
            <a:ext cx="8282279" cy="1708921"/>
            <a:chOff x="283801" y="2498521"/>
            <a:chExt cx="8162340" cy="1230389"/>
          </a:xfrm>
        </p:grpSpPr>
        <p:sp>
          <p:nvSpPr>
            <p:cNvPr id="138" name="Google Shape;138;p21"/>
            <p:cNvSpPr txBox="1"/>
            <p:nvPr/>
          </p:nvSpPr>
          <p:spPr>
            <a:xfrm>
              <a:off x="283801" y="2498522"/>
              <a:ext cx="1752000" cy="2880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-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4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1"/>
            <p:cNvSpPr txBox="1"/>
            <p:nvPr/>
          </p:nvSpPr>
          <p:spPr>
            <a:xfrm>
              <a:off x="4465475" y="2498521"/>
              <a:ext cx="1752000" cy="2880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5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5" name="Google Shape;99;p17"/>
            <p:cNvSpPr txBox="1"/>
            <p:nvPr/>
          </p:nvSpPr>
          <p:spPr>
            <a:xfrm>
              <a:off x="4398658" y="2742843"/>
              <a:ext cx="3667664" cy="98606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lvl="0" algn="just"/>
              <a:r>
                <a:rPr lang="ru-RU" sz="1100" dirty="0" smtClean="0"/>
                <a:t>Усилить </a:t>
              </a:r>
              <a:r>
                <a:rPr lang="ru-RU" sz="1100" dirty="0"/>
                <a:t>интеграцию ЭКГ-рейтинга с финансовым сектором для предоставления льготного кредитования: сниженная ставка, упрощенный доступ к кредитам,  снижения банковских комиссий для компаний с высоким рейтингом, включая комиссии за выдачу банковских гарантий при участии в </a:t>
              </a:r>
              <a:r>
                <a:rPr lang="ru-RU" sz="1100" dirty="0" err="1"/>
                <a:t>гос.закупках</a:t>
              </a:r>
              <a:r>
                <a:rPr lang="ru-RU" sz="1100" dirty="0"/>
                <a:t>)</a:t>
              </a:r>
            </a:p>
          </p:txBody>
        </p:sp>
        <p:sp>
          <p:nvSpPr>
            <p:cNvPr id="16" name="Google Shape;99;p17"/>
            <p:cNvSpPr txBox="1"/>
            <p:nvPr/>
          </p:nvSpPr>
          <p:spPr>
            <a:xfrm>
              <a:off x="4465475" y="2579952"/>
              <a:ext cx="2507475" cy="25481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endParaRPr lang="ru-RU" sz="1100" dirty="0"/>
            </a:p>
          </p:txBody>
        </p:sp>
        <p:sp>
          <p:nvSpPr>
            <p:cNvPr id="17" name="Google Shape;99;p17"/>
            <p:cNvSpPr txBox="1"/>
            <p:nvPr/>
          </p:nvSpPr>
          <p:spPr>
            <a:xfrm>
              <a:off x="5938666" y="2712898"/>
              <a:ext cx="2507475" cy="2437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000" dirty="0" smtClean="0"/>
                <a:t>.</a:t>
              </a:r>
            </a:p>
          </p:txBody>
        </p:sp>
      </p:grpSp>
      <p:pic>
        <p:nvPicPr>
          <p:cNvPr id="14" name="Google Shape;146;p21"/>
          <p:cNvPicPr preferRelativeResize="0"/>
          <p:nvPr/>
        </p:nvPicPr>
        <p:blipFill rotWithShape="1">
          <a:blip r:embed="rId3">
            <a:alphaModFix/>
          </a:blip>
          <a:srcRect l="139" r="149"/>
          <a:stretch/>
        </p:blipFill>
        <p:spPr>
          <a:xfrm>
            <a:off x="376023" y="1480007"/>
            <a:ext cx="661925" cy="471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46;p21"/>
          <p:cNvPicPr preferRelativeResize="0"/>
          <p:nvPr/>
        </p:nvPicPr>
        <p:blipFill rotWithShape="1">
          <a:blip r:embed="rId3">
            <a:alphaModFix/>
          </a:blip>
          <a:srcRect l="139" r="149"/>
          <a:stretch/>
        </p:blipFill>
        <p:spPr>
          <a:xfrm>
            <a:off x="4586001" y="1595763"/>
            <a:ext cx="661925" cy="471000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99;p17"/>
          <p:cNvSpPr txBox="1"/>
          <p:nvPr/>
        </p:nvSpPr>
        <p:spPr>
          <a:xfrm>
            <a:off x="258359" y="2509778"/>
            <a:ext cx="3343361" cy="11079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lvl="0" algn="just"/>
            <a:r>
              <a:rPr lang="ru-RU" sz="1200" dirty="0" smtClean="0"/>
              <a:t>Законодательным путём закрепить статус ЭКГ-рейтинга в качестве факультативного письменного доказательства в судебных спорах о защите деловой репутации юридического лица.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7623194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2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3966523" y="-1757557"/>
            <a:ext cx="9479167" cy="9212239"/>
            <a:chOff x="3972103" y="-2058182"/>
            <a:chExt cx="9479167" cy="9212239"/>
          </a:xfrm>
        </p:grpSpPr>
        <p:sp>
          <p:nvSpPr>
            <p:cNvPr id="14" name="Google Shape;401;p38">
              <a:extLst>
                <a:ext uri="{FF2B5EF4-FFF2-40B4-BE49-F238E27FC236}">
                  <a16:creationId xmlns:a16="http://schemas.microsoft.com/office/drawing/2014/main" id="{B6DCA4AB-BB05-4B35-949C-986436B50D2A}"/>
                </a:ext>
              </a:extLst>
            </p:cNvPr>
            <p:cNvSpPr/>
            <p:nvPr/>
          </p:nvSpPr>
          <p:spPr>
            <a:xfrm>
              <a:off x="3972103" y="-2058182"/>
              <a:ext cx="9479167" cy="9212239"/>
            </a:xfrm>
            <a:prstGeom prst="ellipse">
              <a:avLst/>
            </a:prstGeom>
            <a:solidFill>
              <a:srgbClr val="D9E2F3"/>
            </a:solidFill>
            <a:ln w="1905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2511" tIns="42511" rIns="42511" bIns="42511" anchor="ctr" anchorCtr="0">
              <a:noAutofit/>
            </a:bodyPr>
            <a:lstStyle/>
            <a:p>
              <a:pPr algn="l" rtl="0">
                <a:buClr>
                  <a:schemeClr val="dk1"/>
                </a:buClr>
                <a:buSzPts val="1100"/>
              </a:pPr>
              <a:endParaRPr sz="651"/>
            </a:p>
          </p:txBody>
        </p:sp>
        <p:sp>
          <p:nvSpPr>
            <p:cNvPr id="31" name="Google Shape;401;p38">
              <a:extLst>
                <a:ext uri="{FF2B5EF4-FFF2-40B4-BE49-F238E27FC236}">
                  <a16:creationId xmlns:a16="http://schemas.microsoft.com/office/drawing/2014/main" id="{B6DCA4AB-BB05-4B35-949C-986436B50D2A}"/>
                </a:ext>
              </a:extLst>
            </p:cNvPr>
            <p:cNvSpPr/>
            <p:nvPr/>
          </p:nvSpPr>
          <p:spPr>
            <a:xfrm>
              <a:off x="3972103" y="-2058182"/>
              <a:ext cx="9479167" cy="9212239"/>
            </a:xfrm>
            <a:prstGeom prst="ellipse">
              <a:avLst/>
            </a:prstGeom>
            <a:noFill/>
            <a:ln w="19050" cap="flat" cmpd="sng">
              <a:solidFill>
                <a:srgbClr val="0091F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42511" tIns="42511" rIns="42511" bIns="42511" anchor="ctr" anchorCtr="0">
              <a:noAutofit/>
            </a:bodyPr>
            <a:lstStyle/>
            <a:p>
              <a:pPr algn="l" rtl="0">
                <a:buClr>
                  <a:schemeClr val="dk1"/>
                </a:buClr>
                <a:buSzPts val="1100"/>
              </a:pPr>
              <a:endParaRPr sz="651"/>
            </a:p>
          </p:txBody>
        </p:sp>
      </p:grpSp>
      <p:sp>
        <p:nvSpPr>
          <p:cNvPr id="32" name="Google Shape;402;p38">
            <a:extLst>
              <a:ext uri="{FF2B5EF4-FFF2-40B4-BE49-F238E27FC236}">
                <a16:creationId xmlns:a16="http://schemas.microsoft.com/office/drawing/2014/main" id="{D179D0E6-DEE7-40EC-9812-1BCD6E09079A}"/>
              </a:ext>
            </a:extLst>
          </p:cNvPr>
          <p:cNvSpPr txBox="1"/>
          <p:nvPr/>
        </p:nvSpPr>
        <p:spPr>
          <a:xfrm>
            <a:off x="1378225" y="2193235"/>
            <a:ext cx="6811618" cy="4705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2511" tIns="42511" rIns="42511" bIns="42511" anchor="t" anchorCtr="0">
            <a:spAutoFit/>
          </a:bodyPr>
          <a:lstStyle/>
          <a:p>
            <a:pPr algn="ctr" rtl="0">
              <a:lnSpc>
                <a:spcPts val="3000"/>
              </a:lnSpc>
              <a:buClr>
                <a:schemeClr val="dk1"/>
              </a:buClr>
              <a:buSzPts val="1100"/>
            </a:pPr>
            <a:r>
              <a:rPr lang="ru-RU" sz="5200" b="1" dirty="0" smtClean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rPr>
              <a:t>Спасибо за внимание!</a:t>
            </a:r>
            <a:endParaRPr sz="5200" b="1" dirty="0">
              <a:solidFill>
                <a:srgbClr val="0056D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8943" y="5159829"/>
            <a:ext cx="11756571" cy="2808514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9505950" y="-110169"/>
            <a:ext cx="4969329" cy="5264685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650671" y="-2824843"/>
            <a:ext cx="11756571" cy="2808514"/>
          </a:xfrm>
          <a:prstGeom prst="rect">
            <a:avLst/>
          </a:prstGeom>
          <a:solidFill>
            <a:srgbClr val="FBFB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8115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/>
          <p:nvPr/>
        </p:nvSpPr>
        <p:spPr>
          <a:xfrm>
            <a:off x="4178105" y="0"/>
            <a:ext cx="4976787" cy="5143500"/>
          </a:xfrm>
          <a:prstGeom prst="rect">
            <a:avLst/>
          </a:prstGeom>
          <a:solidFill>
            <a:srgbClr val="D9E2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2</a:t>
            </a:fld>
            <a:endParaRPr dirty="0">
              <a:solidFill>
                <a:srgbClr val="0056D1"/>
              </a:solidFill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6815850" y="-2626700"/>
            <a:ext cx="4008600" cy="4008600"/>
          </a:xfrm>
          <a:prstGeom prst="ellipse">
            <a:avLst/>
          </a:prstGeom>
          <a:noFill/>
          <a:ln w="19050" cap="flat" cmpd="sng">
            <a:solidFill>
              <a:srgbClr val="0091F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75;p15"/>
          <p:cNvSpPr txBox="1">
            <a:spLocks/>
          </p:cNvSpPr>
          <p:nvPr/>
        </p:nvSpPr>
        <p:spPr>
          <a:xfrm>
            <a:off x="406134" y="932429"/>
            <a:ext cx="3451345" cy="33701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>
              <a:buNone/>
            </a:pPr>
            <a:r>
              <a:rPr lang="ru-RU" sz="1200" b="1" dirty="0" smtClean="0">
                <a:solidFill>
                  <a:srgbClr val="0056D1"/>
                </a:solidFill>
              </a:rPr>
              <a:t>Фундаментальное противоречие: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chemeClr val="tx1"/>
                </a:solidFill>
              </a:rPr>
              <a:t>Доктрина и законодательство: Деловая репутация – нематериальное благо (неотчуждаемое, без экономической стоимости)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chemeClr val="tx1"/>
                </a:solidFill>
              </a:rPr>
              <a:t>ГК РФ (</a:t>
            </a:r>
            <a:r>
              <a:rPr lang="ru-RU" sz="1200" b="1" dirty="0" err="1" smtClean="0">
                <a:solidFill>
                  <a:schemeClr val="tx1"/>
                </a:solidFill>
              </a:rPr>
              <a:t>ст.ст</a:t>
            </a:r>
            <a:r>
              <a:rPr lang="ru-RU" sz="1200" b="1" dirty="0" smtClean="0">
                <a:solidFill>
                  <a:schemeClr val="tx1"/>
                </a:solidFill>
              </a:rPr>
              <a:t>. 1027, 1042): допускается участие репутации в имущественном обороте (договор коммерческой концессии, договор простого товарищества)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chemeClr val="tx1"/>
                </a:solidFill>
              </a:rPr>
              <a:t>Бухгалтерский учет (ПБУ 12007, ФСБУ 14/2022): признается гудвилл как </a:t>
            </a:r>
            <a:r>
              <a:rPr lang="ru-RU" sz="1200" b="1" dirty="0" err="1" smtClean="0">
                <a:solidFill>
                  <a:schemeClr val="tx1"/>
                </a:solidFill>
              </a:rPr>
              <a:t>нематериалный</a:t>
            </a:r>
            <a:r>
              <a:rPr lang="ru-RU" sz="1200" b="1" dirty="0" smtClean="0">
                <a:solidFill>
                  <a:schemeClr val="tx1"/>
                </a:solidFill>
              </a:rPr>
              <a:t> актив.</a:t>
            </a:r>
          </a:p>
          <a:p>
            <a:pPr marL="114300" indent="0">
              <a:buNone/>
            </a:pPr>
            <a:r>
              <a:rPr lang="ru-RU" sz="1200" b="1" dirty="0" smtClean="0">
                <a:solidFill>
                  <a:schemeClr val="tx1"/>
                </a:solidFill>
              </a:rPr>
              <a:t>.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0" name="Google Shape;77;p15"/>
          <p:cNvSpPr txBox="1"/>
          <p:nvPr/>
        </p:nvSpPr>
        <p:spPr>
          <a:xfrm>
            <a:off x="376394" y="145820"/>
            <a:ext cx="7058075" cy="38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 b="1" dirty="0" smtClean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rPr>
              <a:t>Актуальность исследования</a:t>
            </a:r>
            <a:endParaRPr sz="3200" b="1" dirty="0">
              <a:solidFill>
                <a:srgbClr val="0056D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1" r="39356"/>
          <a:stretch/>
        </p:blipFill>
        <p:spPr>
          <a:xfrm>
            <a:off x="4178105" y="3414573"/>
            <a:ext cx="4642046" cy="1728927"/>
          </a:xfrm>
          <a:prstGeom prst="rect">
            <a:avLst/>
          </a:prstGeom>
        </p:spPr>
      </p:pic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4227443" y="1000539"/>
            <a:ext cx="4209900" cy="188356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114300" indent="0">
              <a:buNone/>
            </a:pPr>
            <a:r>
              <a:rPr lang="ru-RU" sz="1200" b="1" dirty="0" smtClean="0">
                <a:solidFill>
                  <a:srgbClr val="0056D1"/>
                </a:solidFill>
              </a:rPr>
              <a:t>Цифровая трансформация: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chemeClr val="tx1"/>
                </a:solidFill>
              </a:rPr>
              <a:t>Введение с 2024 года национального стандарта «</a:t>
            </a:r>
            <a:r>
              <a:rPr lang="ru-RU" sz="1200" b="1" dirty="0">
                <a:solidFill>
                  <a:schemeClr val="tx1"/>
                </a:solidFill>
              </a:rPr>
              <a:t>ЭКГ-рейтинг» (ГОСТ Р 71198–2023</a:t>
            </a:r>
            <a:r>
              <a:rPr lang="ru-RU" sz="1200" b="1" dirty="0" smtClean="0">
                <a:solidFill>
                  <a:schemeClr val="tx1"/>
                </a:solidFill>
              </a:rPr>
              <a:t>). Активно </a:t>
            </a:r>
            <a:r>
              <a:rPr lang="ru-RU" sz="1200" b="1" dirty="0">
                <a:solidFill>
                  <a:schemeClr val="tx1"/>
                </a:solidFill>
              </a:rPr>
              <a:t>используется в </a:t>
            </a:r>
            <a:r>
              <a:rPr lang="ru-RU" sz="1200" b="1" dirty="0" err="1">
                <a:solidFill>
                  <a:schemeClr val="tx1"/>
                </a:solidFill>
              </a:rPr>
              <a:t>госзакупках</a:t>
            </a:r>
            <a:r>
              <a:rPr lang="ru-RU" sz="1200" b="1" dirty="0">
                <a:solidFill>
                  <a:schemeClr val="tx1"/>
                </a:solidFill>
              </a:rPr>
              <a:t>, что требует переосмысления правовой природы деловой </a:t>
            </a:r>
            <a:r>
              <a:rPr lang="ru-RU" sz="1200" b="1" dirty="0" smtClean="0">
                <a:solidFill>
                  <a:schemeClr val="tx1"/>
                </a:solidFill>
              </a:rPr>
              <a:t>репутации</a:t>
            </a:r>
            <a:endParaRPr lang="ru-RU" sz="1200" b="1" dirty="0">
              <a:solidFill>
                <a:schemeClr val="tx1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r>
              <a:rPr lang="ru-RU" sz="1200" b="1" dirty="0" smtClean="0">
                <a:solidFill>
                  <a:schemeClr val="tx1"/>
                </a:solidFill>
              </a:rPr>
              <a:t>Введение ФНС РФ с 2026 </a:t>
            </a:r>
            <a:r>
              <a:rPr lang="ru-RU" sz="1200" b="1" dirty="0" smtClean="0">
                <a:solidFill>
                  <a:schemeClr val="tx1"/>
                </a:solidFill>
              </a:rPr>
              <a:t>года </a:t>
            </a:r>
            <a:r>
              <a:rPr lang="ru-RU" sz="1200" b="1" dirty="0" smtClean="0">
                <a:solidFill>
                  <a:schemeClr val="tx1"/>
                </a:solidFill>
              </a:rPr>
              <a:t>официального рейтинга </a:t>
            </a:r>
            <a:r>
              <a:rPr lang="ru-RU" sz="1200" b="1" dirty="0" smtClean="0">
                <a:solidFill>
                  <a:schemeClr val="tx1"/>
                </a:solidFill>
              </a:rPr>
              <a:t>надёжности </a:t>
            </a:r>
            <a:r>
              <a:rPr lang="ru-RU" sz="1200" b="1" dirty="0" smtClean="0">
                <a:solidFill>
                  <a:schemeClr val="tx1"/>
                </a:solidFill>
              </a:rPr>
              <a:t>компаний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1" name="Google Shape;84;p16"/>
          <p:cNvSpPr txBox="1">
            <a:spLocks/>
          </p:cNvSpPr>
          <p:nvPr/>
        </p:nvSpPr>
        <p:spPr>
          <a:xfrm>
            <a:off x="4394178" y="3078308"/>
            <a:ext cx="3929475" cy="1661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1200" b="1" dirty="0" smtClean="0">
                <a:solidFill>
                  <a:srgbClr val="0056D1"/>
                </a:solidFill>
              </a:rPr>
              <a:t>Научная новизна:</a:t>
            </a:r>
            <a:endParaRPr lang="ru-RU" sz="1200" b="1" dirty="0" smtClean="0">
              <a:solidFill>
                <a:srgbClr val="0056D1"/>
              </a:solidFill>
            </a:endParaRPr>
          </a:p>
          <a:p>
            <a:pPr algn="just"/>
            <a:r>
              <a:rPr lang="ru-RU" sz="1200" b="1" dirty="0" smtClean="0"/>
              <a:t>Отсутствие </a:t>
            </a:r>
            <a:r>
              <a:rPr lang="ru-RU" sz="1200" b="1" dirty="0" smtClean="0"/>
              <a:t>комплексных правовых исследований </a:t>
            </a:r>
            <a:r>
              <a:rPr lang="ru-RU" sz="1200" b="1" dirty="0" smtClean="0"/>
              <a:t>ЭКГ-рейтинга в системе оценки деловой репутации.  </a:t>
            </a:r>
          </a:p>
          <a:p>
            <a:pPr algn="just"/>
            <a:r>
              <a:rPr lang="ru-RU" sz="1200" dirty="0" smtClean="0"/>
              <a:t>его </a:t>
            </a:r>
            <a:r>
              <a:rPr lang="ru-RU" sz="1200" dirty="0" smtClean="0"/>
              <a:t>внедрение создаёт риски подмены судебной защиты формализованными показателями и правовую неопределённость для участников гражданского </a:t>
            </a:r>
            <a:r>
              <a:rPr lang="ru-RU" sz="1200" dirty="0" smtClean="0"/>
              <a:t>оборота)</a:t>
            </a:r>
            <a:endParaRPr lang="ru-RU" sz="1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2F3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537" r="18985"/>
          <a:stretch/>
        </p:blipFill>
        <p:spPr>
          <a:xfrm>
            <a:off x="6907003" y="2911123"/>
            <a:ext cx="2236996" cy="2241902"/>
          </a:xfrm>
          <a:prstGeom prst="rect">
            <a:avLst/>
          </a:prstGeom>
        </p:spPr>
      </p:pic>
      <p:sp>
        <p:nvSpPr>
          <p:cNvPr id="96" name="Google Shape;96;p17"/>
          <p:cNvSpPr txBox="1">
            <a:spLocks noGrp="1"/>
          </p:cNvSpPr>
          <p:nvPr>
            <p:ph type="sldNum" idx="12"/>
          </p:nvPr>
        </p:nvSpPr>
        <p:spPr>
          <a:xfrm>
            <a:off x="8434358" y="4560938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3</a:t>
            </a:fld>
            <a:endParaRPr dirty="0">
              <a:solidFill>
                <a:srgbClr val="0056D1"/>
              </a:solidFill>
            </a:endParaRPr>
          </a:p>
        </p:txBody>
      </p:sp>
      <p:pic>
        <p:nvPicPr>
          <p:cNvPr id="97" name="Google Shape;97;p17"/>
          <p:cNvPicPr preferRelativeResize="0"/>
          <p:nvPr/>
        </p:nvPicPr>
        <p:blipFill rotWithShape="1">
          <a:blip r:embed="rId5">
            <a:alphaModFix/>
          </a:blip>
          <a:srcRect l="32664" t="49622" b="6506"/>
          <a:stretch/>
        </p:blipFill>
        <p:spPr>
          <a:xfrm>
            <a:off x="0" y="0"/>
            <a:ext cx="7893576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7"/>
          <p:cNvSpPr txBox="1"/>
          <p:nvPr/>
        </p:nvSpPr>
        <p:spPr>
          <a:xfrm>
            <a:off x="282452" y="315050"/>
            <a:ext cx="6746997" cy="441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ОБЪЕКТ И ПРЕДМЕТ ИССЛЕДОВАНИЯ 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7"/>
          <p:cNvSpPr txBox="1"/>
          <p:nvPr/>
        </p:nvSpPr>
        <p:spPr>
          <a:xfrm>
            <a:off x="414720" y="832792"/>
            <a:ext cx="4843500" cy="11387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/>
            <a:r>
              <a:rPr lang="ru-RU" b="1" dirty="0" smtClean="0"/>
              <a:t>Объект</a:t>
            </a:r>
          </a:p>
          <a:p>
            <a:pPr algn="just"/>
            <a:endParaRPr lang="ru-RU" sz="1200" b="1" dirty="0" smtClean="0"/>
          </a:p>
          <a:p>
            <a:pPr algn="just"/>
            <a:r>
              <a:rPr lang="ru-RU" sz="1200" b="1" dirty="0" smtClean="0"/>
              <a:t>общественные </a:t>
            </a:r>
            <a:r>
              <a:rPr lang="ru-RU" sz="1200" b="1" dirty="0" smtClean="0"/>
              <a:t>отношения, </a:t>
            </a:r>
            <a:r>
              <a:rPr lang="ru-RU" sz="1200" b="1" dirty="0" smtClean="0"/>
              <a:t>возникающие в процессе формирования, оценки </a:t>
            </a:r>
            <a:r>
              <a:rPr lang="ru-RU" sz="1200" b="1" dirty="0" smtClean="0"/>
              <a:t>и </a:t>
            </a:r>
            <a:r>
              <a:rPr lang="ru-RU" sz="1200" b="1" dirty="0" smtClean="0"/>
              <a:t>защиты деловой </a:t>
            </a:r>
            <a:r>
              <a:rPr lang="ru-RU" sz="1200" b="1" dirty="0" smtClean="0"/>
              <a:t>репутации юридических лиц и индивидуальных </a:t>
            </a:r>
            <a:r>
              <a:rPr lang="ru-RU" sz="1200" b="1" dirty="0" smtClean="0"/>
              <a:t>предпринимателей</a:t>
            </a:r>
            <a:endParaRPr lang="ru-RU" sz="1200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8750" y="3656788"/>
            <a:ext cx="1716085" cy="1496236"/>
          </a:xfrm>
          <a:prstGeom prst="rect">
            <a:avLst/>
          </a:prstGeom>
        </p:spPr>
      </p:pic>
      <p:sp>
        <p:nvSpPr>
          <p:cNvPr id="8" name="Google Shape;99;p17"/>
          <p:cNvSpPr txBox="1"/>
          <p:nvPr/>
        </p:nvSpPr>
        <p:spPr>
          <a:xfrm>
            <a:off x="502268" y="2515677"/>
            <a:ext cx="4843500" cy="1508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/>
            <a:r>
              <a:rPr lang="ru-RU" b="1" dirty="0" smtClean="0"/>
              <a:t>Предмет</a:t>
            </a:r>
          </a:p>
          <a:p>
            <a:pPr algn="just"/>
            <a:endParaRPr lang="ru-RU" sz="1200" b="1" dirty="0"/>
          </a:p>
          <a:p>
            <a:pPr algn="just"/>
            <a:r>
              <a:rPr lang="ru-RU" sz="1200" b="1" dirty="0" smtClean="0"/>
              <a:t>Нормы гражданского права, регулирующие правовую природу </a:t>
            </a:r>
            <a:r>
              <a:rPr lang="ru-RU" sz="1200" b="1" dirty="0" smtClean="0"/>
              <a:t>деловой репутации как </a:t>
            </a:r>
            <a:r>
              <a:rPr lang="ru-RU" sz="1200" b="1" dirty="0" smtClean="0"/>
              <a:t>нематериального блага и </a:t>
            </a:r>
            <a:r>
              <a:rPr lang="ru-RU" sz="1200" b="1" dirty="0" smtClean="0"/>
              <a:t>актива, а также </a:t>
            </a:r>
            <a:r>
              <a:rPr lang="ru-RU" sz="1200" b="1" dirty="0" smtClean="0"/>
              <a:t>теоретические </a:t>
            </a:r>
            <a:r>
              <a:rPr lang="ru-RU" sz="1200" b="1" dirty="0" smtClean="0"/>
              <a:t>и правоприменительные аспекты использования ЭКГ-рейтинга в качестве инструмента её оценки.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18784349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6"/>
          <p:cNvSpPr/>
          <p:nvPr/>
        </p:nvSpPr>
        <p:spPr>
          <a:xfrm>
            <a:off x="4167188" y="0"/>
            <a:ext cx="4976787" cy="5143500"/>
          </a:xfrm>
          <a:prstGeom prst="rect">
            <a:avLst/>
          </a:prstGeom>
          <a:solidFill>
            <a:srgbClr val="D9E2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4</a:t>
            </a:fld>
            <a:endParaRPr dirty="0">
              <a:solidFill>
                <a:srgbClr val="0056D1"/>
              </a:solidFill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6815850" y="-2626700"/>
            <a:ext cx="4008600" cy="4008600"/>
          </a:xfrm>
          <a:prstGeom prst="ellipse">
            <a:avLst/>
          </a:prstGeom>
          <a:noFill/>
          <a:ln w="19050" cap="flat" cmpd="sng">
            <a:solidFill>
              <a:srgbClr val="0091F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" name="Google Shape;75;p15"/>
          <p:cNvSpPr txBox="1">
            <a:spLocks/>
          </p:cNvSpPr>
          <p:nvPr/>
        </p:nvSpPr>
        <p:spPr>
          <a:xfrm>
            <a:off x="346500" y="561368"/>
            <a:ext cx="3451345" cy="25206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 indent="0" algn="just">
              <a:buNone/>
            </a:pPr>
            <a:r>
              <a:rPr lang="ru-RU" sz="1200" b="1" dirty="0" smtClean="0">
                <a:solidFill>
                  <a:schemeClr val="accent1">
                    <a:lumMod val="50000"/>
                  </a:schemeClr>
                </a:solidFill>
              </a:rPr>
              <a:t>ЦЕЛЬ: </a:t>
            </a:r>
          </a:p>
          <a:p>
            <a:pPr marL="114300" indent="0" algn="just">
              <a:buNone/>
            </a:pPr>
            <a:r>
              <a:rPr lang="ru-RU" sz="1100" b="1" dirty="0" smtClean="0">
                <a:solidFill>
                  <a:schemeClr val="tx1"/>
                </a:solidFill>
              </a:rPr>
              <a:t>разрешение теоретико-правового противоречия </a:t>
            </a:r>
            <a:r>
              <a:rPr lang="ru-RU" sz="1100" b="1" dirty="0" smtClean="0">
                <a:solidFill>
                  <a:schemeClr val="tx1"/>
                </a:solidFill>
              </a:rPr>
              <a:t>между </a:t>
            </a:r>
            <a:r>
              <a:rPr lang="ru-RU" sz="1100" b="1" dirty="0" smtClean="0">
                <a:solidFill>
                  <a:schemeClr val="tx1"/>
                </a:solidFill>
              </a:rPr>
              <a:t>пониманием деловой репутации как нематериального блага, и как имущественного </a:t>
            </a:r>
            <a:r>
              <a:rPr lang="ru-RU" sz="1100" b="1" dirty="0" smtClean="0">
                <a:solidFill>
                  <a:schemeClr val="tx1"/>
                </a:solidFill>
              </a:rPr>
              <a:t>актива</a:t>
            </a:r>
            <a:endParaRPr lang="ru-RU" sz="1100" b="1" dirty="0" smtClean="0">
              <a:solidFill>
                <a:schemeClr val="tx1"/>
              </a:solidFill>
            </a:endParaRPr>
          </a:p>
          <a:p>
            <a:pPr marL="114300" indent="0" algn="just">
              <a:buNone/>
            </a:pPr>
            <a:endParaRPr lang="ru-RU" sz="1100" b="1" dirty="0" smtClean="0">
              <a:solidFill>
                <a:schemeClr val="tx1"/>
              </a:solidFill>
            </a:endParaRPr>
          </a:p>
          <a:p>
            <a:pPr marL="114300" indent="0" algn="just">
              <a:buNone/>
            </a:pPr>
            <a:r>
              <a:rPr lang="ru-RU" sz="1100" b="1" dirty="0" smtClean="0">
                <a:solidFill>
                  <a:schemeClr val="tx1"/>
                </a:solidFill>
              </a:rPr>
              <a:t> а также </a:t>
            </a:r>
          </a:p>
          <a:p>
            <a:pPr marL="114300" indent="0" algn="just">
              <a:buNone/>
            </a:pPr>
            <a:endParaRPr lang="ru-RU" sz="1100" b="1" dirty="0" smtClean="0">
              <a:solidFill>
                <a:schemeClr val="tx1"/>
              </a:solidFill>
            </a:endParaRPr>
          </a:p>
          <a:p>
            <a:pPr marL="114300" indent="0" algn="just">
              <a:buNone/>
            </a:pPr>
            <a:r>
              <a:rPr lang="ru-RU" sz="1100" b="1" dirty="0" smtClean="0">
                <a:solidFill>
                  <a:schemeClr val="tx1"/>
                </a:solidFill>
              </a:rPr>
              <a:t>определение места и значения стандартизированной оценки (ЭКГ-рейтинга) в гражданско-правовом механизме защиты и использования деловой репутации. </a:t>
            </a:r>
            <a:endParaRPr lang="ru-RU" sz="1100" b="1" dirty="0">
              <a:solidFill>
                <a:schemeClr val="tx1"/>
              </a:solidFill>
            </a:endParaRPr>
          </a:p>
        </p:txBody>
      </p:sp>
      <p:sp>
        <p:nvSpPr>
          <p:cNvPr id="10" name="Google Shape;77;p15"/>
          <p:cNvSpPr txBox="1"/>
          <p:nvPr/>
        </p:nvSpPr>
        <p:spPr>
          <a:xfrm>
            <a:off x="376394" y="145820"/>
            <a:ext cx="7058075" cy="389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3200" b="1" dirty="0" smtClean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rPr>
              <a:t>Цель и задачи исследования</a:t>
            </a:r>
            <a:endParaRPr sz="3200" b="1" dirty="0">
              <a:solidFill>
                <a:srgbClr val="0056D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3" cstate="hq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41" r="39356"/>
          <a:stretch/>
        </p:blipFill>
        <p:spPr>
          <a:xfrm>
            <a:off x="4178105" y="3414573"/>
            <a:ext cx="4642046" cy="1728927"/>
          </a:xfrm>
          <a:prstGeom prst="rect">
            <a:avLst/>
          </a:prstGeom>
        </p:spPr>
      </p:pic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4247321" y="762000"/>
            <a:ext cx="4209900" cy="390103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algn="just">
              <a:buNone/>
            </a:pPr>
            <a:r>
              <a:rPr lang="ru-RU" sz="1000" b="1" dirty="0" smtClean="0">
                <a:solidFill>
                  <a:schemeClr val="tx1"/>
                </a:solidFill>
              </a:rPr>
              <a:t>Для достижения поставленной цели необходимо решить следующие задачи: 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1.Определить понятие и сущность деловой репутации в гражданском праве;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2.Выявить место деловой репутации в системе нематериальных благ и проанализировать дискуссию о дуализме её правовой природы;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3.Исследовать соотношение гражданско-правового и бухгалтерского подходов к пониманию деловой репутации как нематериального актива;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4.Проанализировать нормативное регулирование оценки деловой репутации;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5.Рассмотреть современные инструменты оценки деловой репутации;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6.Определить место </a:t>
            </a:r>
            <a:r>
              <a:rPr lang="ru-RU" sz="1000" dirty="0" err="1" smtClean="0">
                <a:solidFill>
                  <a:schemeClr val="tx1"/>
                </a:solidFill>
              </a:rPr>
              <a:t>ЭКГ-рейтинга</a:t>
            </a:r>
            <a:r>
              <a:rPr lang="ru-RU" sz="1000" dirty="0" smtClean="0">
                <a:solidFill>
                  <a:schemeClr val="tx1"/>
                </a:solidFill>
              </a:rPr>
              <a:t> в механизме гражданско-правовой оценки деловой репутации;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7.Выявить перспективы и риски внедрения стандартизированной оценки деловой репутации в гражданский оборот;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</a:rPr>
              <a:t>8.Проанализировать проблемы и перспективы применения </a:t>
            </a:r>
            <a:r>
              <a:rPr lang="ru-RU" sz="1000" dirty="0" err="1" smtClean="0">
                <a:solidFill>
                  <a:schemeClr val="tx1"/>
                </a:solidFill>
              </a:rPr>
              <a:t>ЭКГ-рейтинга</a:t>
            </a:r>
            <a:r>
              <a:rPr lang="ru-RU" sz="1000" dirty="0" smtClean="0">
                <a:solidFill>
                  <a:schemeClr val="tx1"/>
                </a:solidFill>
              </a:rPr>
              <a:t>.</a:t>
            </a:r>
            <a:endParaRPr lang="ru-RU" sz="1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9E2F3"/>
        </a:solidFill>
        <a:effectLst/>
      </p:bgPr>
    </p:bg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0537" r="18985"/>
          <a:stretch/>
        </p:blipFill>
        <p:spPr>
          <a:xfrm>
            <a:off x="6907003" y="2911123"/>
            <a:ext cx="2236996" cy="2241902"/>
          </a:xfrm>
          <a:prstGeom prst="rect">
            <a:avLst/>
          </a:prstGeom>
        </p:spPr>
      </p:pic>
      <p:sp>
        <p:nvSpPr>
          <p:cNvPr id="96" name="Google Shape;96;p17"/>
          <p:cNvSpPr txBox="1">
            <a:spLocks noGrp="1"/>
          </p:cNvSpPr>
          <p:nvPr>
            <p:ph type="sldNum" idx="12"/>
          </p:nvPr>
        </p:nvSpPr>
        <p:spPr>
          <a:xfrm>
            <a:off x="8415308" y="4570463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5</a:t>
            </a:fld>
            <a:endParaRPr dirty="0">
              <a:solidFill>
                <a:srgbClr val="0056D1"/>
              </a:solidFill>
            </a:endParaRPr>
          </a:p>
        </p:txBody>
      </p:sp>
      <p:pic>
        <p:nvPicPr>
          <p:cNvPr id="97" name="Google Shape;97;p17"/>
          <p:cNvPicPr preferRelativeResize="0"/>
          <p:nvPr/>
        </p:nvPicPr>
        <p:blipFill rotWithShape="1">
          <a:blip r:embed="rId5">
            <a:alphaModFix/>
          </a:blip>
          <a:srcRect l="32664" t="49622" b="6506"/>
          <a:stretch/>
        </p:blipFill>
        <p:spPr>
          <a:xfrm>
            <a:off x="0" y="0"/>
            <a:ext cx="7893576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7"/>
          <p:cNvSpPr txBox="1"/>
          <p:nvPr/>
        </p:nvSpPr>
        <p:spPr>
          <a:xfrm>
            <a:off x="255225" y="313750"/>
            <a:ext cx="5985300" cy="4411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>
              <a:lnSpc>
                <a:spcPts val="2000"/>
              </a:lnSpc>
            </a:pPr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НПА ПО ТЕМЕ ИССЛЕДОВАНИЯ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7"/>
          <p:cNvSpPr txBox="1"/>
          <p:nvPr/>
        </p:nvSpPr>
        <p:spPr>
          <a:xfrm>
            <a:off x="355136" y="725294"/>
            <a:ext cx="7018429" cy="3877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228600" indent="-228600" algn="just">
              <a:buFont typeface="+mj-lt"/>
              <a:buAutoNum type="arabicPeriod"/>
            </a:pPr>
            <a:r>
              <a:rPr lang="ru-RU" sz="1100" b="1" dirty="0" smtClean="0"/>
              <a:t>Гражданский кодекс РФ (</a:t>
            </a:r>
            <a:r>
              <a:rPr lang="ru-RU" sz="1100" b="1" dirty="0" err="1" smtClean="0"/>
              <a:t>ст.ст</a:t>
            </a:r>
            <a:r>
              <a:rPr lang="ru-RU" sz="1100" b="1" dirty="0" smtClean="0"/>
              <a:t>. </a:t>
            </a:r>
            <a:r>
              <a:rPr lang="ru-RU" sz="1100" b="1" dirty="0" smtClean="0"/>
              <a:t>150, 152, 1027, 1042):</a:t>
            </a:r>
            <a:r>
              <a:rPr lang="ru-RU" sz="1100" dirty="0" smtClean="0"/>
              <a:t> 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/>
              <a:t>деловая репутация - это нематериальное благо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/>
              <a:t>установлен судебный порядок её защиты от порочащих сведений 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/>
              <a:t>допускается её передача по договору коммерческой концессии или внесение в качестве вклада в простое товарищество</a:t>
            </a:r>
          </a:p>
          <a:p>
            <a:pPr algn="just"/>
            <a:endParaRPr lang="ru-RU" sz="1100" dirty="0" smtClean="0"/>
          </a:p>
          <a:p>
            <a:pPr algn="just"/>
            <a:r>
              <a:rPr lang="ru-RU" sz="1100" b="1" dirty="0" smtClean="0"/>
              <a:t>2. </a:t>
            </a:r>
            <a:r>
              <a:rPr lang="ru-RU" sz="1100" b="1" dirty="0" smtClean="0"/>
              <a:t>Национальный стандарт ГОСТ </a:t>
            </a:r>
            <a:r>
              <a:rPr lang="ru-RU" sz="1100" b="1" dirty="0" smtClean="0"/>
              <a:t>Р 71198–2023 </a:t>
            </a:r>
            <a:r>
              <a:rPr lang="ru-RU" sz="1100" b="1" dirty="0"/>
              <a:t>«Индекс деловой репутации субъектов предпринимательской деятельности (ЭКГ-рейтинг). Методика оценки и порядок формирования ЭКГ-рейтинга ответственного бизнеса».</a:t>
            </a:r>
            <a:r>
              <a:rPr lang="ru-RU" sz="1100" b="1" dirty="0" smtClean="0"/>
              <a:t> </a:t>
            </a:r>
            <a:r>
              <a:rPr lang="ru-RU" sz="1100" dirty="0" smtClean="0"/>
              <a:t>(введён с 1 февраля 2024 г.): 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/>
              <a:t>стандартизированная количественная методика оценки деловой репутации юридических лиц по трём направлениям</a:t>
            </a:r>
          </a:p>
          <a:p>
            <a:pPr algn="just"/>
            <a:r>
              <a:rPr lang="ru-RU" sz="1100" dirty="0" smtClean="0"/>
              <a:t>    - экология              -кадры                     - государство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/>
              <a:t>обязательна для применения в </a:t>
            </a:r>
            <a:r>
              <a:rPr lang="ru-RU" sz="1100" dirty="0" err="1" smtClean="0"/>
              <a:t>госзакупках</a:t>
            </a:r>
            <a:r>
              <a:rPr lang="ru-RU" sz="1100" dirty="0" smtClean="0"/>
              <a:t> согласно Постановлению Правительства № 2604.</a:t>
            </a:r>
          </a:p>
          <a:p>
            <a:pPr algn="just"/>
            <a:endParaRPr lang="ru-RU" sz="1100" dirty="0" smtClean="0"/>
          </a:p>
          <a:p>
            <a:pPr algn="just"/>
            <a:r>
              <a:rPr lang="ru-RU" sz="1100" b="1" dirty="0" smtClean="0"/>
              <a:t>3. Постановление Пленума Верховного Суда РФ № 3 от </a:t>
            </a:r>
            <a:r>
              <a:rPr lang="ru-RU" sz="1100" b="1" dirty="0" smtClean="0"/>
              <a:t>24.02.2005</a:t>
            </a:r>
            <a:r>
              <a:rPr lang="en-US" sz="1100" b="1" dirty="0" smtClean="0"/>
              <a:t> </a:t>
            </a:r>
            <a:r>
              <a:rPr lang="ru-RU" sz="1100" b="1" dirty="0" smtClean="0"/>
              <a:t>«О судебной практике по делам о защите чести и достоинства граждан, а также деловой репутации граждан и юридических лиц»</a:t>
            </a:r>
            <a:endParaRPr lang="ru-RU" sz="1100" dirty="0" smtClean="0"/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/>
              <a:t>разграничивает утверждения о фактах (подлежащие проверке и опровержению) и оценочные суждения (не являющиеся предметом защиты по ст. 152 ГК РФ)</a:t>
            </a:r>
          </a:p>
          <a:p>
            <a:pPr marL="171450" indent="-171450" algn="just">
              <a:buFont typeface="Wingdings" panose="05000000000000000000" pitchFamily="2" charset="2"/>
              <a:buChar char="§"/>
            </a:pPr>
            <a:r>
              <a:rPr lang="ru-RU" sz="1100" dirty="0" smtClean="0"/>
              <a:t>распределяет бремя доказывания, что остаётся основой для судебной практики даже при использовании рейтинговых систем.</a:t>
            </a:r>
            <a:endParaRPr lang="ru-RU" sz="11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7915" y="109435"/>
            <a:ext cx="1716085" cy="149623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/>
        </p:nvSpPr>
        <p:spPr>
          <a:xfrm>
            <a:off x="393145" y="237530"/>
            <a:ext cx="6648779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ТЕОРЕТИЧЕСКИЕ ОСНОВЫ (Глава 1)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1"/>
          <p:cNvSpPr txBox="1">
            <a:spLocks noGrp="1"/>
          </p:cNvSpPr>
          <p:nvPr>
            <p:ph type="sldNum" idx="12"/>
          </p:nvPr>
        </p:nvSpPr>
        <p:spPr>
          <a:xfrm>
            <a:off x="8412168" y="45905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 dirty="0">
              <a:solidFill>
                <a:srgbClr val="0056D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90426" y="1095675"/>
            <a:ext cx="8271299" cy="3888484"/>
            <a:chOff x="279976" y="1864019"/>
            <a:chExt cx="8271299" cy="3888484"/>
          </a:xfrm>
        </p:grpSpPr>
        <p:sp>
          <p:nvSpPr>
            <p:cNvPr id="138" name="Google Shape;138;p21"/>
            <p:cNvSpPr txBox="1"/>
            <p:nvPr/>
          </p:nvSpPr>
          <p:spPr>
            <a:xfrm>
              <a:off x="279976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1"/>
            <p:cNvSpPr txBox="1"/>
            <p:nvPr/>
          </p:nvSpPr>
          <p:spPr>
            <a:xfrm>
              <a:off x="316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21"/>
            <p:cNvSpPr txBox="1"/>
            <p:nvPr/>
          </p:nvSpPr>
          <p:spPr>
            <a:xfrm>
              <a:off x="604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4" name="Google Shape;144;p21"/>
            <p:cNvPicPr preferRelativeResize="0"/>
            <p:nvPr/>
          </p:nvPicPr>
          <p:blipFill rotWithShape="1">
            <a:blip r:embed="rId3">
              <a:alphaModFix/>
            </a:blip>
            <a:srcRect l="109" r="99"/>
            <a:stretch/>
          </p:blipFill>
          <p:spPr>
            <a:xfrm>
              <a:off x="390399" y="1864019"/>
              <a:ext cx="548700" cy="6757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21"/>
            <p:cNvPicPr preferRelativeResize="0"/>
            <p:nvPr/>
          </p:nvPicPr>
          <p:blipFill rotWithShape="1">
            <a:blip r:embed="rId4">
              <a:alphaModFix/>
            </a:blip>
            <a:srcRect t="149" b="159"/>
            <a:stretch/>
          </p:blipFill>
          <p:spPr>
            <a:xfrm>
              <a:off x="3270399" y="1909817"/>
              <a:ext cx="477035" cy="67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21"/>
            <p:cNvPicPr preferRelativeResize="0"/>
            <p:nvPr/>
          </p:nvPicPr>
          <p:blipFill rotWithShape="1">
            <a:blip r:embed="rId5">
              <a:alphaModFix/>
            </a:blip>
            <a:srcRect l="139" r="149"/>
            <a:stretch/>
          </p:blipFill>
          <p:spPr>
            <a:xfrm>
              <a:off x="6150399" y="2012217"/>
              <a:ext cx="661925" cy="471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99;p17"/>
            <p:cNvSpPr txBox="1"/>
            <p:nvPr/>
          </p:nvSpPr>
          <p:spPr>
            <a:xfrm>
              <a:off x="279976" y="3028711"/>
              <a:ext cx="2562502" cy="272379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b="1" dirty="0" smtClean="0">
                  <a:solidFill>
                    <a:srgbClr val="0056D1"/>
                  </a:solidFill>
                </a:rPr>
                <a:t>Дуалистическая правовая природа деловой репутации</a:t>
              </a:r>
              <a:r>
                <a:rPr lang="ru-RU" sz="1100" b="1" dirty="0" smtClean="0"/>
                <a:t>:</a:t>
              </a:r>
            </a:p>
            <a:p>
              <a:pPr algn="just"/>
              <a:endParaRPr lang="ru-RU" sz="1100" b="1" dirty="0" smtClean="0"/>
            </a:p>
            <a:p>
              <a:pPr algn="just"/>
              <a:r>
                <a:rPr lang="ru-RU" sz="1100" b="1" dirty="0" smtClean="0"/>
                <a:t>как нематериальное благо</a:t>
              </a:r>
            </a:p>
            <a:p>
              <a:pPr algn="just"/>
              <a:r>
                <a:rPr lang="ru-RU" sz="1100" dirty="0" err="1" smtClean="0"/>
                <a:t>неотчуждаемость</a:t>
              </a:r>
              <a:r>
                <a:rPr lang="ru-RU" sz="1100" dirty="0" smtClean="0"/>
                <a:t>, неразрывная связь с личностью </a:t>
              </a:r>
              <a:r>
                <a:rPr lang="ru-RU" sz="1100" dirty="0" smtClean="0"/>
                <a:t>носителя, отсутствия материальной формы</a:t>
              </a:r>
            </a:p>
            <a:p>
              <a:pPr algn="just"/>
              <a:endParaRPr lang="ru-RU" sz="1100" dirty="0" smtClean="0"/>
            </a:p>
            <a:p>
              <a:pPr algn="just"/>
              <a:r>
                <a:rPr lang="ru-RU" sz="1100" b="1" dirty="0" smtClean="0"/>
                <a:t>как имущественный объект </a:t>
              </a:r>
              <a:r>
                <a:rPr lang="ru-RU" sz="1100" dirty="0" smtClean="0"/>
                <a:t>экономическая </a:t>
              </a:r>
              <a:r>
                <a:rPr lang="ru-RU" sz="1100" dirty="0" smtClean="0"/>
                <a:t>ценность, возможность передачи по договору коммерческой концессии </a:t>
              </a:r>
              <a:r>
                <a:rPr lang="ru-RU" sz="1100" dirty="0" smtClean="0"/>
                <a:t>(ст. 1027 ГК РФ) и </a:t>
              </a:r>
              <a:r>
                <a:rPr lang="ru-RU" sz="1100" dirty="0" smtClean="0"/>
                <a:t>внесения в качестве вклада в простое </a:t>
              </a:r>
              <a:r>
                <a:rPr lang="ru-RU" sz="1100" dirty="0" smtClean="0"/>
                <a:t>товарищество</a:t>
              </a:r>
              <a:r>
                <a:rPr lang="ru-RU" sz="1100" dirty="0"/>
                <a:t> </a:t>
              </a:r>
              <a:r>
                <a:rPr lang="ru-RU" sz="1100" dirty="0" smtClean="0"/>
                <a:t>(ст. 1042 ГК РФ)</a:t>
              </a:r>
              <a:endParaRPr lang="ru-RU" sz="1100" dirty="0"/>
            </a:p>
          </p:txBody>
        </p:sp>
        <p:sp>
          <p:nvSpPr>
            <p:cNvPr id="16" name="Google Shape;99;p17"/>
            <p:cNvSpPr txBox="1"/>
            <p:nvPr/>
          </p:nvSpPr>
          <p:spPr>
            <a:xfrm>
              <a:off x="3067160" y="3010288"/>
              <a:ext cx="2604116" cy="22159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b="1" dirty="0" smtClean="0">
                  <a:solidFill>
                    <a:srgbClr val="0056D1"/>
                  </a:solidFill>
                </a:rPr>
                <a:t>Три </a:t>
              </a:r>
              <a:r>
                <a:rPr lang="ru-RU" sz="1100" b="1" dirty="0" smtClean="0">
                  <a:solidFill>
                    <a:srgbClr val="0056D1"/>
                  </a:solidFill>
                </a:rPr>
                <a:t>основных подхода к пониманию правовой природы деловой репутации </a:t>
              </a:r>
              <a:endParaRPr lang="ru-RU" sz="1100" b="1" dirty="0" smtClean="0">
                <a:solidFill>
                  <a:srgbClr val="0056D1"/>
                </a:solidFill>
              </a:endParaRPr>
            </a:p>
            <a:p>
              <a:pPr algn="just"/>
              <a:endParaRPr lang="ru-RU" sz="1100" dirty="0" smtClean="0"/>
            </a:p>
            <a:p>
              <a:pPr algn="just"/>
              <a:r>
                <a:rPr lang="ru-RU" sz="1100" b="1" dirty="0" smtClean="0"/>
                <a:t> </a:t>
              </a:r>
              <a:r>
                <a:rPr lang="ru-RU" sz="1100" b="1" dirty="0" smtClean="0"/>
                <a:t>классический </a:t>
              </a:r>
              <a:r>
                <a:rPr lang="ru-RU" sz="1100" dirty="0" smtClean="0"/>
                <a:t>(нематериальное благо</a:t>
              </a:r>
              <a:r>
                <a:rPr lang="ru-RU" sz="1100" dirty="0" smtClean="0"/>
                <a:t>)</a:t>
              </a:r>
            </a:p>
            <a:p>
              <a:pPr algn="just"/>
              <a:r>
                <a:rPr lang="ru-RU" sz="1100" dirty="0" smtClean="0"/>
                <a:t> </a:t>
              </a:r>
              <a:r>
                <a:rPr lang="ru-RU" sz="1100" b="1" dirty="0" smtClean="0"/>
                <a:t>имущественный</a:t>
              </a:r>
              <a:r>
                <a:rPr lang="ru-RU" sz="1100" dirty="0" smtClean="0"/>
                <a:t> </a:t>
              </a:r>
              <a:r>
                <a:rPr lang="ru-RU" sz="1100" dirty="0" smtClean="0"/>
                <a:t>(разновидность иного имущества для юридических лиц) </a:t>
              </a:r>
              <a:endParaRPr lang="ru-RU" sz="1100" dirty="0" smtClean="0"/>
            </a:p>
            <a:p>
              <a:pPr algn="just"/>
              <a:r>
                <a:rPr lang="ru-RU" sz="1100" b="1" dirty="0" smtClean="0"/>
                <a:t>дуалистический</a:t>
              </a:r>
              <a:r>
                <a:rPr lang="ru-RU" sz="1100" dirty="0" smtClean="0"/>
                <a:t> </a:t>
              </a:r>
              <a:r>
                <a:rPr lang="ru-RU" sz="1100" dirty="0" smtClean="0"/>
                <a:t>(экономико-правовая категория, признаваемый наиболее обоснованным).</a:t>
              </a:r>
              <a:endParaRPr lang="ru-RU" sz="1100" dirty="0"/>
            </a:p>
          </p:txBody>
        </p:sp>
        <p:sp>
          <p:nvSpPr>
            <p:cNvPr id="17" name="Google Shape;99;p17"/>
            <p:cNvSpPr txBox="1"/>
            <p:nvPr/>
          </p:nvSpPr>
          <p:spPr>
            <a:xfrm>
              <a:off x="6043800" y="3011961"/>
              <a:ext cx="2507475" cy="20466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b="1" dirty="0">
                  <a:solidFill>
                    <a:srgbClr val="0056D1"/>
                  </a:solidFill>
                </a:rPr>
                <a:t> Противоречие подходов</a:t>
              </a:r>
            </a:p>
            <a:p>
              <a:pPr algn="just"/>
              <a:r>
                <a:rPr lang="ru-RU" sz="1100" b="1" dirty="0" smtClean="0"/>
                <a:t>Гражданское право </a:t>
              </a:r>
              <a:r>
                <a:rPr lang="en-US" sz="1100" b="1" dirty="0" smtClean="0"/>
                <a:t>vs</a:t>
              </a:r>
              <a:r>
                <a:rPr lang="ru-RU" sz="1100" b="1" dirty="0" smtClean="0"/>
                <a:t> бухгалтерский учет </a:t>
              </a:r>
            </a:p>
            <a:p>
              <a:pPr algn="just"/>
              <a:endParaRPr lang="ru-RU" sz="1100" dirty="0"/>
            </a:p>
            <a:p>
              <a:pPr algn="just"/>
              <a:r>
                <a:rPr lang="ru-RU" sz="1100" dirty="0" smtClean="0"/>
                <a:t>(учитывается только приобретенный гудвилл, </a:t>
              </a:r>
              <a:r>
                <a:rPr lang="ru-RU" sz="1100" dirty="0" smtClean="0"/>
                <a:t>исключительно как расчётную разницу между покупной ценой предприятия и стоимостью его чистых активов без признания внутренне созданной </a:t>
              </a:r>
              <a:r>
                <a:rPr lang="ru-RU" sz="1100" dirty="0" smtClean="0"/>
                <a:t>репутации).</a:t>
              </a:r>
              <a:endParaRPr lang="ru-RU" sz="1100" dirty="0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/>
        </p:nvSpPr>
        <p:spPr>
          <a:xfrm>
            <a:off x="283799" y="218500"/>
            <a:ext cx="6648779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НОРМАТИВНОЕ РЕГУЛИРОВАНИЕ И ПРАКТИКА (</a:t>
            </a:r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Глава 2)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1"/>
          <p:cNvSpPr txBox="1">
            <a:spLocks noGrp="1"/>
          </p:cNvSpPr>
          <p:nvPr>
            <p:ph type="sldNum" idx="12"/>
          </p:nvPr>
        </p:nvSpPr>
        <p:spPr>
          <a:xfrm>
            <a:off x="8412168" y="45905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7</a:t>
            </a:fld>
            <a:endParaRPr dirty="0">
              <a:solidFill>
                <a:srgbClr val="0056D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83799" y="1214894"/>
            <a:ext cx="8271299" cy="3549930"/>
            <a:chOff x="279976" y="1864019"/>
            <a:chExt cx="8271299" cy="3549930"/>
          </a:xfrm>
        </p:grpSpPr>
        <p:sp>
          <p:nvSpPr>
            <p:cNvPr id="138" name="Google Shape;138;p21"/>
            <p:cNvSpPr txBox="1"/>
            <p:nvPr/>
          </p:nvSpPr>
          <p:spPr>
            <a:xfrm>
              <a:off x="279976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1"/>
            <p:cNvSpPr txBox="1"/>
            <p:nvPr/>
          </p:nvSpPr>
          <p:spPr>
            <a:xfrm>
              <a:off x="316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21"/>
            <p:cNvSpPr txBox="1"/>
            <p:nvPr/>
          </p:nvSpPr>
          <p:spPr>
            <a:xfrm>
              <a:off x="604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4" name="Google Shape;144;p21"/>
            <p:cNvPicPr preferRelativeResize="0"/>
            <p:nvPr/>
          </p:nvPicPr>
          <p:blipFill rotWithShape="1">
            <a:blip r:embed="rId3">
              <a:alphaModFix/>
            </a:blip>
            <a:srcRect l="109" r="99"/>
            <a:stretch/>
          </p:blipFill>
          <p:spPr>
            <a:xfrm>
              <a:off x="390399" y="1864019"/>
              <a:ext cx="548700" cy="67579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5" name="Google Shape;145;p21"/>
            <p:cNvPicPr preferRelativeResize="0"/>
            <p:nvPr/>
          </p:nvPicPr>
          <p:blipFill rotWithShape="1">
            <a:blip r:embed="rId4">
              <a:alphaModFix/>
            </a:blip>
            <a:srcRect t="149" b="159"/>
            <a:stretch/>
          </p:blipFill>
          <p:spPr>
            <a:xfrm>
              <a:off x="3270399" y="1909817"/>
              <a:ext cx="477035" cy="67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21"/>
            <p:cNvPicPr preferRelativeResize="0"/>
            <p:nvPr/>
          </p:nvPicPr>
          <p:blipFill rotWithShape="1">
            <a:blip r:embed="rId5">
              <a:alphaModFix/>
            </a:blip>
            <a:srcRect l="139" r="149"/>
            <a:stretch/>
          </p:blipFill>
          <p:spPr>
            <a:xfrm>
              <a:off x="6150399" y="2012217"/>
              <a:ext cx="661925" cy="471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99;p17"/>
            <p:cNvSpPr txBox="1"/>
            <p:nvPr/>
          </p:nvSpPr>
          <p:spPr>
            <a:xfrm>
              <a:off x="279976" y="3028711"/>
              <a:ext cx="2507475" cy="2385238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b="1" dirty="0" smtClean="0">
                  <a:solidFill>
                    <a:srgbClr val="0056D1"/>
                  </a:solidFill>
                </a:rPr>
                <a:t>Нормативное регулирование оценки деловой репутации</a:t>
              </a:r>
              <a:r>
                <a:rPr lang="ru-RU" sz="1100" dirty="0" smtClean="0"/>
                <a:t> в Российской Федерации характеризуется переходом от исключительно охранительной модели (опровержение порочащих сведений по ст. 152 ГК РФ) к модели, сочетающей защиту с публичной стандартизированной оценкой, осуществляемой через </a:t>
              </a:r>
              <a:r>
                <a:rPr lang="ru-RU" sz="1100" dirty="0" err="1" smtClean="0"/>
                <a:t>ЭКГ-рейтинг</a:t>
              </a:r>
              <a:r>
                <a:rPr lang="ru-RU" sz="1100" dirty="0" smtClean="0"/>
                <a:t> и официальный рейтинг надёжности ФНС, введённый с 1 января 2026 года.</a:t>
              </a:r>
              <a:endParaRPr lang="ru-RU" sz="1100" dirty="0"/>
            </a:p>
          </p:txBody>
        </p:sp>
        <p:sp>
          <p:nvSpPr>
            <p:cNvPr id="16" name="Google Shape;99;p17"/>
            <p:cNvSpPr txBox="1"/>
            <p:nvPr/>
          </p:nvSpPr>
          <p:spPr>
            <a:xfrm>
              <a:off x="3130555" y="3028711"/>
              <a:ext cx="2507475" cy="22159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b="1" dirty="0" smtClean="0">
                  <a:solidFill>
                    <a:srgbClr val="0056D1"/>
                  </a:solidFill>
                </a:rPr>
                <a:t>Эволюция инструментов </a:t>
              </a:r>
              <a:r>
                <a:rPr lang="ru-RU" sz="1100" b="1" dirty="0" smtClean="0">
                  <a:solidFill>
                    <a:srgbClr val="0056D1"/>
                  </a:solidFill>
                </a:rPr>
                <a:t>оценки деловой репутации </a:t>
              </a:r>
              <a:endParaRPr lang="ru-RU" sz="1100" b="1" dirty="0" smtClean="0">
                <a:solidFill>
                  <a:srgbClr val="0056D1"/>
                </a:solidFill>
              </a:endParaRPr>
            </a:p>
            <a:p>
              <a:pPr algn="just"/>
              <a:r>
                <a:rPr lang="ru-RU" sz="1100" b="1" dirty="0">
                  <a:solidFill>
                    <a:srgbClr val="0056D1"/>
                  </a:solidFill>
                </a:rPr>
                <a:t>о</a:t>
              </a:r>
              <a:r>
                <a:rPr lang="ru-RU" sz="1100" dirty="0" smtClean="0"/>
                <a:t>т </a:t>
              </a:r>
              <a:r>
                <a:rPr lang="ru-RU" sz="1100" dirty="0" smtClean="0"/>
                <a:t>традиционных </a:t>
              </a:r>
              <a:r>
                <a:rPr lang="ru-RU" sz="1100" dirty="0" smtClean="0"/>
                <a:t>экспертных количественных </a:t>
              </a:r>
              <a:r>
                <a:rPr lang="ru-RU" sz="1100" dirty="0" smtClean="0"/>
                <a:t>методов (метод избыточных прибылей, балансовый метод) </a:t>
              </a:r>
              <a:r>
                <a:rPr lang="ru-RU" sz="1100" dirty="0" smtClean="0"/>
                <a:t>к цифровым </a:t>
              </a:r>
              <a:r>
                <a:rPr lang="ru-RU" sz="1100" dirty="0" smtClean="0"/>
                <a:t>технологиям на основе искусственного интеллекта, включая мониторинг видимости бренда в ответах генеративных </a:t>
              </a:r>
              <a:r>
                <a:rPr lang="ru-RU" sz="1100" dirty="0" err="1" smtClean="0"/>
                <a:t>нейросетей</a:t>
              </a:r>
              <a:r>
                <a:rPr lang="ru-RU" sz="1100" dirty="0" smtClean="0"/>
                <a:t> (</a:t>
              </a:r>
              <a:r>
                <a:rPr lang="ru-RU" sz="1100" dirty="0" err="1" smtClean="0"/>
                <a:t>YandexGPT</a:t>
              </a:r>
              <a:r>
                <a:rPr lang="ru-RU" sz="1100" dirty="0" smtClean="0"/>
                <a:t>, </a:t>
              </a:r>
              <a:r>
                <a:rPr lang="ru-RU" sz="1100" dirty="0" err="1" smtClean="0"/>
                <a:t>GigaChat</a:t>
              </a:r>
              <a:r>
                <a:rPr lang="ru-RU" sz="1100" dirty="0" smtClean="0"/>
                <a:t>, </a:t>
              </a:r>
              <a:r>
                <a:rPr lang="ru-RU" sz="1100" dirty="0" err="1" smtClean="0"/>
                <a:t>ChatGPT</a:t>
              </a:r>
              <a:r>
                <a:rPr lang="ru-RU" sz="1100" dirty="0" smtClean="0"/>
                <a:t>).</a:t>
              </a:r>
              <a:endParaRPr lang="ru-RU" sz="1100" dirty="0"/>
            </a:p>
          </p:txBody>
        </p:sp>
        <p:sp>
          <p:nvSpPr>
            <p:cNvPr id="17" name="Google Shape;99;p17"/>
            <p:cNvSpPr txBox="1"/>
            <p:nvPr/>
          </p:nvSpPr>
          <p:spPr>
            <a:xfrm>
              <a:off x="6043800" y="3011961"/>
              <a:ext cx="2507475" cy="20312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000" b="1" dirty="0" smtClean="0">
                  <a:solidFill>
                    <a:srgbClr val="0056D1"/>
                  </a:solidFill>
                </a:rPr>
                <a:t>Место ЭКГ-рейтинга </a:t>
              </a:r>
            </a:p>
            <a:p>
              <a:pPr algn="just"/>
              <a:r>
                <a:rPr lang="ru-RU" sz="1000" dirty="0" smtClean="0"/>
                <a:t>Вспомогательный инструмент, не подменяющий судебную защиту (ст. 152 ГК РФ), но занимающим значимое место.</a:t>
              </a:r>
            </a:p>
            <a:p>
              <a:pPr algn="just"/>
              <a:r>
                <a:rPr lang="ru-RU" sz="1000" dirty="0" smtClean="0"/>
                <a:t>Служит критерием </a:t>
              </a:r>
              <a:r>
                <a:rPr lang="ru-RU" sz="1000" dirty="0" smtClean="0"/>
                <a:t>оценки в сфере государственных </a:t>
              </a:r>
              <a:r>
                <a:rPr lang="ru-RU" sz="1000" dirty="0" smtClean="0"/>
                <a:t>закупок, а </a:t>
              </a:r>
              <a:r>
                <a:rPr lang="ru-RU" sz="1000" dirty="0" smtClean="0"/>
                <a:t>также может использоваться в судебных процессах в качестве письменного доказательства, подтверждающего или опровергающего деловую репутацию стороны.</a:t>
              </a:r>
              <a:endParaRPr lang="ru-RU" sz="1000" dirty="0"/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/>
        </p:nvSpPr>
        <p:spPr>
          <a:xfrm>
            <a:off x="283799" y="218500"/>
            <a:ext cx="6648779" cy="9232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СУДЕБНАЯ ПРАКТИКА И </a:t>
            </a:r>
          </a:p>
          <a:p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ЗНАЧЕНИЕ ЭКГ-РЕЙТИНГА (ГЛАВА 3)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1"/>
          <p:cNvSpPr txBox="1">
            <a:spLocks noGrp="1"/>
          </p:cNvSpPr>
          <p:nvPr>
            <p:ph type="sldNum" idx="12"/>
          </p:nvPr>
        </p:nvSpPr>
        <p:spPr>
          <a:xfrm>
            <a:off x="8412168" y="45905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8</a:t>
            </a:fld>
            <a:endParaRPr dirty="0">
              <a:solidFill>
                <a:srgbClr val="0056D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623529" y="1437322"/>
            <a:ext cx="8393219" cy="2473206"/>
            <a:chOff x="158056" y="2016052"/>
            <a:chExt cx="8393219" cy="2473206"/>
          </a:xfrm>
        </p:grpSpPr>
        <p:sp>
          <p:nvSpPr>
            <p:cNvPr id="138" name="Google Shape;138;p21"/>
            <p:cNvSpPr txBox="1"/>
            <p:nvPr/>
          </p:nvSpPr>
          <p:spPr>
            <a:xfrm>
              <a:off x="279976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1"/>
            <p:cNvSpPr txBox="1"/>
            <p:nvPr/>
          </p:nvSpPr>
          <p:spPr>
            <a:xfrm>
              <a:off x="316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21"/>
            <p:cNvSpPr txBox="1"/>
            <p:nvPr/>
          </p:nvSpPr>
          <p:spPr>
            <a:xfrm>
              <a:off x="604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6" name="Google Shape;146;p21"/>
            <p:cNvPicPr preferRelativeResize="0"/>
            <p:nvPr/>
          </p:nvPicPr>
          <p:blipFill rotWithShape="1">
            <a:blip r:embed="rId3">
              <a:alphaModFix/>
            </a:blip>
            <a:srcRect l="139" r="149"/>
            <a:stretch/>
          </p:blipFill>
          <p:spPr>
            <a:xfrm>
              <a:off x="200635" y="2016052"/>
              <a:ext cx="661925" cy="471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99;p17"/>
            <p:cNvSpPr txBox="1"/>
            <p:nvPr/>
          </p:nvSpPr>
          <p:spPr>
            <a:xfrm>
              <a:off x="158056" y="3011961"/>
              <a:ext cx="2962951" cy="14772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200" dirty="0" smtClean="0">
                  <a:solidFill>
                    <a:srgbClr val="0056D1"/>
                  </a:solidFill>
                </a:rPr>
                <a:t>Анализ судебной практики </a:t>
              </a:r>
              <a:r>
                <a:rPr lang="ru-RU" sz="1200" dirty="0" smtClean="0"/>
                <a:t>кассационных судов Российской Федерации за 2026 год</a:t>
              </a:r>
            </a:p>
            <a:p>
              <a:pPr algn="just"/>
              <a:r>
                <a:rPr lang="ru-RU" sz="1200" dirty="0" smtClean="0"/>
                <a:t>(определения № 88-4925/2026,и№ 88-159/2026 и </a:t>
              </a:r>
              <a:r>
                <a:rPr lang="ru-RU" sz="1200" dirty="0" err="1" smtClean="0"/>
                <a:t>др</a:t>
              </a:r>
              <a:r>
                <a:rPr lang="ru-RU" sz="1200" dirty="0" smtClean="0"/>
                <a:t>)</a:t>
              </a:r>
            </a:p>
            <a:p>
              <a:pPr algn="just"/>
              <a:r>
                <a:rPr lang="ru-RU" sz="1200" i="1" dirty="0" smtClean="0"/>
                <a:t>Приложение А к выпускной квалификационной работе</a:t>
              </a:r>
              <a:endParaRPr lang="ru-RU" sz="1200" i="1" dirty="0"/>
            </a:p>
          </p:txBody>
        </p:sp>
        <p:sp>
          <p:nvSpPr>
            <p:cNvPr id="16" name="Google Shape;99;p17"/>
            <p:cNvSpPr txBox="1"/>
            <p:nvPr/>
          </p:nvSpPr>
          <p:spPr>
            <a:xfrm>
              <a:off x="3533257" y="3011961"/>
              <a:ext cx="3764280" cy="147729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200" b="1" dirty="0" smtClean="0">
                  <a:solidFill>
                    <a:srgbClr val="0056D1"/>
                  </a:solidFill>
                </a:rPr>
                <a:t>Ключевой вывод</a:t>
              </a:r>
            </a:p>
            <a:p>
              <a:pPr algn="just"/>
              <a:endParaRPr lang="ru-RU" sz="1200" b="1" dirty="0" smtClean="0"/>
            </a:p>
            <a:p>
              <a:pPr algn="just"/>
              <a:r>
                <a:rPr lang="ru-RU" sz="1200" b="1" dirty="0" smtClean="0"/>
                <a:t>ЭКГ-рейтинг признается письменным доказательством.</a:t>
              </a:r>
            </a:p>
            <a:p>
              <a:pPr algn="just"/>
              <a:endParaRPr lang="ru-RU" sz="1200" b="1" dirty="0" smtClean="0"/>
            </a:p>
            <a:p>
              <a:pPr algn="just"/>
              <a:r>
                <a:rPr lang="ru-RU" sz="1200" b="1" dirty="0" smtClean="0"/>
                <a:t>Снижение рейтинга может рассматриваться как убытки, подлежащие возмещению.</a:t>
              </a:r>
              <a:endParaRPr lang="ru-RU" sz="1200" b="1" dirty="0"/>
            </a:p>
          </p:txBody>
        </p:sp>
        <p:sp>
          <p:nvSpPr>
            <p:cNvPr id="17" name="Google Shape;99;p17"/>
            <p:cNvSpPr txBox="1"/>
            <p:nvPr/>
          </p:nvSpPr>
          <p:spPr>
            <a:xfrm>
              <a:off x="6043800" y="3011961"/>
              <a:ext cx="2507475" cy="3231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endParaRPr lang="ru-RU" sz="900" dirty="0"/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1"/>
          <p:cNvSpPr txBox="1"/>
          <p:nvPr/>
        </p:nvSpPr>
        <p:spPr>
          <a:xfrm>
            <a:off x="283800" y="218500"/>
            <a:ext cx="5985300" cy="5539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r>
              <a:rPr lang="ru-RU" sz="2400" b="1" dirty="0" smtClean="0">
                <a:solidFill>
                  <a:srgbClr val="0091FE"/>
                </a:solidFill>
                <a:latin typeface="Calibri"/>
                <a:ea typeface="Calibri"/>
                <a:cs typeface="Calibri"/>
                <a:sym typeface="Calibri"/>
              </a:rPr>
              <a:t>ПРОБЛЕМЫ ИССЛЕДОВАНИЯ</a:t>
            </a:r>
            <a:endParaRPr lang="ru-RU" sz="2400" b="1" dirty="0">
              <a:solidFill>
                <a:srgbClr val="0091F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7" name="Google Shape;137;p21"/>
          <p:cNvSpPr txBox="1">
            <a:spLocks noGrp="1"/>
          </p:cNvSpPr>
          <p:nvPr>
            <p:ph type="sldNum" idx="12"/>
          </p:nvPr>
        </p:nvSpPr>
        <p:spPr>
          <a:xfrm>
            <a:off x="8412168" y="4590559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>
                <a:solidFill>
                  <a:srgbClr val="0056D1"/>
                </a:solidFill>
              </a:rPr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9</a:t>
            </a:fld>
            <a:endParaRPr dirty="0">
              <a:solidFill>
                <a:srgbClr val="0056D1"/>
              </a:solidFill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79976" y="1417447"/>
            <a:ext cx="8271299" cy="3316432"/>
            <a:chOff x="279976" y="1909817"/>
            <a:chExt cx="8271299" cy="3316432"/>
          </a:xfrm>
        </p:grpSpPr>
        <p:sp>
          <p:nvSpPr>
            <p:cNvPr id="138" name="Google Shape;138;p21"/>
            <p:cNvSpPr txBox="1"/>
            <p:nvPr/>
          </p:nvSpPr>
          <p:spPr>
            <a:xfrm>
              <a:off x="279976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1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9" name="Google Shape;139;p21"/>
            <p:cNvSpPr txBox="1"/>
            <p:nvPr/>
          </p:nvSpPr>
          <p:spPr>
            <a:xfrm>
              <a:off x="316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2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2" name="Google Shape;142;p21"/>
            <p:cNvSpPr txBox="1"/>
            <p:nvPr/>
          </p:nvSpPr>
          <p:spPr>
            <a:xfrm>
              <a:off x="6043800" y="2750133"/>
              <a:ext cx="1752000" cy="40007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marL="0" lvl="0" indent="0" algn="just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ru" b="1" dirty="0" smtClean="0">
                  <a:solidFill>
                    <a:srgbClr val="0056D1"/>
                  </a:solidFill>
                  <a:latin typeface="Calibri"/>
                  <a:ea typeface="Calibri"/>
                  <a:cs typeface="Calibri"/>
                  <a:sym typeface="Calibri"/>
                </a:rPr>
                <a:t>3</a:t>
              </a:r>
              <a:endParaRPr b="1" dirty="0">
                <a:solidFill>
                  <a:srgbClr val="0056D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5" name="Google Shape;145;p21"/>
            <p:cNvPicPr preferRelativeResize="0"/>
            <p:nvPr/>
          </p:nvPicPr>
          <p:blipFill rotWithShape="1">
            <a:blip r:embed="rId3">
              <a:alphaModFix/>
            </a:blip>
            <a:srcRect t="149" b="159"/>
            <a:stretch/>
          </p:blipFill>
          <p:spPr>
            <a:xfrm>
              <a:off x="3270399" y="1909817"/>
              <a:ext cx="477035" cy="6758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46" name="Google Shape;146;p21"/>
            <p:cNvPicPr preferRelativeResize="0"/>
            <p:nvPr/>
          </p:nvPicPr>
          <p:blipFill rotWithShape="1">
            <a:blip r:embed="rId4">
              <a:alphaModFix/>
            </a:blip>
            <a:srcRect l="139" r="149"/>
            <a:stretch/>
          </p:blipFill>
          <p:spPr>
            <a:xfrm>
              <a:off x="6150399" y="2012217"/>
              <a:ext cx="661925" cy="471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5" name="Google Shape;99;p17"/>
            <p:cNvSpPr txBox="1"/>
            <p:nvPr/>
          </p:nvSpPr>
          <p:spPr>
            <a:xfrm>
              <a:off x="279976" y="3028711"/>
              <a:ext cx="2507475" cy="203129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200" dirty="0" smtClean="0"/>
                <a:t>Отсутствие легального определения деловой репутации в Гражданском кодексе РФ и разрозненность нормативных предписаний, касающихся её стоимостной оценки, создают правовую неопределённость и затрудняют формирование единообразной правоприменительной практики.</a:t>
              </a:r>
              <a:endParaRPr lang="ru-RU" sz="1200" dirty="0"/>
            </a:p>
          </p:txBody>
        </p:sp>
        <p:sp>
          <p:nvSpPr>
            <p:cNvPr id="16" name="Google Shape;99;p17"/>
            <p:cNvSpPr txBox="1"/>
            <p:nvPr/>
          </p:nvSpPr>
          <p:spPr>
            <a:xfrm>
              <a:off x="3163800" y="3010288"/>
              <a:ext cx="2507475" cy="221596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dirty="0" smtClean="0"/>
                <a:t>Выявлено фундаментальное противоречие между гражданско-правовым пониманием деловой репутации как нематериального блага, бухгалтерским подходом, учитывающим </a:t>
              </a:r>
              <a:r>
                <a:rPr lang="ru-RU" sz="1100" dirty="0" err="1" smtClean="0"/>
                <a:t>гудвилл</a:t>
              </a:r>
              <a:r>
                <a:rPr lang="ru-RU" sz="1100" dirty="0" smtClean="0"/>
                <a:t> исключительно как расчётную величину при приобретении предприятия, и налоговым законодательством, не признающим деловую репутацию нематериальным активом.</a:t>
              </a:r>
              <a:endParaRPr lang="ru-RU" sz="1100" dirty="0"/>
            </a:p>
          </p:txBody>
        </p:sp>
        <p:sp>
          <p:nvSpPr>
            <p:cNvPr id="17" name="Google Shape;99;p17"/>
            <p:cNvSpPr txBox="1"/>
            <p:nvPr/>
          </p:nvSpPr>
          <p:spPr>
            <a:xfrm>
              <a:off x="6043800" y="3011961"/>
              <a:ext cx="2507475" cy="204668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spAutoFit/>
            </a:bodyPr>
            <a:lstStyle/>
            <a:p>
              <a:pPr algn="just"/>
              <a:r>
                <a:rPr lang="ru-RU" sz="1100" dirty="0" smtClean="0"/>
                <a:t>Применение </a:t>
              </a:r>
              <a:r>
                <a:rPr lang="ru-RU" sz="1100" dirty="0" err="1" smtClean="0"/>
                <a:t>ЭКГ-рейтинга</a:t>
              </a:r>
              <a:r>
                <a:rPr lang="ru-RU" sz="1100" dirty="0" smtClean="0"/>
                <a:t> сопряжено с рисками подмены судебной защиты формализованными рейтинговыми показателями, манипулирования результатами оценки, а также с ограниченностью критериев стандарта, игнорирующих климатическую повестку, охрану труда и отраслевую специфику бизнеса.</a:t>
              </a:r>
              <a:endParaRPr lang="ru-RU" sz="1100" dirty="0"/>
            </a:p>
          </p:txBody>
        </p:sp>
      </p:grpSp>
      <p:pic>
        <p:nvPicPr>
          <p:cNvPr id="14" name="Google Shape;146;p21"/>
          <p:cNvPicPr preferRelativeResize="0"/>
          <p:nvPr/>
        </p:nvPicPr>
        <p:blipFill rotWithShape="1">
          <a:blip r:embed="rId4">
            <a:alphaModFix/>
          </a:blip>
          <a:srcRect l="139" r="149"/>
          <a:stretch/>
        </p:blipFill>
        <p:spPr>
          <a:xfrm>
            <a:off x="450639" y="1519847"/>
            <a:ext cx="661925" cy="471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865</TotalTime>
  <Words>1009</Words>
  <Application>Microsoft Office PowerPoint</Application>
  <PresentationFormat>Экран (16:9)</PresentationFormat>
  <Paragraphs>146</Paragraphs>
  <Slides>13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Simple Light</vt:lpstr>
      <vt:lpstr>«Дальневосточный филиал Федерального государственного бюджетного образовательного учреждения высшего образования «Всероссийская академия внешней торговли Министерства экономического развития Российской Федерации»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Ребко Эльвира Михайловна</dc:creator>
  <cp:lastModifiedBy>Goncharova Natai</cp:lastModifiedBy>
  <cp:revision>72</cp:revision>
  <cp:lastPrinted>2026-06-14T08:21:14Z</cp:lastPrinted>
  <dcterms:modified xsi:type="dcterms:W3CDTF">2026-06-15T23:16:18Z</dcterms:modified>
</cp:coreProperties>
</file>