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985" r:id="rId1"/>
  </p:sldMasterIdLst>
  <p:notesMasterIdLst>
    <p:notesMasterId r:id="rId10"/>
  </p:notesMasterIdLst>
  <p:sldIdLst>
    <p:sldId id="256" r:id="rId2"/>
    <p:sldId id="273" r:id="rId3"/>
    <p:sldId id="293" r:id="rId4"/>
    <p:sldId id="275" r:id="rId5"/>
    <p:sldId id="289" r:id="rId6"/>
    <p:sldId id="282" r:id="rId7"/>
    <p:sldId id="279" r:id="rId8"/>
    <p:sldId id="292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5FD9C50-A52F-44DD-8F72-DC0B6E4308F5}">
          <p14:sldIdLst>
            <p14:sldId id="256"/>
            <p14:sldId id="273"/>
            <p14:sldId id="293"/>
            <p14:sldId id="275"/>
            <p14:sldId id="289"/>
            <p14:sldId id="282"/>
            <p14:sldId id="279"/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97" autoAdjust="0"/>
    <p:restoredTop sz="94713" autoAdjust="0"/>
  </p:normalViewPr>
  <p:slideViewPr>
    <p:cSldViewPr>
      <p:cViewPr varScale="1">
        <p:scale>
          <a:sx n="99" d="100"/>
          <a:sy n="99" d="100"/>
        </p:scale>
        <p:origin x="963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5E2DD8-AB3E-410B-8617-DDC6DC29B322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26730-5050-481F-8298-90533E69B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134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71316" cy="6874935"/>
            <a:chOff x="-8466" y="-8468"/>
            <a:chExt cx="9171316" cy="6874935"/>
          </a:xfrm>
        </p:grpSpPr>
        <p:cxnSp>
          <p:nvCxnSpPr>
            <p:cNvPr id="28" name="Straight Connector 2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Freeform 2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Freeform 3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Freeform 3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Freeform 3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4" name="Freeform 3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5" name="Freeform 3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6" name="Freeform 3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275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518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00571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21819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2723306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2074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24287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380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891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826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648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3662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1983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047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7961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7508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71317" cy="6874935"/>
            <a:chOff x="-8467" y="-8468"/>
            <a:chExt cx="9171317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94165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8764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476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6" r:id="rId1"/>
    <p:sldLayoutId id="2147483987" r:id="rId2"/>
    <p:sldLayoutId id="2147483988" r:id="rId3"/>
    <p:sldLayoutId id="2147483989" r:id="rId4"/>
    <p:sldLayoutId id="2147483990" r:id="rId5"/>
    <p:sldLayoutId id="2147483991" r:id="rId6"/>
    <p:sldLayoutId id="2147483992" r:id="rId7"/>
    <p:sldLayoutId id="2147483993" r:id="rId8"/>
    <p:sldLayoutId id="2147483994" r:id="rId9"/>
    <p:sldLayoutId id="2147483995" r:id="rId10"/>
    <p:sldLayoutId id="2147483996" r:id="rId11"/>
    <p:sldLayoutId id="2147483997" r:id="rId12"/>
    <p:sldLayoutId id="2147483998" r:id="rId13"/>
    <p:sldLayoutId id="2147483999" r:id="rId14"/>
    <p:sldLayoutId id="2147484000" r:id="rId15"/>
    <p:sldLayoutId id="214748400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107141" y="2646107"/>
            <a:ext cx="8929718" cy="1423161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>
              <a:buClr>
                <a:schemeClr val="tx1">
                  <a:shade val="95000"/>
                </a:schemeClr>
              </a:buClr>
              <a:buSzPct val="65000"/>
            </a:pPr>
            <a:r>
              <a:rPr lang="ru-RU" sz="2500" b="1" i="1" dirty="0">
                <a:latin typeface="Times New Roman" panose="02020603050405020304" pitchFamily="18" charset="0"/>
                <a:cs typeface="Times New Roman" pitchFamily="18" charset="0"/>
              </a:rPr>
              <a:t>«</a:t>
            </a:r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И РАСТОРЖЕНИЕ ДОГОВОРА В РОССИЙСКОМ ГРАЖДАНСКОМ ПРАВЕ: ПРОБЛЕМЫ ТЕОРИИ И ПРАКТИКИ</a:t>
            </a:r>
            <a:r>
              <a:rPr lang="ru-RU" sz="2500" b="1" i="1" dirty="0">
                <a:latin typeface="Times New Roman" panose="02020603050405020304" pitchFamily="18" charset="0"/>
                <a:cs typeface="Times New Roman" pitchFamily="18" charset="0"/>
              </a:rPr>
              <a:t>»</a:t>
            </a:r>
            <a:endParaRPr lang="ru-RU" sz="25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179512" y="4502552"/>
            <a:ext cx="5078938" cy="223881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Котелевская Валерия Геннадьевна,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студентка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3 курса,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Б-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-2023 О.З.-У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Барсукова Лина Ивановна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кандидат юридических наук,</a:t>
            </a:r>
            <a:endParaRPr kumimoji="0" lang="ru-RU" sz="16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доцент кафедры юриспруденции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35130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26F4DB-99C3-7489-4B8A-B6AC9E93173B}"/>
              </a:ext>
            </a:extLst>
          </p:cNvPr>
          <p:cNvSpPr txBox="1"/>
          <p:nvPr/>
        </p:nvSpPr>
        <p:spPr>
          <a:xfrm>
            <a:off x="1115616" y="1597987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5">
            <a:extLst>
              <a:ext uri="{FF2B5EF4-FFF2-40B4-BE49-F238E27FC236}">
                <a16:creationId xmlns:a16="http://schemas.microsoft.com/office/drawing/2014/main" id="{09993303-10DB-05E4-5D8D-056E569061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8">
            <a:extLst>
              <a:ext uri="{FF2B5EF4-FFF2-40B4-BE49-F238E27FC236}">
                <a16:creationId xmlns:a16="http://schemas.microsoft.com/office/drawing/2014/main" id="{21018586-3A64-F4B6-65B1-259E4F2C05AA}"/>
              </a:ext>
            </a:extLst>
          </p:cNvPr>
          <p:cNvSpPr txBox="1">
            <a:spLocks/>
          </p:cNvSpPr>
          <p:nvPr/>
        </p:nvSpPr>
        <p:spPr>
          <a:xfrm>
            <a:off x="288032" y="548680"/>
            <a:ext cx="8352928" cy="1296144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Актуальность, объект и предмет выпускной квалификационной работы</a:t>
            </a:r>
          </a:p>
        </p:txBody>
      </p:sp>
      <p:sp>
        <p:nvSpPr>
          <p:cNvPr id="4" name="Пятиугольник 5">
            <a:extLst>
              <a:ext uri="{FF2B5EF4-FFF2-40B4-BE49-F238E27FC236}">
                <a16:creationId xmlns:a16="http://schemas.microsoft.com/office/drawing/2014/main" id="{8032E21B-70AA-B8CC-88DC-3BD435ADD266}"/>
              </a:ext>
            </a:extLst>
          </p:cNvPr>
          <p:cNvSpPr/>
          <p:nvPr/>
        </p:nvSpPr>
        <p:spPr>
          <a:xfrm>
            <a:off x="178982" y="1988840"/>
            <a:ext cx="8785506" cy="1224136"/>
          </a:xfrm>
          <a:prstGeom prst="homePlate">
            <a:avLst>
              <a:gd name="adj" fmla="val 28401"/>
            </a:avLst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заключается в том, что в современном мире подписание и заключение договоров является повседневной практикой в области гражданского права. </a:t>
            </a:r>
          </a:p>
        </p:txBody>
      </p:sp>
      <p:sp>
        <p:nvSpPr>
          <p:cNvPr id="11" name="Пятиугольник 5">
            <a:extLst>
              <a:ext uri="{FF2B5EF4-FFF2-40B4-BE49-F238E27FC236}">
                <a16:creationId xmlns:a16="http://schemas.microsoft.com/office/drawing/2014/main" id="{644B3137-3DA8-4D08-0819-8F7A7068E3A8}"/>
              </a:ext>
            </a:extLst>
          </p:cNvPr>
          <p:cNvSpPr/>
          <p:nvPr/>
        </p:nvSpPr>
        <p:spPr>
          <a:xfrm>
            <a:off x="467544" y="3429000"/>
            <a:ext cx="6624736" cy="1224136"/>
          </a:xfrm>
          <a:prstGeom prst="homePlate">
            <a:avLst>
              <a:gd name="adj" fmla="val 28401"/>
            </a:avLst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None/>
            </a:pPr>
            <a:r>
              <a:rPr lang="ru-RU" sz="2200" b="1" kern="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Объектом исследования</a:t>
            </a:r>
            <a:r>
              <a:rPr lang="ru-RU" sz="2200" kern="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являются общественные отношения, послужившие основанием для изменения или расторжения договора.</a:t>
            </a:r>
          </a:p>
        </p:txBody>
      </p:sp>
      <p:sp>
        <p:nvSpPr>
          <p:cNvPr id="15" name="Пятиугольник 5">
            <a:extLst>
              <a:ext uri="{FF2B5EF4-FFF2-40B4-BE49-F238E27FC236}">
                <a16:creationId xmlns:a16="http://schemas.microsoft.com/office/drawing/2014/main" id="{27CA6971-BFE5-BB74-AC7F-2F9D1CED8DAC}"/>
              </a:ext>
            </a:extLst>
          </p:cNvPr>
          <p:cNvSpPr/>
          <p:nvPr/>
        </p:nvSpPr>
        <p:spPr>
          <a:xfrm>
            <a:off x="178982" y="4797152"/>
            <a:ext cx="8785506" cy="1584176"/>
          </a:xfrm>
          <a:prstGeom prst="homePlate">
            <a:avLst>
              <a:gd name="adj" fmla="val 28401"/>
            </a:avLst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buNone/>
            </a:pPr>
            <a:r>
              <a:rPr lang="ru-RU" sz="2200" b="1" kern="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Предметом исследования</a:t>
            </a:r>
            <a:r>
              <a:rPr lang="ru-RU" sz="2200" kern="1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являются нормы российского права, в том числе гражданского законодательства, регулирующие основания изменения и расторжения гражданско-правового договора, доктринальные положения, а также правоприменительная практика.</a:t>
            </a: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BD37004C-76F3-76A0-CBF2-4C5000D74B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80980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D316CAE1-FB2E-B0F0-E5E1-2024369318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71800" y="1916832"/>
            <a:ext cx="3173978" cy="4680520"/>
          </a:xfrm>
          <a:prstGeom prst="rect">
            <a:avLst/>
          </a:prstGeom>
        </p:spPr>
      </p:pic>
      <p:sp>
        <p:nvSpPr>
          <p:cNvPr id="7" name="Подзаголовок 8">
            <a:extLst>
              <a:ext uri="{FF2B5EF4-FFF2-40B4-BE49-F238E27FC236}">
                <a16:creationId xmlns:a16="http://schemas.microsoft.com/office/drawing/2014/main" id="{C3E6D308-B23D-74FF-AE1E-40C4A6C823BA}"/>
              </a:ext>
            </a:extLst>
          </p:cNvPr>
          <p:cNvSpPr txBox="1">
            <a:spLocks/>
          </p:cNvSpPr>
          <p:nvPr/>
        </p:nvSpPr>
        <p:spPr>
          <a:xfrm>
            <a:off x="323528" y="836712"/>
            <a:ext cx="8352928" cy="648072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Правовая основа</a:t>
            </a: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4B2F8217-DF12-FC1C-DFC7-69AE9FCA48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4267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ru-RU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одзаголовок 8">
            <a:extLst>
              <a:ext uri="{FF2B5EF4-FFF2-40B4-BE49-F238E27FC236}">
                <a16:creationId xmlns:a16="http://schemas.microsoft.com/office/drawing/2014/main" id="{5FBFB819-2DBA-8C5F-A4AD-FEF1781EE742}"/>
              </a:ext>
            </a:extLst>
          </p:cNvPr>
          <p:cNvSpPr txBox="1">
            <a:spLocks/>
          </p:cNvSpPr>
          <p:nvPr/>
        </p:nvSpPr>
        <p:spPr>
          <a:xfrm>
            <a:off x="323528" y="828492"/>
            <a:ext cx="9108504" cy="936103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и правовая природа договора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DE3CB6C4-F4C6-D8B9-6D03-1F0EF3ADD1D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8003" t="23463" r="8785" b="20226"/>
          <a:stretch>
            <a:fillRect/>
          </a:stretch>
        </p:blipFill>
        <p:spPr>
          <a:xfrm>
            <a:off x="2915816" y="5085184"/>
            <a:ext cx="3384376" cy="172819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433C6B1-5782-0125-912A-136C14850F6F}"/>
              </a:ext>
            </a:extLst>
          </p:cNvPr>
          <p:cNvSpPr txBox="1"/>
          <p:nvPr/>
        </p:nvSpPr>
        <p:spPr>
          <a:xfrm>
            <a:off x="395536" y="1740492"/>
            <a:ext cx="8208912" cy="32746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2000" kern="1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Г</a:t>
            </a:r>
            <a:r>
              <a:rPr lang="ru-RU" sz="20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ражданско-правовой договор ‒ это соглашение двух или нескольких лиц, созданный на основе действующего законодательства об установлении, изменении или прекращении гражданских прав и обязанностей, основанный на принципах законности, равенства, свободы, диспозитивности, служащий для регулирования правоотношений сторон и стабилизации отношений в целях упорядочения гражданского оборота.</a:t>
            </a:r>
            <a:endParaRPr lang="ru-RU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E7A6C0EF-9718-9739-471E-864AD3C4A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77346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04CBEC1-88F6-C6D2-DD89-13D3B1320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-93260" y="727492"/>
            <a:ext cx="8712968" cy="720080"/>
          </a:xfrm>
        </p:spPr>
        <p:txBody>
          <a:bodyPr>
            <a:noAutofit/>
          </a:bodyPr>
          <a:lstStyle/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3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существенным относятся условия:</a:t>
            </a:r>
          </a:p>
          <a:p>
            <a:pPr marL="0" indent="0" algn="ctr">
              <a:lnSpc>
                <a:spcPct val="150000"/>
              </a:lnSpc>
              <a:spcBef>
                <a:spcPts val="0"/>
              </a:spcBef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8E9C011-B955-EF51-3B92-F9D4EAA95A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2398985"/>
            <a:ext cx="1556792" cy="15567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74565B9-AD7F-9B73-DA06-CDE92A4563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D4E37CB-CC86-CD9F-6E30-05386BCCCF26}"/>
              </a:ext>
            </a:extLst>
          </p:cNvPr>
          <p:cNvSpPr/>
          <p:nvPr/>
        </p:nvSpPr>
        <p:spPr>
          <a:xfrm>
            <a:off x="1826434" y="1535133"/>
            <a:ext cx="4896544" cy="6311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предмете договора</a:t>
            </a:r>
            <a:endParaRPr lang="ru-RU" sz="2800" dirty="0"/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96B5B399-A2D7-D44D-0381-60CDA60ABF13}"/>
              </a:ext>
            </a:extLst>
          </p:cNvPr>
          <p:cNvSpPr/>
          <p:nvPr/>
        </p:nvSpPr>
        <p:spPr>
          <a:xfrm>
            <a:off x="1826434" y="3177381"/>
            <a:ext cx="4896544" cy="89969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необходимые для данного вида договоров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ABDA815-12BB-9C79-D752-97CB05AB34F7}"/>
              </a:ext>
            </a:extLst>
          </p:cNvPr>
          <p:cNvSpPr/>
          <p:nvPr/>
        </p:nvSpPr>
        <p:spPr>
          <a:xfrm>
            <a:off x="1826434" y="2253828"/>
            <a:ext cx="4896544" cy="7774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названные в законе как существенные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8F6EA025-15CF-B4C4-D1EF-C6FB6D4A6DAC}"/>
              </a:ext>
            </a:extLst>
          </p:cNvPr>
          <p:cNvSpPr/>
          <p:nvPr/>
        </p:nvSpPr>
        <p:spPr>
          <a:xfrm>
            <a:off x="1826433" y="4293096"/>
            <a:ext cx="4896545" cy="216024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относительно которых, по заявлению одной из сторон, должно быть достигнуто соглашение в соответствии со ст. 432 ГК РФ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3440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6330" y="1988840"/>
            <a:ext cx="8478961" cy="4464496"/>
          </a:xfrm>
        </p:spPr>
        <p:txBody>
          <a:bodyPr>
            <a:noAutofit/>
          </a:bodyPr>
          <a:lstStyle/>
          <a:p>
            <a:pPr marL="0"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Нечёткость критериев «существенного нарушения» договора.</a:t>
            </a:r>
          </a:p>
          <a:p>
            <a:pPr marL="0"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Сложности применения института существенного изменения обстоятельств.</a:t>
            </a:r>
          </a:p>
          <a:p>
            <a:pPr marL="0" indent="450000" algn="just">
              <a:lnSpc>
                <a:spcPct val="150000"/>
              </a:lnSpc>
              <a:spcBef>
                <a:spcPts val="0"/>
              </a:spcBef>
            </a:pP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Досудебное урегулирование споров.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881281"/>
            <a:ext cx="892899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500" b="1" dirty="0">
                <a:latin typeface="Times New Roman" pitchFamily="18" charset="0"/>
                <a:cs typeface="Times New Roman" pitchFamily="18" charset="0"/>
              </a:rPr>
              <a:t>Проблемы</a:t>
            </a:r>
            <a:endParaRPr lang="ru-RU" sz="3500" b="1" dirty="0"/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000A6471-77F7-99A3-DA73-2E79C86F64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4CCE485-512B-A0A4-A07D-65785F426840}"/>
              </a:ext>
            </a:extLst>
          </p:cNvPr>
          <p:cNvSpPr txBox="1"/>
          <p:nvPr/>
        </p:nvSpPr>
        <p:spPr>
          <a:xfrm>
            <a:off x="26785" y="908720"/>
            <a:ext cx="8964488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048D82E-C938-DCFC-E7D7-B9774FDC2DF1}"/>
              </a:ext>
            </a:extLst>
          </p:cNvPr>
          <p:cNvSpPr txBox="1"/>
          <p:nvPr/>
        </p:nvSpPr>
        <p:spPr>
          <a:xfrm>
            <a:off x="539552" y="969400"/>
            <a:ext cx="8208912" cy="6309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500" b="1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Пути решения проблем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72AC4AB-D664-2307-C3DB-0DF0BC0DBCA0}"/>
              </a:ext>
            </a:extLst>
          </p:cNvPr>
          <p:cNvSpPr txBox="1"/>
          <p:nvPr/>
        </p:nvSpPr>
        <p:spPr>
          <a:xfrm>
            <a:off x="251520" y="2420888"/>
            <a:ext cx="7848872" cy="27793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en-US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Совершенствование законодательства.</a:t>
            </a:r>
          </a:p>
          <a:p>
            <a:pPr algn="just">
              <a:lnSpc>
                <a:spcPct val="150000"/>
              </a:lnSpc>
              <a:buNone/>
            </a:pPr>
            <a:r>
              <a:rPr lang="ru-RU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</a:t>
            </a:r>
            <a:r>
              <a:rPr lang="ru-RU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 судебной практики.</a:t>
            </a:r>
          </a:p>
          <a:p>
            <a:pPr algn="just">
              <a:lnSpc>
                <a:spcPct val="150000"/>
              </a:lnSpc>
            </a:pPr>
            <a:r>
              <a:rPr lang="ru-RU" sz="3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досудебного порядка урегулирования споров</a:t>
            </a:r>
            <a:r>
              <a:rPr lang="ru-RU" sz="3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0311F80C-4840-1447-2F19-FCC2D03423E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7740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52F78-3528-35C0-2D60-199601E06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38BF7016-3385-08DD-F49C-EAC44D4BEB1B}"/>
              </a:ext>
            </a:extLst>
          </p:cNvPr>
          <p:cNvSpPr txBox="1">
            <a:spLocks/>
          </p:cNvSpPr>
          <p:nvPr/>
        </p:nvSpPr>
        <p:spPr>
          <a:xfrm>
            <a:off x="107141" y="2646107"/>
            <a:ext cx="8929718" cy="1423161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>
              <a:buClr>
                <a:schemeClr val="tx1">
                  <a:shade val="95000"/>
                </a:schemeClr>
              </a:buClr>
              <a:buSzPct val="65000"/>
            </a:pPr>
            <a:r>
              <a:rPr lang="ru-RU" sz="2500" b="1" i="1" dirty="0">
                <a:latin typeface="Times New Roman" panose="02020603050405020304" pitchFamily="18" charset="0"/>
                <a:cs typeface="Times New Roman" pitchFamily="18" charset="0"/>
              </a:rPr>
              <a:t>«</a:t>
            </a:r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И РАСТОРЖЕНИЕ ДОГОВОРА В РОССИЙСКОМ ГРАЖДАНСКОМ ПРАВЕ: ПРОБЛЕМЫ ТЕОРИИ И ПРАКТИКИ</a:t>
            </a:r>
            <a:r>
              <a:rPr lang="ru-RU" sz="2500" b="1" i="1" dirty="0">
                <a:latin typeface="Times New Roman" panose="02020603050405020304" pitchFamily="18" charset="0"/>
                <a:cs typeface="Times New Roman" pitchFamily="18" charset="0"/>
              </a:rPr>
              <a:t>»</a:t>
            </a:r>
            <a:endParaRPr lang="ru-RU" sz="25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82AAD12C-5D2C-41D5-29B3-274EDE7F49E3}"/>
              </a:ext>
            </a:extLst>
          </p:cNvPr>
          <p:cNvSpPr txBox="1">
            <a:spLocks/>
          </p:cNvSpPr>
          <p:nvPr/>
        </p:nvSpPr>
        <p:spPr>
          <a:xfrm>
            <a:off x="179512" y="4502552"/>
            <a:ext cx="5078938" cy="223881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Котелевская Валерия Геннадьевна,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студентка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3 курса,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Б-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-2023 О.З.-У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Барсукова Лина Ивановна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кандидат юридических наук,</a:t>
            </a:r>
            <a:endParaRPr kumimoji="0" lang="ru-RU" sz="16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доцент кафедры юриспруденции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3" name="Rectangle 1">
            <a:extLst>
              <a:ext uri="{FF2B5EF4-FFF2-40B4-BE49-F238E27FC236}">
                <a16:creationId xmlns:a16="http://schemas.microsoft.com/office/drawing/2014/main" id="{B31C2B02-1F83-E376-C375-51D6B9D88E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5130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D54AD3-3960-5028-1E89-B93FA89DDA68}"/>
              </a:ext>
            </a:extLst>
          </p:cNvPr>
          <p:cNvSpPr txBox="1"/>
          <p:nvPr/>
        </p:nvSpPr>
        <p:spPr>
          <a:xfrm>
            <a:off x="1115616" y="1597987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DABF6F58-A4BE-C0B7-7F12-017476FB30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1825213"/>
      </p:ext>
    </p:extLst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4901</TotalTime>
  <Words>350</Words>
  <Application>Microsoft Office PowerPoint</Application>
  <PresentationFormat>Экран (4:3)</PresentationFormat>
  <Paragraphs>53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Misha Garmanov</cp:lastModifiedBy>
  <cp:revision>114</cp:revision>
  <dcterms:created xsi:type="dcterms:W3CDTF">2020-02-11T09:59:33Z</dcterms:created>
  <dcterms:modified xsi:type="dcterms:W3CDTF">2026-06-10T22:28:21Z</dcterms:modified>
</cp:coreProperties>
</file>