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03" r:id="rId1"/>
  </p:sldMasterIdLst>
  <p:notesMasterIdLst>
    <p:notesMasterId r:id="rId10"/>
  </p:notesMasterIdLst>
  <p:sldIdLst>
    <p:sldId id="305" r:id="rId2"/>
    <p:sldId id="293" r:id="rId3"/>
    <p:sldId id="301" r:id="rId4"/>
    <p:sldId id="302" r:id="rId5"/>
    <p:sldId id="307" r:id="rId6"/>
    <p:sldId id="282" r:id="rId7"/>
    <p:sldId id="303" r:id="rId8"/>
    <p:sldId id="30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307"/>
            <p14:sldId id="282"/>
            <p14:sldId id="303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713" autoAdjust="0"/>
  </p:normalViewPr>
  <p:slideViewPr>
    <p:cSldViewPr>
      <p:cViewPr varScale="1">
        <p:scale>
          <a:sx n="105" d="100"/>
          <a:sy n="105" d="100"/>
        </p:scale>
        <p:origin x="1504" y="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37052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527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9799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3015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481274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139054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5379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84100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73226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6318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03453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2991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677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92152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033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721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  <p:sldLayoutId id="2147484118" r:id="rId15"/>
    <p:sldLayoutId id="214748411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827584" y="2492896"/>
            <a:ext cx="8064896" cy="17281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РАЗГРАНИЧЕНИЯ КОМПЕТЕНЦИИ</a:t>
            </a:r>
          </a:p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РАССМОТРЕНИЮ ГРАЖДАНСКИХ ДЕЛ </a:t>
            </a:r>
          </a:p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АРБИТРАЖНЫМИ СУДАМИ И СУДАМИ ОБЩЕЙ ЮРИСДИКЦИИ</a:t>
            </a: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FDBA39F9-7361-9B19-F827-CEF0FBF6FB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5436096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Лысенко Елизавета Олеговна,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539552" y="62068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исследования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0EEF60D-745A-BE63-24A8-6722B7F3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064DC6E-8422-4CCC-9C6D-9680D39363FA}"/>
              </a:ext>
            </a:extLst>
          </p:cNvPr>
          <p:cNvSpPr/>
          <p:nvPr/>
        </p:nvSpPr>
        <p:spPr>
          <a:xfrm>
            <a:off x="611560" y="2067974"/>
            <a:ext cx="8011144" cy="4176463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 разграничения компетенции между арбитражными судами и судами общей юрисдикции по рассмотрению гражданских дел остаётся актуальной в российской судебной системе. Это связано с рядом факторов, включая правовые неопределённости, сложности в толковании норм и практические противоречия, которые влияют на эффективность правосудия и защиту прав граждан и организаций.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62" y="627885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судов общей юрисдикции и арбитражных судов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81541219-3F8B-C3D9-84DC-AEA785A46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Блок-схема: ссылка на другую страницу 8">
            <a:extLst>
              <a:ext uri="{FF2B5EF4-FFF2-40B4-BE49-F238E27FC236}">
                <a16:creationId xmlns:a16="http://schemas.microsoft.com/office/drawing/2014/main" id="{8C6DCAAE-61EF-942A-43A6-8AC282FF6F5F}"/>
              </a:ext>
            </a:extLst>
          </p:cNvPr>
          <p:cNvSpPr/>
          <p:nvPr/>
        </p:nvSpPr>
        <p:spPr>
          <a:xfrm>
            <a:off x="683568" y="2132856"/>
            <a:ext cx="8028384" cy="4725144"/>
          </a:xfrm>
          <a:prstGeom prst="flowChartOffpage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Суды общей юрисдикции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рассматривают все гражданские и административные дела о защите нарушенных или оспариваемых прав, свобод и охраняемых законом интересов, за исключением дел, которые в соответствии с законодательством РФ рассматриваются другими судами; все уголовные дела; иные дела, отнесённые Конституцией РФ, федеральными конституционными законами и федеральными законами к их ведению.</a:t>
            </a:r>
          </a:p>
        </p:txBody>
      </p:sp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408" y="620688"/>
            <a:ext cx="7886700" cy="1253555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Компетенция судов общей юрисдикции и арбитражных судов</a:t>
            </a:r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id="{C62214A0-0C5C-3023-37B5-B4FF9083B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D8BF067D-B146-8335-D9A6-F04C41D5CE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2852936"/>
            <a:ext cx="7777559" cy="2808312"/>
          </a:xfrm>
          <a:prstGeom prst="flowChartOffpageConnector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ru-RU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Арбитражные суды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рассматривают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экономические споры и другие дела, связанные с осуществлением предпринимательской и иной экономической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EA61E4-F7BD-E123-11AD-E1D853DE87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45201" y="624110"/>
            <a:ext cx="6227199" cy="716658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Критерии разграничения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659B98-9170-868D-7CA5-A0DEEFA4C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959696"/>
          </a:xfrm>
        </p:spPr>
        <p:txBody>
          <a:bodyPr>
            <a:noAutofit/>
          </a:bodyPr>
          <a:lstStyle/>
          <a:p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 спора</a:t>
            </a:r>
          </a:p>
          <a:p>
            <a:endParaRPr lang="ru-RU" sz="3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Субъектный состав</a:t>
            </a:r>
          </a:p>
          <a:p>
            <a:endParaRPr lang="ru-RU" sz="30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Прямое указание закона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F75A6130-90A2-3CCC-A4F9-23F0221B92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0382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92696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b="1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CC9E3EBC-360B-980B-9BE4-4EAAB9796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6F3CD9DE-7AC0-CB0A-883A-561217EA987B}"/>
              </a:ext>
            </a:extLst>
          </p:cNvPr>
          <p:cNvSpPr/>
          <p:nvPr/>
        </p:nvSpPr>
        <p:spPr>
          <a:xfrm>
            <a:off x="1115616" y="2385718"/>
            <a:ext cx="7488832" cy="388843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отсутствие чётких определений ключевых понятий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двойная компетенция</a:t>
            </a:r>
          </a:p>
          <a:p>
            <a:pPr marL="457200" indent="-457200" algn="just">
              <a:buFont typeface="Wingdings" panose="05000000000000000000" pitchFamily="2" charset="2"/>
              <a:buChar char="§"/>
            </a:pP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ошибки в определении компетенции </a:t>
            </a:r>
            <a:r>
              <a:rPr lang="ru-RU" sz="32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(подведомственности)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692696"/>
            <a:ext cx="6823670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032D52C-9906-C615-A098-46E7684C3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3D3DC333-4A3D-40B8-E91F-7EAAF26085FA}"/>
              </a:ext>
            </a:extLst>
          </p:cNvPr>
          <p:cNvSpPr/>
          <p:nvPr/>
        </p:nvSpPr>
        <p:spPr>
          <a:xfrm>
            <a:off x="755576" y="2348880"/>
            <a:ext cx="7992888" cy="3888432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единая судебная система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000" kern="1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принятие «единого» Кодекса гражданского судопроизводства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endParaRPr lang="ru-RU" sz="3000" kern="100" dirty="0">
              <a:solidFill>
                <a:srgbClr val="000000"/>
              </a:solidFill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ru-RU" sz="3000" kern="1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нормативное закрепление понятия «экономический спор»</a:t>
            </a:r>
            <a:endParaRPr lang="ru-RU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839DD7-B627-1CE0-6895-A3AB0D1BD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F9970124-471B-4F62-1851-0FD47BD02CCE}"/>
              </a:ext>
            </a:extLst>
          </p:cNvPr>
          <p:cNvSpPr txBox="1">
            <a:spLocks/>
          </p:cNvSpPr>
          <p:nvPr/>
        </p:nvSpPr>
        <p:spPr>
          <a:xfrm>
            <a:off x="827584" y="2492896"/>
            <a:ext cx="806489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РАЗГРАНИЧЕНИЯ КОМПЕТЕНЦИИ</a:t>
            </a:r>
          </a:p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РАССМОТРЕНИЮ ГРАЖДАНСКИХ ДЕЛ </a:t>
            </a:r>
          </a:p>
          <a:p>
            <a:pPr algn="ctr"/>
            <a:r>
              <a:rPr lang="ru-RU" sz="25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 АРБИТРАЖНЫМИ СУДАМИ И СУДАМИ ОБЩЕЙ ЮРИСДИКЦИИ</a:t>
            </a:r>
            <a:r>
              <a:rPr lang="ru-RU" sz="25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5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B65FF783-4F96-9FA2-47FE-4428EAE74D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B602830-DFD9-D8C7-0DCA-09000FFA6538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8EE7FCCB-DDA1-4C9C-3068-0B8A977A57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C68463E-58F7-BBF8-E559-5970F1B75D63}"/>
              </a:ext>
            </a:extLst>
          </p:cNvPr>
          <p:cNvSpPr txBox="1"/>
          <p:nvPr/>
        </p:nvSpPr>
        <p:spPr>
          <a:xfrm>
            <a:off x="5436096" y="4725144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Лысенко Елизавета Олеговна,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</p:txBody>
      </p:sp>
    </p:spTree>
    <p:extLst>
      <p:ext uri="{BB962C8B-B14F-4D97-AF65-F5344CB8AC3E}">
        <p14:creationId xmlns:p14="http://schemas.microsoft.com/office/powerpoint/2010/main" val="590117416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TM02892315[[fn=Легкий дым]]</Template>
  <TotalTime>5424</TotalTime>
  <Words>316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Century Gothic</vt:lpstr>
      <vt:lpstr>Times New Roman</vt:lpstr>
      <vt:lpstr>Wingdings</vt:lpstr>
      <vt:lpstr>Wingdings 3</vt:lpstr>
      <vt:lpstr>Легкий дым</vt:lpstr>
      <vt:lpstr>Презентация PowerPoint</vt:lpstr>
      <vt:lpstr>Презентация PowerPoint</vt:lpstr>
      <vt:lpstr>Компетенция судов общей юрисдикции и арбитражных судов</vt:lpstr>
      <vt:lpstr>Компетенция судов общей юрисдикции и арбитражных судов</vt:lpstr>
      <vt:lpstr>Критерии разграничения</vt:lpstr>
      <vt:lpstr>Презентация PowerPoint</vt:lpstr>
      <vt:lpstr>Пути решения проблем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USER</cp:lastModifiedBy>
  <cp:revision>124</cp:revision>
  <dcterms:created xsi:type="dcterms:W3CDTF">2020-02-11T09:59:33Z</dcterms:created>
  <dcterms:modified xsi:type="dcterms:W3CDTF">2026-06-22T00:27:59Z</dcterms:modified>
</cp:coreProperties>
</file>