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4238" r:id="rId1"/>
  </p:sldMasterIdLst>
  <p:notesMasterIdLst>
    <p:notesMasterId r:id="rId10"/>
  </p:notesMasterIdLst>
  <p:sldIdLst>
    <p:sldId id="305" r:id="rId2"/>
    <p:sldId id="293" r:id="rId3"/>
    <p:sldId id="307" r:id="rId4"/>
    <p:sldId id="308" r:id="rId5"/>
    <p:sldId id="311" r:id="rId6"/>
    <p:sldId id="309" r:id="rId7"/>
    <p:sldId id="310" r:id="rId8"/>
    <p:sldId id="306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85FD9C50-A52F-44DD-8F72-DC0B6E4308F5}">
          <p14:sldIdLst>
            <p14:sldId id="305"/>
            <p14:sldId id="293"/>
            <p14:sldId id="307"/>
            <p14:sldId id="308"/>
            <p14:sldId id="311"/>
            <p14:sldId id="309"/>
            <p14:sldId id="310"/>
            <p14:sldId id="30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97" autoAdjust="0"/>
    <p:restoredTop sz="94713" autoAdjust="0"/>
  </p:normalViewPr>
  <p:slideViewPr>
    <p:cSldViewPr>
      <p:cViewPr varScale="1">
        <p:scale>
          <a:sx n="99" d="100"/>
          <a:sy n="99" d="100"/>
        </p:scale>
        <p:origin x="963" y="3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E2DD8-AB3E-410B-8617-DDC6DC29B322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326730-5050-481F-8298-90533E69B6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51343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102240" y="2386744"/>
            <a:ext cx="693952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5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21396" y="4352544"/>
            <a:ext cx="5101209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1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19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08845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8652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89834" y="937260"/>
            <a:ext cx="1053966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06046" y="937260"/>
            <a:ext cx="4716174" cy="49834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6303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6229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106424" y="2386744"/>
            <a:ext cx="6940296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5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1396" y="4352465"/>
            <a:ext cx="5101209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1900">
                <a:solidFill>
                  <a:schemeClr val="tx1"/>
                </a:solidFill>
              </a:defRPr>
            </a:lvl1pPr>
            <a:lvl2pPr marL="4572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087802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2239" y="2638044"/>
            <a:ext cx="3288023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3737" y="2638044"/>
            <a:ext cx="3290516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333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2239" y="2313434"/>
            <a:ext cx="3288024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2239" y="3143250"/>
            <a:ext cx="3288024" cy="2596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3737" y="3143250"/>
            <a:ext cx="3290516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4753737" y="2313434"/>
            <a:ext cx="3290516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2866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682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852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457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640703" y="2243829"/>
            <a:ext cx="3290594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52060" y="804672"/>
            <a:ext cx="361188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8"/>
            <a:ext cx="284607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640703" y="6236208"/>
            <a:ext cx="3806398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3927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1" y="0"/>
            <a:ext cx="4571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640080" y="2243828"/>
            <a:ext cx="3291840" cy="1143000"/>
          </a:xfrm>
          <a:solidFill>
            <a:srgbClr val="FFFFFF"/>
          </a:solidFill>
          <a:ln>
            <a:solidFill>
              <a:srgbClr val="262626"/>
            </a:solidFill>
          </a:ln>
        </p:spPr>
        <p:txBody>
          <a:bodyPr anchor="ctr" anchorCtr="1">
            <a:noAutofit/>
          </a:bodyPr>
          <a:lstStyle>
            <a:lvl1pPr>
              <a:defRPr sz="21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72000" y="-42172"/>
            <a:ext cx="4576573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2965" y="3549919"/>
            <a:ext cx="284607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640080" y="6236208"/>
            <a:ext cx="3803904" cy="320040"/>
          </a:xfrm>
        </p:spPr>
        <p:txBody>
          <a:bodyPr>
            <a:normAutofit/>
          </a:bodyPr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82853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1606045" y="964692"/>
            <a:ext cx="5937755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6045" y="2638045"/>
            <a:ext cx="5937755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78943" y="6238816"/>
            <a:ext cx="2065310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02239" y="6236208"/>
            <a:ext cx="4556664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40112" y="6217920"/>
            <a:ext cx="365760" cy="365760"/>
          </a:xfrm>
          <a:prstGeom prst="ellipse">
            <a:avLst/>
          </a:prstGeom>
          <a:solidFill>
            <a:srgbClr val="1D1D1D">
              <a:alpha val="69804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324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9" r:id="rId1"/>
    <p:sldLayoutId id="2147484240" r:id="rId2"/>
    <p:sldLayoutId id="2147484241" r:id="rId3"/>
    <p:sldLayoutId id="2147484242" r:id="rId4"/>
    <p:sldLayoutId id="2147484243" r:id="rId5"/>
    <p:sldLayoutId id="2147484244" r:id="rId6"/>
    <p:sldLayoutId id="2147484245" r:id="rId7"/>
    <p:sldLayoutId id="2147484246" r:id="rId8"/>
    <p:sldLayoutId id="2147484247" r:id="rId9"/>
    <p:sldLayoutId id="2147484248" r:id="rId10"/>
    <p:sldLayoutId id="2147484249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6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44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28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355B5-3187-7A07-0444-9FA0A22753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1B2E5456-BF5C-EEAB-B7F4-48BFD1701A82}"/>
              </a:ext>
            </a:extLst>
          </p:cNvPr>
          <p:cNvSpPr txBox="1">
            <a:spLocks/>
          </p:cNvSpPr>
          <p:nvPr/>
        </p:nvSpPr>
        <p:spPr>
          <a:xfrm>
            <a:off x="233770" y="2420888"/>
            <a:ext cx="8676455" cy="18231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>
              <a:buNone/>
            </a:pPr>
            <a:r>
              <a:rPr lang="ru-RU" sz="30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ОСОБЕННОСТИ ГРАЖДАНСКОГО ОБОРОТА ИМУЩЕСТВА, ПРИНАДЛЕЖАЩЕГО НЕКОММЕРЧЕСКИМ ОРГАНИЗАЦИЯМ</a:t>
            </a:r>
            <a:endParaRPr lang="ru-RU" sz="3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3687A2EB-2BC6-E9F3-D411-F37A4E5296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940" y="264066"/>
            <a:ext cx="793011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600BC3-5A5D-A8C5-1339-E8CA5CFB4AD7}"/>
              </a:ext>
            </a:extLst>
          </p:cNvPr>
          <p:cNvSpPr txBox="1"/>
          <p:nvPr/>
        </p:nvSpPr>
        <p:spPr>
          <a:xfrm>
            <a:off x="1021362" y="1398981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B8BC2D2-F544-46BD-250D-B0C49E76370D}"/>
              </a:ext>
            </a:extLst>
          </p:cNvPr>
          <p:cNvSpPr txBox="1"/>
          <p:nvPr/>
        </p:nvSpPr>
        <p:spPr>
          <a:xfrm>
            <a:off x="5652120" y="5106223"/>
            <a:ext cx="340119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Геготаулина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Лариса Александровна</a:t>
            </a:r>
          </a:p>
          <a:p>
            <a:pPr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доцент кафедры юриспруденции,</a:t>
            </a:r>
          </a:p>
          <a:p>
            <a:pPr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кандидат исторических наук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AE8702-BF61-6359-C90C-AF970BF95153}"/>
              </a:ext>
            </a:extLst>
          </p:cNvPr>
          <p:cNvSpPr txBox="1"/>
          <p:nvPr/>
        </p:nvSpPr>
        <p:spPr>
          <a:xfrm>
            <a:off x="179511" y="5099999"/>
            <a:ext cx="367240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Фёдорова Полина Константиновна,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студентка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4 курса,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DFAE49C-6C37-D747-0DF7-519E5C5BE687}"/>
              </a:ext>
            </a:extLst>
          </p:cNvPr>
          <p:cNvSpPr txBox="1"/>
          <p:nvPr/>
        </p:nvSpPr>
        <p:spPr>
          <a:xfrm>
            <a:off x="2339752" y="6319313"/>
            <a:ext cx="466103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Петропавловск-Камчатский</a:t>
            </a:r>
          </a:p>
          <a:p>
            <a:pPr lvl="0" algn="ct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2026</a:t>
            </a:r>
          </a:p>
        </p:txBody>
      </p:sp>
    </p:spTree>
    <p:extLst>
      <p:ext uri="{BB962C8B-B14F-4D97-AF65-F5344CB8AC3E}">
        <p14:creationId xmlns:p14="http://schemas.microsoft.com/office/powerpoint/2010/main" val="1539663232"/>
      </p:ext>
    </p:extLst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Блок-схема: ссылка на другую страницу 6">
            <a:extLst>
              <a:ext uri="{FF2B5EF4-FFF2-40B4-BE49-F238E27FC236}">
                <a16:creationId xmlns:a16="http://schemas.microsoft.com/office/drawing/2014/main" id="{FB6DFA4D-E3AA-F5F4-A98A-7DCFB63F4AD8}"/>
              </a:ext>
            </a:extLst>
          </p:cNvPr>
          <p:cNvSpPr/>
          <p:nvPr/>
        </p:nvSpPr>
        <p:spPr>
          <a:xfrm>
            <a:off x="107504" y="3789040"/>
            <a:ext cx="9001000" cy="1080120"/>
          </a:xfrm>
          <a:prstGeom prst="flowChartOffpage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Объект</a:t>
            </a:r>
            <a:r>
              <a:rPr lang="en-US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‒ 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общественные отношения, связанные с гражданским оборотом имущества, принадлежащего некоммерческим организациям.</a:t>
            </a:r>
          </a:p>
        </p:txBody>
      </p:sp>
      <p:sp>
        <p:nvSpPr>
          <p:cNvPr id="9" name="Блок-схема: ссылка на другую страницу 8">
            <a:extLst>
              <a:ext uri="{FF2B5EF4-FFF2-40B4-BE49-F238E27FC236}">
                <a16:creationId xmlns:a16="http://schemas.microsoft.com/office/drawing/2014/main" id="{2DC9BC5F-BA24-FD93-5ACF-CBACDFEA297E}"/>
              </a:ext>
            </a:extLst>
          </p:cNvPr>
          <p:cNvSpPr/>
          <p:nvPr/>
        </p:nvSpPr>
        <p:spPr>
          <a:xfrm>
            <a:off x="35496" y="5121188"/>
            <a:ext cx="9073008" cy="1512167"/>
          </a:xfrm>
          <a:prstGeom prst="flowChartOffpageConnector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</a:t>
            </a: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‒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нормы российского права, в том числе гражданского законодательства, определяющие особенности гражданского оборота имущества, принадлежащего некоммерческим организациям, доктринальные положения, а также правоприменительная практика.</a:t>
            </a:r>
          </a:p>
        </p:txBody>
      </p:sp>
      <p:sp>
        <p:nvSpPr>
          <p:cNvPr id="12" name="Прямоугольник: скругленные углы 11">
            <a:extLst>
              <a:ext uri="{FF2B5EF4-FFF2-40B4-BE49-F238E27FC236}">
                <a16:creationId xmlns:a16="http://schemas.microsoft.com/office/drawing/2014/main" id="{DACCC3BB-E6D2-570C-2975-A28846A87881}"/>
              </a:ext>
            </a:extLst>
          </p:cNvPr>
          <p:cNvSpPr/>
          <p:nvPr/>
        </p:nvSpPr>
        <p:spPr>
          <a:xfrm>
            <a:off x="251520" y="980728"/>
            <a:ext cx="8712968" cy="266429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3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особенностей гражданского оборота имущества, принадлежащего некоммерческим организациям, остаётся актуальной по ряду причин, связанных с развитием некоммерческого сектора, изменениями в законодательстве, практическими проблемами и социально-экономическими факторами.</a:t>
            </a:r>
          </a:p>
        </p:txBody>
      </p:sp>
    </p:spTree>
    <p:extLst>
      <p:ext uri="{BB962C8B-B14F-4D97-AF65-F5344CB8AC3E}">
        <p14:creationId xmlns:p14="http://schemas.microsoft.com/office/powerpoint/2010/main" val="217817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9BA3E8-2292-942A-253F-FEB9D85ABE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497886"/>
            <a:ext cx="7364288" cy="124017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Правовой режим имущества некоммерческих организаций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D45225-D1C4-9DD3-B872-26F09BE9E1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3508" y="2132856"/>
            <a:ext cx="8856984" cy="4536504"/>
          </a:xfrm>
        </p:spPr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2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Источники формирования имущества:</a:t>
            </a:r>
          </a:p>
          <a:p>
            <a:pPr indent="0" algn="just">
              <a:spcBef>
                <a:spcPts val="0"/>
              </a:spcBef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регулярные и единовременные поступления от учредителей (участников, членов);</a:t>
            </a:r>
          </a:p>
          <a:p>
            <a:pPr indent="0" algn="just">
              <a:spcBef>
                <a:spcPts val="0"/>
              </a:spcBef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добровольные имущественные взносы и пожертвования;</a:t>
            </a:r>
          </a:p>
          <a:p>
            <a:pPr indent="0" algn="just">
              <a:spcBef>
                <a:spcPts val="0"/>
              </a:spcBef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дивиденды (доходы, проценты), получаемые по акциям, облигациям, другим ценным бумагам и вкладам;</a:t>
            </a:r>
          </a:p>
          <a:p>
            <a:pPr indent="0" algn="just">
              <a:spcBef>
                <a:spcPts val="0"/>
              </a:spcBef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выручка от реализации товаров, работ, услуг;</a:t>
            </a:r>
          </a:p>
          <a:p>
            <a:pPr indent="0" algn="just">
              <a:spcBef>
                <a:spcPts val="0"/>
              </a:spcBef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доходы, получаемые от собственности некоммерческой организации;</a:t>
            </a:r>
          </a:p>
          <a:p>
            <a:pPr indent="0" algn="just">
              <a:spcBef>
                <a:spcPts val="0"/>
              </a:spcBef>
            </a:pP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другие не запрещённых законом поступления, в том числе субсидии из бюджета. </a:t>
            </a:r>
          </a:p>
          <a:p>
            <a:pPr indent="0" algn="just">
              <a:spcBef>
                <a:spcPts val="0"/>
              </a:spcBef>
            </a:pPr>
            <a:endParaRPr lang="ru-RU" sz="2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18541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294B4B8-F4E4-C016-CD72-C2336040CC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2912" y="2060848"/>
            <a:ext cx="5414043" cy="2736304"/>
          </a:xfrm>
        </p:spPr>
        <p:txBody>
          <a:bodyPr>
            <a:noAutofit/>
          </a:bodyPr>
          <a:lstStyle/>
          <a:p>
            <a:pPr indent="0">
              <a:spcBef>
                <a:spcPts val="0"/>
              </a:spcBef>
              <a:buNone/>
            </a:pPr>
            <a:r>
              <a:rPr lang="ru-RU" sz="2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собственность </a:t>
            </a:r>
          </a:p>
          <a:p>
            <a:pPr indent="0">
              <a:spcBef>
                <a:spcPts val="0"/>
              </a:spcBef>
            </a:pPr>
            <a:endParaRPr lang="ru-RU" sz="29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spcBef>
                <a:spcPts val="0"/>
              </a:spcBef>
              <a:buNone/>
            </a:pPr>
            <a:r>
              <a:rPr lang="ru-RU" sz="2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оперативное управление </a:t>
            </a:r>
          </a:p>
          <a:p>
            <a:pPr indent="0">
              <a:spcBef>
                <a:spcPts val="0"/>
              </a:spcBef>
            </a:pPr>
            <a:endParaRPr lang="ru-RU" sz="29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0">
              <a:spcBef>
                <a:spcPts val="0"/>
              </a:spcBef>
              <a:buNone/>
            </a:pPr>
            <a:r>
              <a:rPr lang="ru-RU" sz="29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целевой капитал</a:t>
            </a:r>
          </a:p>
          <a:p>
            <a:pPr indent="0">
              <a:spcBef>
                <a:spcPts val="0"/>
              </a:spcBef>
            </a:pPr>
            <a:endParaRPr lang="ru-RU" sz="2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F45A5CA-38B9-B677-B2BA-2E7E706B6F25}"/>
              </a:ext>
            </a:extLst>
          </p:cNvPr>
          <p:cNvSpPr txBox="1"/>
          <p:nvPr/>
        </p:nvSpPr>
        <p:spPr>
          <a:xfrm>
            <a:off x="251520" y="5171708"/>
            <a:ext cx="842493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использование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‒ имущество должно служить уставным целям некоммерческой организации.</a:t>
            </a:r>
          </a:p>
        </p:txBody>
      </p:sp>
      <p:sp>
        <p:nvSpPr>
          <p:cNvPr id="9" name="Стрелка: вправо 8">
            <a:extLst>
              <a:ext uri="{FF2B5EF4-FFF2-40B4-BE49-F238E27FC236}">
                <a16:creationId xmlns:a16="http://schemas.microsoft.com/office/drawing/2014/main" id="{D1AEDB8B-78F3-7C93-A7BE-6582D6BFC243}"/>
              </a:ext>
            </a:extLst>
          </p:cNvPr>
          <p:cNvSpPr/>
          <p:nvPr/>
        </p:nvSpPr>
        <p:spPr>
          <a:xfrm>
            <a:off x="1688500" y="2227942"/>
            <a:ext cx="706637" cy="36004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: вправо 10">
            <a:extLst>
              <a:ext uri="{FF2B5EF4-FFF2-40B4-BE49-F238E27FC236}">
                <a16:creationId xmlns:a16="http://schemas.microsoft.com/office/drawing/2014/main" id="{02295D12-3F75-AA65-1BAA-02C1B9D408E7}"/>
              </a:ext>
            </a:extLst>
          </p:cNvPr>
          <p:cNvSpPr/>
          <p:nvPr/>
        </p:nvSpPr>
        <p:spPr>
          <a:xfrm>
            <a:off x="1688500" y="3140968"/>
            <a:ext cx="706637" cy="36004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: вправо 12">
            <a:extLst>
              <a:ext uri="{FF2B5EF4-FFF2-40B4-BE49-F238E27FC236}">
                <a16:creationId xmlns:a16="http://schemas.microsoft.com/office/drawing/2014/main" id="{22A131C4-173F-D532-77D1-0635C1969FA0}"/>
              </a:ext>
            </a:extLst>
          </p:cNvPr>
          <p:cNvSpPr/>
          <p:nvPr/>
        </p:nvSpPr>
        <p:spPr>
          <a:xfrm>
            <a:off x="1726275" y="4005064"/>
            <a:ext cx="706637" cy="360040"/>
          </a:xfrm>
          <a:prstGeom prst="right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8893E11-B7C9-8DBA-2540-91CF00560A7A}"/>
              </a:ext>
            </a:extLst>
          </p:cNvPr>
          <p:cNvSpPr txBox="1"/>
          <p:nvPr/>
        </p:nvSpPr>
        <p:spPr>
          <a:xfrm>
            <a:off x="1592796" y="998204"/>
            <a:ext cx="5958408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9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закрепления имущества:</a:t>
            </a:r>
          </a:p>
          <a:p>
            <a:pPr marL="0" indent="0">
              <a:spcBef>
                <a:spcPts val="0"/>
              </a:spcBef>
              <a:buNone/>
            </a:pPr>
            <a:endParaRPr lang="ru-RU" sz="29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53740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CCF25F27-973C-9C54-604C-0C96B3325D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6794" y="2636912"/>
            <a:ext cx="7070411" cy="3101983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использование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ограничения для отдельных форм некоммерческих организаций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целевой капитал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предпринимательская деятельность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27E5C4-9EC6-60A6-BF34-3D263DF41B8A}"/>
              </a:ext>
            </a:extLst>
          </p:cNvPr>
          <p:cNvSpPr txBox="1"/>
          <p:nvPr/>
        </p:nvSpPr>
        <p:spPr>
          <a:xfrm>
            <a:off x="1187624" y="1484784"/>
            <a:ext cx="6624736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3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Особенности оборота имущества:</a:t>
            </a:r>
          </a:p>
        </p:txBody>
      </p:sp>
    </p:spTree>
    <p:extLst>
      <p:ext uri="{BB962C8B-B14F-4D97-AF65-F5344CB8AC3E}">
        <p14:creationId xmlns:p14="http://schemas.microsoft.com/office/powerpoint/2010/main" val="780022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69C5BB4-FD27-3806-DB58-BD846D050E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3122" y="2132856"/>
            <a:ext cx="5937755" cy="396044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5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Проблема:</a:t>
            </a:r>
          </a:p>
          <a:p>
            <a:pPr marL="0" indent="0" algn="ctr"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границ предпринимательской деятельности некоммерческих организаций</a:t>
            </a:r>
          </a:p>
          <a:p>
            <a:pPr algn="ctr"/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25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</a:p>
          <a:p>
            <a:pPr marL="0" indent="0" algn="ctr"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внесение поправок в Гражданский кодекс Российской Федерации</a:t>
            </a: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A57ADE06-AE87-93BA-FF4F-ADFF253C2E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497886"/>
            <a:ext cx="7364288" cy="124017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и пути их решения</a:t>
            </a:r>
          </a:p>
        </p:txBody>
      </p:sp>
    </p:spTree>
    <p:extLst>
      <p:ext uri="{BB962C8B-B14F-4D97-AF65-F5344CB8AC3E}">
        <p14:creationId xmlns:p14="http://schemas.microsoft.com/office/powerpoint/2010/main" val="33097976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40FDBF23-5BF5-144B-A8FD-5C19FABEB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497886"/>
            <a:ext cx="7364288" cy="124017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 и пути их решения</a:t>
            </a:r>
          </a:p>
        </p:txBody>
      </p:sp>
      <p:sp>
        <p:nvSpPr>
          <p:cNvPr id="7" name="Объект 2">
            <a:extLst>
              <a:ext uri="{FF2B5EF4-FFF2-40B4-BE49-F238E27FC236}">
                <a16:creationId xmlns:a16="http://schemas.microsoft.com/office/drawing/2014/main" id="{F0495590-244C-5FFE-028E-3DB4D716BCAF}"/>
              </a:ext>
            </a:extLst>
          </p:cNvPr>
          <p:cNvSpPr txBox="1">
            <a:spLocks/>
          </p:cNvSpPr>
          <p:nvPr/>
        </p:nvSpPr>
        <p:spPr>
          <a:xfrm>
            <a:off x="1756874" y="2708920"/>
            <a:ext cx="5937755" cy="4536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685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9144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1430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3144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4859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65735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828800" indent="-22860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5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Проблема: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kumimoji="0" lang="ru-RU" sz="25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неравенство</a:t>
            </a:r>
            <a:r>
              <a:rPr lang="ru-RU" sz="25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0" lang="ru-RU" sz="250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в регулировании целевого использования имущества</a:t>
            </a:r>
          </a:p>
          <a:p>
            <a:pPr algn="ctr"/>
            <a:endParaRPr lang="ru-RU" sz="25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2500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Решение: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унификация правового регулирования</a:t>
            </a:r>
            <a:br>
              <a:rPr lang="ru-RU" sz="25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67220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676235-F967-87FF-6067-DE0A65F77E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одзаголовок 2">
            <a:extLst>
              <a:ext uri="{FF2B5EF4-FFF2-40B4-BE49-F238E27FC236}">
                <a16:creationId xmlns:a16="http://schemas.microsoft.com/office/drawing/2014/main" id="{B44F5232-0898-AF96-F65D-E5796A935D5D}"/>
              </a:ext>
            </a:extLst>
          </p:cNvPr>
          <p:cNvSpPr txBox="1">
            <a:spLocks/>
          </p:cNvSpPr>
          <p:nvPr/>
        </p:nvSpPr>
        <p:spPr>
          <a:xfrm>
            <a:off x="233770" y="2420888"/>
            <a:ext cx="8676455" cy="182314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algn="ctr">
              <a:buNone/>
            </a:pPr>
            <a:r>
              <a:rPr lang="ru-RU" sz="30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ОСОБЕННОСТИ ГРАЖДАНСКОГО ОБОРОТА ИМУЩЕСТВА, ПРИНАДЛЕЖАЩЕГО НЕКОММЕРЧЕСКИМ ОРГАНИЗАЦИЯМ</a:t>
            </a:r>
            <a:endParaRPr lang="ru-RU" sz="3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3313" name="Rectangle 1">
            <a:extLst>
              <a:ext uri="{FF2B5EF4-FFF2-40B4-BE49-F238E27FC236}">
                <a16:creationId xmlns:a16="http://schemas.microsoft.com/office/drawing/2014/main" id="{98F8C6E3-2438-0429-CB9A-5D4E79EC5D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940" y="264066"/>
            <a:ext cx="793011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«Дальневосточный филиал</a:t>
            </a:r>
            <a:endParaRPr lang="en-US" sz="14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Федерального государственного бюджетного образовательного учреждения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высшего образования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«Всероссийская академия внешней торговли</a:t>
            </a: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Министерства экономического развития Российской Федерации»</a:t>
            </a:r>
            <a:endParaRPr kumimoji="0" lang="ru-RU" sz="14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143D07B-3C17-8C6F-EAA6-A4DEA190BAE0}"/>
              </a:ext>
            </a:extLst>
          </p:cNvPr>
          <p:cNvSpPr txBox="1"/>
          <p:nvPr/>
        </p:nvSpPr>
        <p:spPr>
          <a:xfrm>
            <a:off x="1021362" y="1398981"/>
            <a:ext cx="7101273" cy="3699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5000"/>
              </a:lnSpc>
              <a:spcAft>
                <a:spcPts val="800"/>
              </a:spcAft>
              <a:buNone/>
            </a:pPr>
            <a:r>
              <a:rPr lang="ru-RU" sz="1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Arial Unicode MS"/>
                <a:cs typeface="Arial" panose="020B0604020202020204" pitchFamily="34" charset="0"/>
              </a:rPr>
              <a:t>ВЫПУСКНАЯ КВАЛИФИКАЦИОННАЯ РАБОТА</a:t>
            </a:r>
            <a:endParaRPr lang="ru-RU" sz="14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AA346F7-E5E9-D5E3-CED8-695884169BC6}"/>
              </a:ext>
            </a:extLst>
          </p:cNvPr>
          <p:cNvSpPr txBox="1"/>
          <p:nvPr/>
        </p:nvSpPr>
        <p:spPr>
          <a:xfrm>
            <a:off x="5652120" y="5106223"/>
            <a:ext cx="3401193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Научный руководитель: </a:t>
            </a:r>
          </a:p>
          <a:p>
            <a:pPr lvl="0"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Геготаулина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Лариса Александровна</a:t>
            </a:r>
          </a:p>
          <a:p>
            <a:pPr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доцент кафедры юриспруденции,</a:t>
            </a:r>
          </a:p>
          <a:p>
            <a:pPr algn="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кандидат исторических наук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A70AE60-6675-65F1-A4CD-01FF342C34CC}"/>
              </a:ext>
            </a:extLst>
          </p:cNvPr>
          <p:cNvSpPr txBox="1"/>
          <p:nvPr/>
        </p:nvSpPr>
        <p:spPr>
          <a:xfrm>
            <a:off x="179511" y="5099999"/>
            <a:ext cx="367240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Выполнила</a:t>
            </a:r>
            <a:r>
              <a:rPr lang="ru-RU" sz="16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Фёдорова Полина Константиновна,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студентка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4 курса, </a:t>
            </a:r>
          </a:p>
          <a:p>
            <a:pPr lvl="0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группы Б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ЮР</a:t>
            </a:r>
            <a:r>
              <a:rPr kumimoji="0" lang="ru-RU" sz="1600" b="0" i="0" u="none" strike="noStrike" kern="1200" cap="none" spc="0" normalizeH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-2022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D8DB1B7-0951-ACC4-9523-F138C41A520B}"/>
              </a:ext>
            </a:extLst>
          </p:cNvPr>
          <p:cNvSpPr txBox="1"/>
          <p:nvPr/>
        </p:nvSpPr>
        <p:spPr>
          <a:xfrm>
            <a:off x="2339752" y="6319313"/>
            <a:ext cx="466103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Петропавловск-Камчатский</a:t>
            </a:r>
          </a:p>
          <a:p>
            <a:pPr lvl="0" algn="ctr">
              <a:buClr>
                <a:schemeClr val="tx1">
                  <a:shade val="95000"/>
                </a:schemeClr>
              </a:buClr>
              <a:buSzPct val="65000"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2026</a:t>
            </a:r>
          </a:p>
        </p:txBody>
      </p:sp>
    </p:spTree>
    <p:extLst>
      <p:ext uri="{BB962C8B-B14F-4D97-AF65-F5344CB8AC3E}">
        <p14:creationId xmlns:p14="http://schemas.microsoft.com/office/powerpoint/2010/main" val="2281127060"/>
      </p:ext>
    </p:extLst>
  </p:cSld>
  <p:clrMapOvr>
    <a:masterClrMapping/>
  </p:clrMapOvr>
  <p:transition>
    <p:fade thruBlk="1"/>
  </p:transition>
</p:sld>
</file>

<file path=ppt/theme/theme1.xml><?xml version="1.0" encoding="utf-8"?>
<a:theme xmlns:a="http://schemas.openxmlformats.org/drawingml/2006/main" name="Посылка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Посылка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Посылка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Посылка</Template>
  <TotalTime>5909</TotalTime>
  <Words>352</Words>
  <Application>Microsoft Office PowerPoint</Application>
  <PresentationFormat>Экран (4:3)</PresentationFormat>
  <Paragraphs>69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Arial</vt:lpstr>
      <vt:lpstr>Calibri</vt:lpstr>
      <vt:lpstr>Corbel</vt:lpstr>
      <vt:lpstr>Gill Sans MT</vt:lpstr>
      <vt:lpstr>Times New Roman</vt:lpstr>
      <vt:lpstr>Wingdings</vt:lpstr>
      <vt:lpstr>Посылка</vt:lpstr>
      <vt:lpstr>Презентация PowerPoint</vt:lpstr>
      <vt:lpstr>Презентация PowerPoint</vt:lpstr>
      <vt:lpstr>Правовой режим имущества некоммерческих организаций</vt:lpstr>
      <vt:lpstr>Презентация PowerPoint</vt:lpstr>
      <vt:lpstr>Презентация PowerPoint</vt:lpstr>
      <vt:lpstr>Проблемы и пути их решения</vt:lpstr>
      <vt:lpstr>Проблемы и пути их решения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Misha Garmanov</cp:lastModifiedBy>
  <cp:revision>127</cp:revision>
  <dcterms:created xsi:type="dcterms:W3CDTF">2020-02-11T09:59:33Z</dcterms:created>
  <dcterms:modified xsi:type="dcterms:W3CDTF">2026-06-14T07:23:27Z</dcterms:modified>
</cp:coreProperties>
</file>