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13"/>
  </p:notesMasterIdLst>
  <p:sldIdLst>
    <p:sldId id="256" r:id="rId3"/>
    <p:sldId id="293" r:id="rId4"/>
    <p:sldId id="297" r:id="rId5"/>
    <p:sldId id="275" r:id="rId6"/>
    <p:sldId id="298" r:id="rId7"/>
    <p:sldId id="282" r:id="rId8"/>
    <p:sldId id="279" r:id="rId9"/>
    <p:sldId id="300" r:id="rId10"/>
    <p:sldId id="295" r:id="rId11"/>
    <p:sldId id="29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256"/>
            <p14:sldId id="293"/>
            <p14:sldId id="297"/>
            <p14:sldId id="275"/>
            <p14:sldId id="298"/>
            <p14:sldId id="282"/>
            <p14:sldId id="279"/>
            <p14:sldId id="300"/>
            <p14:sldId id="295"/>
            <p14:sldId id="2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713" autoAdjust="0"/>
  </p:normalViewPr>
  <p:slideViewPr>
    <p:cSldViewPr showGuides="1">
      <p:cViewPr varScale="1">
        <p:scale>
          <a:sx n="99" d="100"/>
          <a:sy n="99" d="100"/>
        </p:scale>
        <p:origin x="963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  <a:endParaRPr lang="ru-RU"/>
          </a:p>
          <a:p>
            <a:pPr lvl="1"/>
            <a:r>
              <a:rPr lang="ru-RU"/>
              <a:t>Второй уровень</a:t>
            </a:r>
            <a:endParaRPr lang="ru-RU"/>
          </a:p>
          <a:p>
            <a:pPr lvl="2"/>
            <a:r>
              <a:rPr lang="ru-RU"/>
              <a:t>Третий уровень</a:t>
            </a:r>
            <a:endParaRPr lang="ru-RU"/>
          </a:p>
          <a:p>
            <a:pPr lvl="3"/>
            <a:r>
              <a:rPr lang="ru-RU"/>
              <a:t>Четвертый уровень</a:t>
            </a:r>
            <a:endParaRPr lang="ru-RU"/>
          </a:p>
          <a:p>
            <a:pPr lvl="4"/>
            <a:r>
              <a:rPr lang="ru-RU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/>
          <p:nvPr/>
        </p:nvSpPr>
        <p:spPr>
          <a:xfrm>
            <a:off x="214282" y="2492896"/>
            <a:ext cx="8929718" cy="206492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ПРАВОПРИМЕНИТЕЛЬНАЯ ПРАКТИКА КАК ЭЛЕМЕНТ ЗАЩИТЫ СУБЪЕКТИВНЫХ ГРАЖДАНСКИХ ПРАВ</a:t>
            </a:r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/>
          <p:cNvSpPr txBox="1"/>
          <p:nvPr/>
        </p:nvSpPr>
        <p:spPr>
          <a:xfrm>
            <a:off x="3973372" y="4711027"/>
            <a:ext cx="5078938" cy="20882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Герасименко Никита Дмитриевич,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курса, 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Б-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</a:t>
            </a:r>
            <a:endParaRPr kumimoji="0" lang="ru-RU" sz="16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Барсукова Лина Ивановна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юридических наук,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юриспруденции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35130"/>
            <a:ext cx="9144000" cy="11695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1597987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/>
          <p:nvPr/>
        </p:nvSpPr>
        <p:spPr>
          <a:xfrm>
            <a:off x="214282" y="2492896"/>
            <a:ext cx="8929718" cy="206492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ПРАВОПРИМЕНИТЕЛЬНАЯ ПРАКТИКА КАК ЭЛЕМЕНТ ЗАЩИТЫ СУБЪЕКТИВНЫХ ГРАЖДАНСКИХ ПРАВ</a:t>
            </a:r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2"/>
          <p:cNvSpPr txBox="1"/>
          <p:nvPr/>
        </p:nvSpPr>
        <p:spPr>
          <a:xfrm>
            <a:off x="3973372" y="4711027"/>
            <a:ext cx="5078938" cy="20882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Герасименко Никита Дмитриевич,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курса, 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Б-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</a:t>
            </a:r>
            <a:endParaRPr kumimoji="0" lang="ru-RU" sz="1600" b="1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Барсукова Лина Ивановна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юридических наук,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юриспруденции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35130"/>
            <a:ext cx="9144000" cy="116955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15616" y="1597987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8"/>
          <p:cNvSpPr txBox="1"/>
          <p:nvPr/>
        </p:nvSpPr>
        <p:spPr>
          <a:xfrm>
            <a:off x="395536" y="764704"/>
            <a:ext cx="8352928" cy="129614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Актуальность, объект и предмет выпускной квалификационной работы</a:t>
            </a:r>
            <a:endParaRPr lang="ru-RU" sz="35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2204864"/>
            <a:ext cx="7200800" cy="158417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Объектом</a:t>
            </a:r>
            <a:r>
              <a:rPr lang="ru-RU" sz="27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исследования являются гражданские правоотношения в области защиты субъективных гражданских прав</a:t>
            </a:r>
            <a:endParaRPr lang="en-US" sz="27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9" y="4293096"/>
            <a:ext cx="8460432" cy="21012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ctr">
              <a:spcAft>
                <a:spcPts val="800"/>
              </a:spcAft>
              <a:buNone/>
              <a:tabLst>
                <a:tab pos="5940425" algn="r"/>
              </a:tabLst>
            </a:pPr>
            <a:r>
              <a:rPr lang="ru-RU" sz="27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Предметом</a:t>
            </a:r>
            <a:r>
              <a:rPr lang="ru-RU" sz="27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исследования являются нормы российского законодательства, регулирующие способы защиты гражданских прав, доктринальные источники и правоприменительная практика</a:t>
            </a:r>
            <a:endParaRPr lang="ru-RU" sz="27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09" y="2204864"/>
            <a:ext cx="4572000" cy="3880773"/>
          </a:xfrm>
        </p:spPr>
        <p:txBody>
          <a:bodyPr>
            <a:noAutofit/>
          </a:bodyPr>
          <a:lstStyle/>
          <a:p>
            <a:pPr algn="just"/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Мера дозволенного поведения субъекта гражданского правоотношения;</a:t>
            </a:r>
            <a:endParaRPr lang="ru-RU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Сложное юридическое образование;</a:t>
            </a:r>
            <a:endParaRPr lang="ru-RU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собственное содержание: юридические возможности, представленные субъекту</a:t>
            </a:r>
            <a:endParaRPr lang="ru-RU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008" y="908720"/>
            <a:ext cx="892899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Субъективное гражданское право</a:t>
            </a:r>
            <a:endParaRPr lang="ru-RU" sz="3800" b="1" dirty="0"/>
          </a:p>
        </p:txBody>
      </p:sp>
      <p:sp>
        <p:nvSpPr>
          <p:cNvPr id="7" name="Прямоугольник: скругленные противолежащие углы 6"/>
          <p:cNvSpPr/>
          <p:nvPr/>
        </p:nvSpPr>
        <p:spPr>
          <a:xfrm rot="16200000">
            <a:off x="4131376" y="3924479"/>
            <a:ext cx="4248472" cy="809241"/>
          </a:xfrm>
          <a:prstGeom prst="round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ПРАВОМОЧИЯ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: вправо 7"/>
          <p:cNvSpPr/>
          <p:nvPr/>
        </p:nvSpPr>
        <p:spPr>
          <a:xfrm>
            <a:off x="4899978" y="3717032"/>
            <a:ext cx="809241" cy="435455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660232" y="2420888"/>
            <a:ext cx="2304256" cy="36004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собственные действия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защиту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39552" y="5085184"/>
            <a:ext cx="8352928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buNone/>
            </a:pPr>
            <a:r>
              <a:rPr lang="ru-RU" sz="2700" i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Сущность защиты прав человека и гражданина проявляется в системе правовых гарантий, способов защиты прав граждан, государственных и общественных институтах их защиты </a:t>
            </a:r>
            <a:endParaRPr lang="ru-RU" sz="2700" i="1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Объект 2"/>
          <p:cNvSpPr txBox="1"/>
          <p:nvPr/>
        </p:nvSpPr>
        <p:spPr>
          <a:xfrm>
            <a:off x="957261" y="2532729"/>
            <a:ext cx="7272808" cy="11843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ru-RU" sz="27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1120698"/>
            <a:ext cx="7848872" cy="173223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гражданских прав (ст. 11 ГК РФ) ‒ 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меры, направленные на восстановление или признание нарушенных прав</a:t>
            </a:r>
            <a:endParaRPr lang="ru-RU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3217021"/>
            <a:ext cx="7920880" cy="158416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Правоприменительная практика ‒ </a:t>
            </a: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компетентных органов по реализации правовых норм в конкретных ситуациях</a:t>
            </a:r>
            <a:endParaRPr lang="ru-RU" sz="2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/>
          <p:cNvSpPr/>
          <p:nvPr/>
        </p:nvSpPr>
        <p:spPr>
          <a:xfrm>
            <a:off x="179512" y="2233256"/>
            <a:ext cx="3066989" cy="11310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Противоречивость решений в схожих делах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6"/>
          <p:cNvSpPr/>
          <p:nvPr/>
        </p:nvSpPr>
        <p:spPr>
          <a:xfrm>
            <a:off x="179512" y="4080125"/>
            <a:ext cx="3744416" cy="96147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Длительное рассмотрение дел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: скругленные углы 8"/>
          <p:cNvSpPr/>
          <p:nvPr/>
        </p:nvSpPr>
        <p:spPr>
          <a:xfrm>
            <a:off x="4139952" y="4050023"/>
            <a:ext cx="4757696" cy="90638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Сложность исполнения судебных решений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: скругленные углы 10"/>
          <p:cNvSpPr/>
          <p:nvPr/>
        </p:nvSpPr>
        <p:spPr>
          <a:xfrm>
            <a:off x="3563888" y="2318055"/>
            <a:ext cx="5544616" cy="96147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Пробелы в законодательстве, требующие судебного толкования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: скругленные углы 34"/>
          <p:cNvSpPr/>
          <p:nvPr/>
        </p:nvSpPr>
        <p:spPr>
          <a:xfrm>
            <a:off x="1547664" y="5726893"/>
            <a:ext cx="6246440" cy="995604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информированность граждан о своих правах и способах защиты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71600" y="459626"/>
            <a:ext cx="7028014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endParaRPr 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правоприменительной практики</a:t>
            </a:r>
            <a:endParaRPr lang="ru-RU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14" t="22575" r="29767" b="35485"/>
          <a:stretch>
            <a:fillRect/>
          </a:stretch>
        </p:blipFill>
        <p:spPr>
          <a:xfrm>
            <a:off x="-57810" y="2852936"/>
            <a:ext cx="9201810" cy="36004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51520" y="980728"/>
            <a:ext cx="892899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пути их решения</a:t>
            </a:r>
            <a:endParaRPr lang="ru-RU" sz="3800" b="1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836712"/>
            <a:ext cx="892899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пути их решения</a:t>
            </a:r>
            <a:endParaRPr lang="ru-RU" sz="3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98195" y="4077072"/>
            <a:ext cx="8496944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500" b="1" i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r>
              <a:rPr lang="ru-RU" sz="35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5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: скругленные углы 3"/>
          <p:cNvSpPr/>
          <p:nvPr/>
        </p:nvSpPr>
        <p:spPr>
          <a:xfrm>
            <a:off x="323528" y="2619942"/>
            <a:ext cx="8784976" cy="11310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понятийного единообразия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6"/>
          <p:cNvSpPr/>
          <p:nvPr/>
        </p:nvSpPr>
        <p:spPr>
          <a:xfrm>
            <a:off x="179512" y="4867922"/>
            <a:ext cx="8784976" cy="11310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понятийный аппарат в законе  </a:t>
            </a:r>
            <a:endParaRPr lang="en-US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0391" y="1839778"/>
            <a:ext cx="459125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500" b="1" i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sz="35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5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1520" y="836712"/>
            <a:ext cx="892899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пути их решения</a:t>
            </a:r>
            <a:endParaRPr lang="ru-RU" sz="3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98195" y="4077072"/>
            <a:ext cx="8496944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500" b="1" i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</a:t>
            </a:r>
            <a:r>
              <a:rPr lang="ru-RU" sz="35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5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: скругленные углы 3"/>
          <p:cNvSpPr/>
          <p:nvPr/>
        </p:nvSpPr>
        <p:spPr>
          <a:xfrm>
            <a:off x="323528" y="2619942"/>
            <a:ext cx="8784976" cy="11310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злоупотребление правом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: скругленные углы 6"/>
          <p:cNvSpPr/>
          <p:nvPr/>
        </p:nvSpPr>
        <p:spPr>
          <a:xfrm>
            <a:off x="179512" y="4867922"/>
            <a:ext cx="8784976" cy="1131078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правовой грамотности участников гражданского оборота</a:t>
            </a:r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20391" y="1839778"/>
            <a:ext cx="4591250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500" b="1" i="1" u="sng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sz="35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500" b="1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5235" y="1412776"/>
            <a:ext cx="8064896" cy="4788532"/>
          </a:xfrm>
        </p:spPr>
        <p:txBody>
          <a:bodyPr>
            <a:normAutofit/>
          </a:bodyPr>
          <a:lstStyle/>
          <a:p>
            <a:pPr algn="just"/>
            <a:r>
              <a:rPr lang="ru-RU" sz="35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конечном итоге единообразная судебная практика формирует правовую культуру всего общества, высокий уровень правосознания, обеспечивает конституционную законность, правопорядок, а следовательно, доверие граждан к закону и государству в целом.» </a:t>
            </a:r>
            <a:r>
              <a:rPr lang="ru-RU" sz="3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‒ И.В. Краснов.</a:t>
            </a:r>
            <a:endParaRPr lang="ru-RU" sz="3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2772</Words>
  <Application>WPS Presentation</Application>
  <PresentationFormat>Экран (4:3)</PresentationFormat>
  <Paragraphs>106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Arial</vt:lpstr>
      <vt:lpstr>SimSun</vt:lpstr>
      <vt:lpstr>Wingdings</vt:lpstr>
      <vt:lpstr>Times New Roman</vt:lpstr>
      <vt:lpstr>Arial Unicode MS</vt:lpstr>
      <vt:lpstr>Calibri</vt:lpstr>
      <vt:lpstr>Microsoft YaHei</vt:lpstr>
      <vt:lpstr>Arial Unicode MS</vt:lpstr>
      <vt:lpstr>Calibri Light</vt:lpstr>
      <vt:lpstr>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«В конечном итоге единообразная судебная практика формирует правовую культуру всего общества, высокий уровень правосознания, обеспечивает конституционную законность, правопорядок, а следовательно, доверие граждан к закону и государству в целом.» ‒ И.В. Краснов.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WPS_1778472641</cp:lastModifiedBy>
  <cp:revision>117</cp:revision>
  <dcterms:created xsi:type="dcterms:W3CDTF">2020-02-11T09:59:00Z</dcterms:created>
  <dcterms:modified xsi:type="dcterms:W3CDTF">2026-06-17T11:41:49Z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5B8C73F5873E4F3AB841836FE24258D7_12</vt:lpwstr>
  </property>
  <property fmtid="{D5CDD505-2E9C-101B-9397-08002B2CF9AE}" pid="3" name="KSOProductBuildVer">
    <vt:lpwstr>1049-12.1.0.26880</vt:lpwstr>
  </property>
</Properties>
</file>