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52" r:id="rId1"/>
  </p:sldMasterIdLst>
  <p:notesMasterIdLst>
    <p:notesMasterId r:id="rId15"/>
  </p:notesMasterIdLst>
  <p:handoutMasterIdLst>
    <p:handoutMasterId r:id="rId16"/>
  </p:handoutMasterIdLst>
  <p:sldIdLst>
    <p:sldId id="275" r:id="rId2"/>
    <p:sldId id="257" r:id="rId3"/>
    <p:sldId id="258" r:id="rId4"/>
    <p:sldId id="259" r:id="rId5"/>
    <p:sldId id="276" r:id="rId6"/>
    <p:sldId id="277" r:id="rId7"/>
    <p:sldId id="278" r:id="rId8"/>
    <p:sldId id="279" r:id="rId9"/>
    <p:sldId id="280" r:id="rId10"/>
    <p:sldId id="281" r:id="rId11"/>
    <p:sldId id="282" r:id="rId12"/>
    <p:sldId id="263" r:id="rId13"/>
    <p:sldId id="283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BFE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27102A9-8310-4765-A935-A1911B00CA55}" styleName="Светлый стиль 1 - акцент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1FECB4D8-DB02-4DC6-A0A2-4F2EBAE1DC90}" styleName="Средний стиль 1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94" y="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F940F9-E5F6-4202-A29A-4E6FC8764C32}" type="datetimeFigureOut">
              <a:rPr lang="ru-RU" smtClean="0"/>
              <a:t>19.06.2026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422FC0-7735-4C4A-8C80-4A57FA9BF0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017977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D49E22-4C04-40BF-AF3D-A6D697309EF7}" type="datetimeFigureOut">
              <a:rPr lang="ru-RU" smtClean="0"/>
              <a:t>19.06.2026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448E5D-32F6-4690-A289-C1BDA5E489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664008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448E5D-32F6-4690-A289-C1BDA5E4899D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44300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C93A8A0F-EF0D-4212-BE5D-24D93BF25AE3}" type="datetime1">
              <a:rPr lang="ru-RU" smtClean="0"/>
              <a:t>19.06.2026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КГПОБУ "Камчатский индустриальный техникум"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30E5717-CBB9-4BF3-81FD-FFDB2508A78A}" type="slidenum">
              <a:rPr lang="ru-RU" smtClean="0"/>
              <a:t>‹#›</a:t>
            </a:fld>
            <a:endParaRPr lang="ru-RU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17121825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9DF38-D422-4AA1-8B8C-E2A1940F01E5}" type="datetime1">
              <a:rPr lang="ru-RU" smtClean="0"/>
              <a:t>19.06.2026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КГПОБУ "Камчатский индустриальный техникум"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E5717-CBB9-4BF3-81FD-FFDB2508A7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82200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E480B4-98F9-445E-A368-C3F27972FA38}" type="datetime1">
              <a:rPr lang="ru-RU" smtClean="0"/>
              <a:t>19.06.2026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КГПОБУ "Камчатский индустриальный техникум"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E5717-CBB9-4BF3-81FD-FFDB2508A7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3477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F6633-2FD2-4923-A394-EA6835CA9BC6}" type="datetime1">
              <a:rPr lang="ru-RU" smtClean="0"/>
              <a:t>19.06.2026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КГПОБУ "Камчатский индустриальный техникум"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E5717-CBB9-4BF3-81FD-FFDB2508A7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04283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EA405A92-6626-4A9A-B907-49102572DC54}" type="datetime1">
              <a:rPr lang="ru-RU" smtClean="0"/>
              <a:t>19.06.2026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КГПОБУ "Камчатский индустриальный техникум"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30E5717-CBB9-4BF3-81FD-FFDB2508A78A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15442109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E8E10-9195-448A-9C7E-E0357CB105B7}" type="datetime1">
              <a:rPr lang="ru-RU" smtClean="0"/>
              <a:t>19.06.2026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КГПОБУ "Камчатский индустриальный техникум"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E5717-CBB9-4BF3-81FD-FFDB2508A7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841354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D023C8-8605-4CB2-81C4-47F3D92EFAAD}" type="datetime1">
              <a:rPr lang="ru-RU" smtClean="0"/>
              <a:t>19.06.2026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КГПОБУ "Камчатский индустриальный техникум"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E5717-CBB9-4BF3-81FD-FFDB2508A7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29289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D5BC4C-0254-4AC4-9AE9-50625FC06341}" type="datetime1">
              <a:rPr lang="ru-RU" smtClean="0"/>
              <a:t>19.06.2026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КГПОБУ "Камчатский индустриальный техникум"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E5717-CBB9-4BF3-81FD-FFDB2508A7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83157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5C3C57-6C7F-45A1-B89F-6FE2AE094BFB}" type="datetime1">
              <a:rPr lang="ru-RU" smtClean="0"/>
              <a:t>19.06.2026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/>
              <a:t>КГПОБУ "Камчатский индустриальный техникум"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E5717-CBB9-4BF3-81FD-FFDB2508A7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21078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195E932-1E06-4B9F-8212-A235B03DA22C}" type="datetime1">
              <a:rPr lang="ru-RU" smtClean="0"/>
              <a:t>19.06.2026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КГПОБУ "Камчатский индустриальный техникум"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30E5717-CBB9-4BF3-81FD-FFDB2508A78A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4566219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04AE15C-FF66-453D-8AB0-DEC91BA139A9}" type="datetime1">
              <a:rPr lang="ru-RU" smtClean="0"/>
              <a:t>19.06.2026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КГПОБУ "Камчатский индустриальный техникум"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30E5717-CBB9-4BF3-81FD-FFDB2508A78A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275414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60AD32C8-C707-4648-8A98-F4630C9868AC}" type="datetime1">
              <a:rPr lang="ru-RU" smtClean="0"/>
              <a:t>19.06.2026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КГПОБУ "Камчатский индустриальный техникум"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830E5717-CBB9-4BF3-81FD-FFDB2508A78A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5221099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4" r:id="rId2"/>
    <p:sldLayoutId id="2147483755" r:id="rId3"/>
    <p:sldLayoutId id="2147483756" r:id="rId4"/>
    <p:sldLayoutId id="2147483757" r:id="rId5"/>
    <p:sldLayoutId id="2147483758" r:id="rId6"/>
    <p:sldLayoutId id="2147483759" r:id="rId7"/>
    <p:sldLayoutId id="2147483760" r:id="rId8"/>
    <p:sldLayoutId id="2147483761" r:id="rId9"/>
    <p:sldLayoutId id="2147483762" r:id="rId10"/>
    <p:sldLayoutId id="2147483763" r:id="rId11"/>
  </p:sldLayoutIdLst>
  <p:hf hdr="0" dt="0"/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0304008" y="6411822"/>
            <a:ext cx="1596292" cy="404614"/>
          </a:xfrm>
        </p:spPr>
        <p:txBody>
          <a:bodyPr/>
          <a:lstStyle/>
          <a:p>
            <a:fld id="{830E5717-CBB9-4BF3-81FD-FFDB2508A78A}" type="slidenum">
              <a:rPr lang="ru-RU" sz="2400" b="1" smtClean="0"/>
              <a:t>1</a:t>
            </a:fld>
            <a:endParaRPr lang="ru-RU" sz="2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" y="0"/>
            <a:ext cx="12192000" cy="685799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«Дальневосточный филиал</a:t>
            </a:r>
          </a:p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Федерального государственного бюджетного образовательного учреждения высшего образования «Всероссийская академия внешней торговли</a:t>
            </a:r>
          </a:p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Министерства экономического развития Российской Федерации»</a:t>
            </a:r>
          </a:p>
          <a:p>
            <a:pPr algn="ctr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 выпускной квалификационной работы на тему: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Вещные права в гражданском праве России: понятие и признаки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ctr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Петропавловск-Камчатский, 2026</a:t>
            </a:r>
          </a:p>
          <a:p>
            <a:pPr algn="ctr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3431870"/>
              </p:ext>
            </p:extLst>
          </p:nvPr>
        </p:nvGraphicFramePr>
        <p:xfrm>
          <a:off x="718128" y="3428999"/>
          <a:ext cx="10949710" cy="2468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748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748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Работу выполнил</a:t>
                      </a:r>
                    </a:p>
                    <a:p>
                      <a:r>
                        <a:rPr lang="ru-RU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студент</a:t>
                      </a:r>
                      <a:r>
                        <a:rPr lang="ru-RU" sz="24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группы: </a:t>
                      </a:r>
                      <a:r>
                        <a:rPr lang="ru-RU" sz="2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БЮР-2023 О.З.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Князев Кирилл Владимирович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Руководитель</a:t>
                      </a:r>
                      <a:r>
                        <a:rPr lang="ru-RU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sz="2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к.ю.н</a:t>
                      </a:r>
                      <a:r>
                        <a:rPr lang="ru-RU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., доцент кафедры юриспруденции</a:t>
                      </a:r>
                    </a:p>
                    <a:p>
                      <a:r>
                        <a:rPr lang="ru-RU" sz="240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Барсукова</a:t>
                      </a:r>
                      <a:r>
                        <a:rPr lang="ru-RU" sz="2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Лина Ивановна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03424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2196" y="0"/>
            <a:ext cx="11214277" cy="711024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/>
              <a:t>Проблемы реализации вещных прав в правоприменительной практике</a:t>
            </a:r>
            <a:endParaRPr lang="ru-RU" sz="2800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10179318" y="6245568"/>
            <a:ext cx="1596292" cy="404614"/>
          </a:xfrm>
        </p:spPr>
        <p:txBody>
          <a:bodyPr/>
          <a:lstStyle/>
          <a:p>
            <a:fld id="{830E5717-CBB9-4BF3-81FD-FFDB2508A78A}" type="slidenum">
              <a:rPr lang="ru-RU" sz="2800" b="1" smtClean="0"/>
              <a:t>10</a:t>
            </a:fld>
            <a:endParaRPr lang="ru-RU" sz="2800" b="1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4753225"/>
              </p:ext>
            </p:extLst>
          </p:nvPr>
        </p:nvGraphicFramePr>
        <p:xfrm>
          <a:off x="742595" y="762001"/>
          <a:ext cx="11255442" cy="6021621"/>
        </p:xfrm>
        <a:graphic>
          <a:graphicData uri="http://schemas.openxmlformats.org/drawingml/2006/table">
            <a:tbl>
              <a:tblPr firstRow="1" firstCol="1" bandRow="1">
                <a:tableStyleId>{1FECB4D8-DB02-4DC6-A0A2-4F2EBAE1DC90}</a:tableStyleId>
              </a:tblPr>
              <a:tblGrid>
                <a:gridCol w="69827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810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761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11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151" marR="9151" marT="9151" marB="9151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Проблема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151" marR="9151" marT="9151" marB="9151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Содержание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151" marR="9151" marT="9151" marB="9151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04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effectLst/>
                        </a:rPr>
                        <a:t>1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151" marR="9151" marT="9151" marB="915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effectLst/>
                        </a:rPr>
                        <a:t>Неоднозначность толкования конституционных принципов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151" marR="9151" marT="9151" marB="915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effectLst/>
                        </a:rPr>
                        <a:t>Отсутствие чётких критериев «равноценного возмещения» при изъятии имущества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151" marR="9151" marT="9151" marB="9151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304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effectLst/>
                        </a:rPr>
                        <a:t>2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151" marR="9151" marT="9151" marB="915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effectLst/>
                        </a:rPr>
                        <a:t>Пробелы в регулировании ограниченных вещных прав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151" marR="9151" marT="9151" marB="915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>
                          <a:effectLst/>
                        </a:rPr>
                        <a:t>Отсутствие чёткого легального перечня ограниченных вещных прав</a:t>
                      </a:r>
                      <a:endParaRPr lang="ru-RU" sz="19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151" marR="9151" marT="9151" marB="9151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304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effectLst/>
                        </a:rPr>
                        <a:t>3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151" marR="9151" marT="9151" marB="915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effectLst/>
                        </a:rPr>
                        <a:t>Коллизии между нормами ГК РФ и специального законодательства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151" marR="9151" marT="9151" marB="915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>
                          <a:effectLst/>
                        </a:rPr>
                        <a:t>Противоречия между нормами ГК РФ и земельного, жилищного и иных кодексов</a:t>
                      </a:r>
                      <a:endParaRPr lang="ru-RU" sz="19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151" marR="9151" marT="9151" marB="9151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304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effectLst/>
                        </a:rPr>
                        <a:t>4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151" marR="9151" marT="9151" marB="915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>
                          <a:effectLst/>
                        </a:rPr>
                        <a:t>Сложности реализации принципа неприкосновенности собственности</a:t>
                      </a:r>
                      <a:endParaRPr lang="ru-RU" sz="19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151" marR="9151" marT="9151" marB="915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>
                          <a:effectLst/>
                        </a:rPr>
                        <a:t>Проблемы правоприменения при изъятии имущества для государственных и муниципальных нужд</a:t>
                      </a:r>
                      <a:endParaRPr lang="ru-RU" sz="19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151" marR="9151" marT="9151" marB="9151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498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effectLst/>
                        </a:rPr>
                        <a:t>5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151" marR="9151" marT="9151" marB="915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>
                          <a:effectLst/>
                        </a:rPr>
                        <a:t>Трудности доказывания индивидуальной определённости объектов</a:t>
                      </a:r>
                      <a:endParaRPr lang="ru-RU" sz="19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151" marR="9151" marT="9151" marB="915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>
                          <a:effectLst/>
                        </a:rPr>
                        <a:t>Особенно актуальны в спорах о недвижимости</a:t>
                      </a:r>
                      <a:endParaRPr lang="ru-RU" sz="19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151" marR="9151" marT="9151" marB="9151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9498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effectLst/>
                        </a:rPr>
                        <a:t>6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151" marR="9151" marT="9151" marB="915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>
                          <a:effectLst/>
                        </a:rPr>
                        <a:t>Неоднозначность разграничения вещных и обязательственных требований</a:t>
                      </a:r>
                      <a:endParaRPr lang="ru-RU" sz="19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151" marR="9151" marT="9151" marB="915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>
                          <a:effectLst/>
                        </a:rPr>
                        <a:t>Отсутствие единообразной судебной практики при квалификации правоотношений</a:t>
                      </a:r>
                      <a:endParaRPr lang="ru-RU" sz="19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151" marR="9151" marT="9151" marB="9151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9498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effectLst/>
                        </a:rPr>
                        <a:t>7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151" marR="9151" marT="9151" marB="915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>
                          <a:effectLst/>
                        </a:rPr>
                        <a:t>Отсутствие легального определения вещных прав</a:t>
                      </a:r>
                      <a:endParaRPr lang="ru-RU" sz="19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151" marR="9151" marT="9151" marB="9151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900" dirty="0">
                          <a:effectLst/>
                        </a:rPr>
                        <a:t>Порождает теоретические споры и практические трудности при квалификации правоотношений; требует закрепления в ГК РФ</a:t>
                      </a:r>
                      <a:endParaRPr lang="ru-RU" sz="19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151" marR="9151" marT="9151" marB="9151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084237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8342" y="0"/>
            <a:ext cx="11463658" cy="794151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/>
              <a:t>Направления совершенствования правового регулирования вещных прав</a:t>
            </a: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10428700" y="6356404"/>
            <a:ext cx="1596292" cy="404614"/>
          </a:xfrm>
        </p:spPr>
        <p:txBody>
          <a:bodyPr/>
          <a:lstStyle/>
          <a:p>
            <a:fld id="{830E5717-CBB9-4BF3-81FD-FFDB2508A78A}" type="slidenum">
              <a:rPr lang="ru-RU" sz="2000" b="1" smtClean="0"/>
              <a:t>11</a:t>
            </a:fld>
            <a:endParaRPr lang="ru-RU" sz="2000" b="1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8209345"/>
              </p:ext>
            </p:extLst>
          </p:nvPr>
        </p:nvGraphicFramePr>
        <p:xfrm>
          <a:off x="762000" y="942110"/>
          <a:ext cx="11277600" cy="496195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5818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769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1876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355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Направление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Суть предложения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Легальное определение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Закрепление в ГК РФ определения вещных прав и закрытого перечня их видов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Ограниченные вещные права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Конкретизация содержания права хоз. ведения, оперативного управления, сервитутов, прав членов семьи собственника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Механизмы защиты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Уточнение виндикации и </a:t>
                      </a:r>
                      <a:r>
                        <a:rPr lang="ru-RU" sz="2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негаторных</a:t>
                      </a: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исков, гарантии добросовестным приобретателям, презумпция законности владения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Регистрация прав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Совершенствование ЕГРН, внедрение цифровых технологий, единая цифровая платформа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Разграничение требований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Издание разъяснений Пленума ВС РФ, формирование единой судебной практики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Современные тенденции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Регламентация вещных прав на цифровые активы, баланс публичных и частных интересов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8139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424589"/>
            <a:ext cx="9601200" cy="863908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/>
              <a:t>Выводы исследования</a:t>
            </a:r>
            <a:br>
              <a:rPr lang="ru-RU" b="1" dirty="0"/>
            </a:br>
            <a:endParaRPr lang="ru-RU" b="1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10557163" y="5788367"/>
            <a:ext cx="1093755" cy="404614"/>
          </a:xfrm>
        </p:spPr>
        <p:txBody>
          <a:bodyPr/>
          <a:lstStyle/>
          <a:p>
            <a:fld id="{830E5717-CBB9-4BF3-81FD-FFDB2508A78A}" type="slidenum">
              <a:rPr lang="ru-RU" sz="2800" b="1" smtClean="0"/>
              <a:t>12</a:t>
            </a:fld>
            <a:endParaRPr lang="ru-RU" sz="2800" b="1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247435"/>
              </p:ext>
            </p:extLst>
          </p:nvPr>
        </p:nvGraphicFramePr>
        <p:xfrm>
          <a:off x="1260763" y="1248191"/>
          <a:ext cx="10709564" cy="41329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704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051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Элемент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Содержание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Значимость института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вещные права — сложный и многоуровневый институт гражданского права, основанный на конституционных гарантиях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Необходимость совершенствования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требуется дальнейшее развитие законодательства и выработка единообразной судебной практики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Структура системы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право собственности (центральный элемент) + ограниченные вещные права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Вектор развития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адаптация к новым экономическим и технологическим реалиям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300001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0304008" y="6411822"/>
            <a:ext cx="1596292" cy="404614"/>
          </a:xfrm>
        </p:spPr>
        <p:txBody>
          <a:bodyPr/>
          <a:lstStyle/>
          <a:p>
            <a:fld id="{830E5717-CBB9-4BF3-81FD-FFDB2508A78A}" type="slidenum">
              <a:rPr lang="ru-RU" sz="2400" b="1" smtClean="0"/>
              <a:t>13</a:t>
            </a:fld>
            <a:endParaRPr lang="ru-RU" sz="2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" y="0"/>
            <a:ext cx="12192000" cy="685799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«Дальневосточный филиал</a:t>
            </a:r>
          </a:p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Федерального государственного бюджетного образовательного учреждения высшего образования «Всероссийская академия внешней торговли</a:t>
            </a:r>
          </a:p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Министерства экономического развития Российской Федерации»</a:t>
            </a:r>
          </a:p>
          <a:p>
            <a:pPr algn="ctr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 выпускной квалификационной работы на тему:</a:t>
            </a:r>
          </a:p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Вещные права в гражданском праве России: понятие и признаки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algn="ctr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Петропавловск-Камчатский, 2026</a:t>
            </a:r>
          </a:p>
          <a:p>
            <a:pPr algn="ctr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4305684"/>
              </p:ext>
            </p:extLst>
          </p:nvPr>
        </p:nvGraphicFramePr>
        <p:xfrm>
          <a:off x="718128" y="3428999"/>
          <a:ext cx="10949710" cy="2468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748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748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Работу выполнил</a:t>
                      </a:r>
                    </a:p>
                    <a:p>
                      <a:r>
                        <a:rPr lang="ru-RU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студент</a:t>
                      </a:r>
                      <a:r>
                        <a:rPr lang="ru-RU" sz="24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группы: </a:t>
                      </a:r>
                      <a:r>
                        <a:rPr lang="ru-RU" sz="2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БЮР-2023 О.З.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Князев Кирилл Владимирович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Руководитель</a:t>
                      </a:r>
                      <a:r>
                        <a:rPr lang="ru-RU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sz="2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к.ю.н</a:t>
                      </a:r>
                      <a:r>
                        <a:rPr lang="ru-RU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., доцент </a:t>
                      </a:r>
                      <a:r>
                        <a:rPr lang="ru-RU" sz="24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кафедры юриспруденции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r>
                        <a:rPr lang="ru-RU" sz="2400" kern="1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Барсукова</a:t>
                      </a:r>
                      <a:r>
                        <a:rPr lang="ru-RU" sz="2400" kern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Лина Ивановна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338631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599" y="241513"/>
            <a:ext cx="9601200" cy="686741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/>
              <a:t>АКТУАЛЬНОСТЬ ИССЛЕДОВАНИЯ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10470263" y="6356404"/>
            <a:ext cx="1596292" cy="404614"/>
          </a:xfrm>
        </p:spPr>
        <p:txBody>
          <a:bodyPr/>
          <a:lstStyle/>
          <a:p>
            <a:fld id="{830E5717-CBB9-4BF3-81FD-FFDB2508A78A}" type="slidenum">
              <a:rPr lang="ru-RU" sz="2800" b="1" smtClean="0"/>
              <a:t>2</a:t>
            </a:fld>
            <a:endParaRPr lang="ru-RU" sz="2800" b="1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5785219"/>
              </p:ext>
            </p:extLst>
          </p:nvPr>
        </p:nvGraphicFramePr>
        <p:xfrm>
          <a:off x="886691" y="897220"/>
          <a:ext cx="10792690" cy="5689348"/>
        </p:xfrm>
        <a:graphic>
          <a:graphicData uri="http://schemas.openxmlformats.org/drawingml/2006/table">
            <a:tbl>
              <a:tblPr firstRow="1" firstCol="1" bandRow="1">
                <a:tableStyleId>{D27102A9-8310-4765-A935-A1911B00CA55}</a:tableStyleId>
              </a:tblPr>
              <a:tblGrid>
                <a:gridCol w="3962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302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Фундаментальная роль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Вещные права, прежде всего право собственности, составляют основу имущественного оборота, гарантируя стабильность, исключительность и защиту владения.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Реформа гражданского законодательства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Продолжающееся совершенствование вещно-правовых конструкций (введение новых видов ограниченных вещных прав, уточнение признаков владения) требует чёткого понимания их понятия и отграничения от обязательственных прав.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Проблемы </a:t>
                      </a:r>
                      <a:r>
                        <a:rPr lang="ru-RU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правоприменения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Отсутствие единообразия в судебной практике и дискуссионность в доктрине делают анализ признаков вещных прав особенно значимым для </a:t>
                      </a:r>
                      <a:r>
                        <a:rPr lang="ru-RU" sz="24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правоприменения</a:t>
                      </a: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307255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0E5717-CBB9-4BF3-81FD-FFDB2508A78A}" type="slidenum">
              <a:rPr lang="ru-RU" smtClean="0"/>
              <a:t>3</a:t>
            </a:fld>
            <a:endParaRPr lang="ru-RU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4726520"/>
              </p:ext>
            </p:extLst>
          </p:nvPr>
        </p:nvGraphicFramePr>
        <p:xfrm>
          <a:off x="761999" y="154709"/>
          <a:ext cx="11430001" cy="6045708"/>
        </p:xfrm>
        <a:graphic>
          <a:graphicData uri="http://schemas.openxmlformats.org/drawingml/2006/table">
            <a:tbl>
              <a:tblPr firstRow="1" firstCol="1" bandRow="1"/>
              <a:tblGrid>
                <a:gridCol w="20620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679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Цель работы - правовой анализ понятия и признаков вещных прав, выявление актуальных проблем их правового регулирования и разработка предложений по их решению</a:t>
                      </a:r>
                      <a:endParaRPr lang="ru-RU" sz="22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Задачи исследования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анализ доктринальных подходов к пониманию вещных прав;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 выявление их юридических признаков; 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исследование системы и видов вещных прав; 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анализ судебной практики; 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выявление проблем правового регулирования и формулирование предложений по их решению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Объект исследования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Общественные отношения, складывающиеся в сфере возникновения, реализации и прекращения вещных прав в гражданском праве Российской Федерации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Предмет исследования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ea typeface="Times New Roman"/>
                          <a:cs typeface="Times New Roman" panose="02020603050405020304" pitchFamily="18" charset="0"/>
                        </a:rPr>
                        <a:t>Нормы гражданского законодательства Российской Федерации, закрепляющие понятие и признаки вещных прав, а также правоприменительная практика по вопросам квалификации и защиты вещных прав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030204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0436" y="244940"/>
            <a:ext cx="11194473" cy="711024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Понятие и ключевые характеристики вещных прав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10373282" y="6305322"/>
            <a:ext cx="1596292" cy="404614"/>
          </a:xfrm>
        </p:spPr>
        <p:txBody>
          <a:bodyPr/>
          <a:lstStyle/>
          <a:p>
            <a:fld id="{830E5717-CBB9-4BF3-81FD-FFDB2508A78A}" type="slidenum">
              <a:rPr lang="ru-RU" sz="1800" b="1" smtClean="0"/>
              <a:t>4</a:t>
            </a:fld>
            <a:endParaRPr lang="ru-RU" sz="1800" b="1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2617542"/>
              </p:ext>
            </p:extLst>
          </p:nvPr>
        </p:nvGraphicFramePr>
        <p:xfrm>
          <a:off x="872836" y="1176805"/>
          <a:ext cx="10958946" cy="421449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4830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758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Элемент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Содержание</a:t>
                      </a:r>
                      <a:endParaRPr lang="ru-RU" sz="2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Понятие вещного права (доктринальное)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Абсолютное гражданское право, предоставляющее лицу возможность непосредственно господствовать над индивидуально-определённой вещью и извлекать из неё полезные свойства без участия других лиц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Наличие легального определения в ГК РФ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Отсутствует, что обусловливает множественность научных подходов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Ключевые характеристики вещных прав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Непосредственное господство лица над вещью; абсолютный характер защиты; право следования; фиксация статики имущественных отношений (в отличие от обязательственных прав, регулирующих динамику оборота)</a:t>
                      </a:r>
                      <a:endParaRPr lang="ru-RU" sz="22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751616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93360" y="244940"/>
            <a:ext cx="10089471" cy="711024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/>
              <a:t>Признаки вещных прав</a:t>
            </a: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10497972" y="6323184"/>
            <a:ext cx="1596292" cy="404614"/>
          </a:xfrm>
        </p:spPr>
        <p:txBody>
          <a:bodyPr/>
          <a:lstStyle/>
          <a:p>
            <a:pPr algn="ctr"/>
            <a:fld id="{830E5717-CBB9-4BF3-81FD-FFDB2508A78A}" type="slidenum">
              <a:rPr lang="ru-RU" sz="2400" b="1" smtClean="0"/>
              <a:pPr algn="ctr"/>
              <a:t>5</a:t>
            </a:fld>
            <a:endParaRPr lang="ru-RU" sz="2400" b="1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4630319"/>
              </p:ext>
            </p:extLst>
          </p:nvPr>
        </p:nvGraphicFramePr>
        <p:xfrm>
          <a:off x="817416" y="1363357"/>
          <a:ext cx="10986656" cy="4044576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5908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958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131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Абсолютный характер защиты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Защита против любого нарушителя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31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Непосредственное господство над вещью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Реализация правомочий без участия третьих лиц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31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Право следования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Сохранение права при переходе вещи к новому собственнику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919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Приоритет перед обязательственными правами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Преимущество при конкуренции требований, в том числе в процедурах банкротства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312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Закрытый перечень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Исчерпывающий перечень видов вещных прав, установленный законом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solidFill>
                      <a:schemeClr val="accent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919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Специфика объектов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Только индивидуально определённые вещи, обладающие </a:t>
                      </a:r>
                      <a:r>
                        <a:rPr lang="ru-RU" sz="2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оборотоспособностью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95866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93360" y="244940"/>
            <a:ext cx="10089471" cy="711024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/>
              <a:t>Система вещных прав в Российской Федерации</a:t>
            </a:r>
            <a:endParaRPr lang="ru-RU" sz="6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10497972" y="6300986"/>
            <a:ext cx="1596292" cy="404614"/>
          </a:xfrm>
        </p:spPr>
        <p:txBody>
          <a:bodyPr/>
          <a:lstStyle/>
          <a:p>
            <a:pPr algn="ctr"/>
            <a:fld id="{830E5717-CBB9-4BF3-81FD-FFDB2508A78A}" type="slidenum">
              <a:rPr lang="ru-RU" sz="2800" b="1" smtClean="0"/>
              <a:pPr algn="ctr"/>
              <a:t>6</a:t>
            </a:fld>
            <a:endParaRPr lang="ru-RU" sz="2800" b="1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2711031"/>
              </p:ext>
            </p:extLst>
          </p:nvPr>
        </p:nvGraphicFramePr>
        <p:xfrm>
          <a:off x="845127" y="1122219"/>
          <a:ext cx="10861963" cy="5025167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4764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854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423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Элемент системы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Содержание</a:t>
                      </a:r>
                      <a:endParaRPr lang="ru-RU" sz="20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центральный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Право собственности – наиболее полное господство над вещью, включающее триаду правомочий: владение, пользование и распоряжение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конституционная основа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Часть 2 статьи 8 Конституции РФ: признаются и защищаются равным образом частная, государственная, муниципальная и иные формы собственности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соотношение права собственности и иных вещных прав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Право собственности является центральным и наиболее полным вещным правом; иные вещные права производны от него и ограничены по объёму правомочий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9525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12617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93360" y="244940"/>
            <a:ext cx="10089471" cy="711024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/>
              <a:t>Система ограниченных вещных прав</a:t>
            </a: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10497972" y="6204004"/>
            <a:ext cx="1596292" cy="404614"/>
          </a:xfrm>
        </p:spPr>
        <p:txBody>
          <a:bodyPr/>
          <a:lstStyle/>
          <a:p>
            <a:pPr algn="ctr"/>
            <a:fld id="{830E5717-CBB9-4BF3-81FD-FFDB2508A78A}" type="slidenum">
              <a:rPr lang="ru-RU" sz="2400" b="1" smtClean="0"/>
              <a:pPr algn="ctr"/>
              <a:t>7</a:t>
            </a:fld>
            <a:endParaRPr lang="ru-RU" sz="2400" b="1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0841105"/>
              </p:ext>
            </p:extLst>
          </p:nvPr>
        </p:nvGraphicFramePr>
        <p:xfrm>
          <a:off x="843595" y="728371"/>
          <a:ext cx="11251422" cy="543388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7504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07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17021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245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 ограниченного вещного права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198" marR="9198" marT="9198" marB="9198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Субъекты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198" marR="9198" marT="9198" marB="9198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Краткая характеристика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198" marR="9198" marT="9198" marB="9198"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458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Право хозяйственного ведения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198" marR="9198" marT="9198" marB="9198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Государственные и муниципальные унитарные предприятия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198" marR="9198" marT="9198" marB="9198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Существенное ограничение распоряжения недвижимым имуществом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198" marR="9198" marT="9198" marB="9198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458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Право оперативного управления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198" marR="9198" marT="9198" marB="9198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Казённые предприятия, учреждения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198" marR="9198" marT="9198" marB="9198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Более узкий объём правомочий, жёсткий контроль со стороны собственника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198" marR="9198" marT="9198" marB="9198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307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Сервитуты (частные и публичные)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198" marR="9198" marT="9198" marB="9198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Пользователи чужого недвижимого имущества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198" marR="9198" marT="9198" marB="9198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Право ограниченного пользования чужим недвижимым имуществом; подлежат обязательной государственной регистрации в ЕГРН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198" marR="9198" marT="9198" marB="9198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458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Право пожизненного наследуемого владения земельным участком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198" marR="9198" marT="9198" marB="9198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Граждане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198" marR="9198" marT="9198" marB="9198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Владение и пользование участком с передачей по наследству, без права распоряжения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198" marR="9198" marT="9198" marB="9198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276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Право постоянного (бессрочного) пользования земельным участком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198" marR="9198" marT="9198" marB="9198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Государственные и муниципальные учреждения, казённые предприятия, органы власти, отдельные категории юридических лиц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198" marR="9198" marT="9198" marB="9198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Доступно исключительно указанным субъектам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198" marR="9198" marT="9198" marB="9198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2768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Иные ограниченные вещные права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198" marR="9198" marT="9198" marB="9198"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Члены семьи собственника жилого помещения; залогодержатели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198" marR="9198" marT="9198" marB="9198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Право пользования жилым помещением (ст. 31 ЖК РФ); право залога (ипотека) в части, признаваемой вещно-правовой природой</a:t>
                      </a:r>
                      <a:endParaRPr lang="ru-RU" sz="14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9198" marR="9198" marT="9198" marB="9198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69503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2197" y="0"/>
            <a:ext cx="11200421" cy="503205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/>
              <a:t>Уровни правового регулирования вещных прав</a:t>
            </a:r>
            <a:endParaRPr lang="ru-RU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10595708" y="6453386"/>
            <a:ext cx="1596292" cy="404614"/>
          </a:xfrm>
        </p:spPr>
        <p:txBody>
          <a:bodyPr/>
          <a:lstStyle/>
          <a:p>
            <a:fld id="{830E5717-CBB9-4BF3-81FD-FFDB2508A78A}" type="slidenum">
              <a:rPr lang="ru-RU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fld>
            <a:endParaRPr lang="ru-RU" sz="24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3210327"/>
              </p:ext>
            </p:extLst>
          </p:nvPr>
        </p:nvGraphicFramePr>
        <p:xfrm>
          <a:off x="784111" y="454913"/>
          <a:ext cx="11103090" cy="597378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4741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474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48145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848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Уровень регулирования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440" marR="3244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Нормативная основа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440" marR="3244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Основные положения</a:t>
                      </a:r>
                      <a:endParaRPr lang="ru-RU" sz="16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440" marR="3244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474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Конституцион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ный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440" marR="3244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Статьи 35, ч. 2 ст. 8, ст. 46, ч. 3 ст. 55 Конституции РФ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440" marR="3244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 равенство всех форм собственности</a:t>
                      </a:r>
                      <a:b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 неприкосновенность собственности (лишение – только по решению суда)</a:t>
                      </a:r>
                      <a:b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 принудительное отчуждение для </a:t>
                      </a: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госнужд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 обеспечение права наследования</a:t>
                      </a:r>
                      <a:b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 судебная защита имущественных прав</a:t>
                      </a:r>
                      <a:b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 ограничение права собственности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440" marR="3244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4749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Гражданско-правовой (общий)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440" marR="3244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Раздел II ГК РФ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440" marR="3244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 общие положения о праве собственности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 право собственности граждан и </a:t>
                      </a: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юрлиц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(ст. 213 ГК РФ)</a:t>
                      </a:r>
                      <a:b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 государственная и муниципальная собственность (ст. 214–215 ГК РФ)</a:t>
                      </a:r>
                      <a:b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 ограниченные вещные права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 способы защиты: </a:t>
                      </a: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виндикационный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 </a:t>
                      </a:r>
                      <a:r>
                        <a:rPr lang="ru-RU" sz="16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негаторный</a:t>
                      </a: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иски (ст. 301–304 ГК РФ)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440" marR="3244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9497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Специальные отрасли законодательства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440" marR="3244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Земельный, Жилищный, Лесной, Водный, Градостроительный кодексы РФ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440" marR="3244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 земельное законодательство: категории земель, виды разрешённого использования</a:t>
                      </a:r>
                      <a:b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–жилищное законодательство: права собственников жилых помещений, порядок пользования общим имуществом</a:t>
                      </a:r>
                      <a:b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 лесное и водное законодательство: правовой режим лесных участков и водных объектов</a:t>
                      </a:r>
                      <a:b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 градостроительное законодательство: содержание вещных прав через территориальные зоны и градостроительные регламенты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32440" marR="3244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045364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93360" y="244940"/>
            <a:ext cx="10089471" cy="711024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/>
              <a:t>Основания возникновения, прекращения и пределы осуществления вещных прав</a:t>
            </a:r>
            <a:endParaRPr lang="ru-RU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11540836" y="6217859"/>
            <a:ext cx="401028" cy="404614"/>
          </a:xfrm>
        </p:spPr>
        <p:txBody>
          <a:bodyPr/>
          <a:lstStyle/>
          <a:p>
            <a:pPr algn="ctr"/>
            <a:fld id="{830E5717-CBB9-4BF3-81FD-FFDB2508A78A}" type="slidenum">
              <a:rPr lang="ru-RU" sz="2800" b="1" smtClean="0"/>
              <a:pPr algn="ctr"/>
              <a:t>9</a:t>
            </a:fld>
            <a:endParaRPr lang="ru-RU" sz="2800" b="1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3441731"/>
              </p:ext>
            </p:extLst>
          </p:nvPr>
        </p:nvGraphicFramePr>
        <p:xfrm>
          <a:off x="772484" y="936061"/>
          <a:ext cx="11114715" cy="538771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3334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540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272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8053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Элемент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497" marR="7497" marT="7497" marB="7497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Виды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497" marR="7497" marT="7497" marB="7497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Содержание</a:t>
                      </a:r>
                      <a:endParaRPr lang="ru-RU" sz="2400" b="1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497" marR="7497" marT="7497" marB="7497"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6084"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Основания возникновения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497" marR="7497" marT="7497" marB="7497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Первоначальные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497" marR="7497" marT="7497" marB="7497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Создание новой вещи, приобретение права на бесхозяйное имущество, находка, клад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497" marR="7497" marT="7497" marB="7497"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1629"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97" marR="7497" marT="7497" marB="7497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Производные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497" marR="7497" marT="7497" marB="7497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Приобретение по договору, наследование, реорганизация юридического лица, приватизация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497" marR="7497" marT="7497" marB="7497"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0539"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Основания прекращения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497" marR="7497" marT="7497" marB="7497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 воле собственника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497" marR="7497" marT="7497" marB="7497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Отчуждение имущества, отказ от права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497" marR="7497" marT="7497" marB="7497"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77173"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97" marR="7497" marT="7497" marB="7497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Помимо воли собственника (принудительное изъятие)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497" marR="7497" marT="7497" marB="7497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Реквизиция, конфискация, обращение взыскания на имущество по обязательствам, изъятие земельного участка для государственных или муниципальных нужд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497" marR="7497" marT="7497" marB="7497"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80539">
                <a:tc v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497" marR="7497" marT="7497" marB="7497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Вследствие объективных причин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497" marR="7497" marT="7497" marB="7497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Гибель или уничтожение имущества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497" marR="7497" marT="7497" marB="7497"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5048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Пределы осуществления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497" marR="7497" marT="7497" marB="7497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Ограничения, установленные законом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497" marR="7497" marT="7497" marB="7497"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 Соблюдение прав и законных интересов других лиц</a:t>
                      </a:r>
                      <a:b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 Требования охраны окружающей среды</a:t>
                      </a:r>
                      <a:b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 Ограничения для отдельных видов имущества</a:t>
                      </a:r>
                      <a:b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 Публичные интересы (градостроительные регламенты, санитарно-эпидемиологические нормы)</a:t>
                      </a:r>
                      <a:b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– Специальные режимы использования территорий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/>
                        <a:cs typeface="Times New Roman" panose="02020603050405020304" pitchFamily="18" charset="0"/>
                      </a:endParaRPr>
                    </a:p>
                  </a:txBody>
                  <a:tcPr marL="7497" marR="7497" marT="7497" marB="7497"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4463547"/>
      </p:ext>
    </p:extLst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Crop">
      <a:majorFont>
        <a:latin typeface="Franklin Gothic Book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1145</TotalTime>
  <Words>1308</Words>
  <Application>Microsoft Office PowerPoint</Application>
  <PresentationFormat>Широкоэкранный</PresentationFormat>
  <Paragraphs>241</Paragraphs>
  <Slides>13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Calibri</vt:lpstr>
      <vt:lpstr>Franklin Gothic Book</vt:lpstr>
      <vt:lpstr>Times New Roman</vt:lpstr>
      <vt:lpstr>Crop</vt:lpstr>
      <vt:lpstr>Презентация PowerPoint</vt:lpstr>
      <vt:lpstr>АКТУАЛЬНОСТЬ ИССЛЕДОВАНИЯ</vt:lpstr>
      <vt:lpstr>Презентация PowerPoint</vt:lpstr>
      <vt:lpstr>Понятие и ключевые характеристики вещных прав</vt:lpstr>
      <vt:lpstr>Признаки вещных прав</vt:lpstr>
      <vt:lpstr>Система вещных прав в Российской Федерации</vt:lpstr>
      <vt:lpstr>Система ограниченных вещных прав</vt:lpstr>
      <vt:lpstr>Уровни правового регулирования вещных прав</vt:lpstr>
      <vt:lpstr>Основания возникновения, прекращения и пределы осуществления вещных прав</vt:lpstr>
      <vt:lpstr>Проблемы реализации вещных прав в правоприменительной практике</vt:lpstr>
      <vt:lpstr>Направления совершенствования правового регулирования вещных прав</vt:lpstr>
      <vt:lpstr>Выводы исследования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Дипломный проект на тему: «Технология монтажа и ремонта судового компрессора высокого давления»  Студента: Чухарева Артёма Александровича</dc:title>
  <dc:creator>Подтынный Дмитрий Владимирович</dc:creator>
  <cp:lastModifiedBy>kirill</cp:lastModifiedBy>
  <cp:revision>58</cp:revision>
  <dcterms:created xsi:type="dcterms:W3CDTF">2026-05-12T23:02:56Z</dcterms:created>
  <dcterms:modified xsi:type="dcterms:W3CDTF">2026-06-19T02:29:44Z</dcterms:modified>
</cp:coreProperties>
</file>