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4120" r:id="rId1"/>
  </p:sldMasterIdLst>
  <p:notesMasterIdLst>
    <p:notesMasterId r:id="rId10"/>
  </p:notesMasterIdLst>
  <p:sldIdLst>
    <p:sldId id="305" r:id="rId2"/>
    <p:sldId id="293" r:id="rId3"/>
    <p:sldId id="301" r:id="rId4"/>
    <p:sldId id="302" r:id="rId5"/>
    <p:sldId id="282" r:id="rId6"/>
    <p:sldId id="309" r:id="rId7"/>
    <p:sldId id="303" r:id="rId8"/>
    <p:sldId id="308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85FD9C50-A52F-44DD-8F72-DC0B6E4308F5}">
          <p14:sldIdLst>
            <p14:sldId id="305"/>
            <p14:sldId id="293"/>
            <p14:sldId id="301"/>
            <p14:sldId id="302"/>
            <p14:sldId id="282"/>
            <p14:sldId id="309"/>
            <p14:sldId id="303"/>
            <p14:sldId id="30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397" autoAdjust="0"/>
    <p:restoredTop sz="94713" autoAdjust="0"/>
  </p:normalViewPr>
  <p:slideViewPr>
    <p:cSldViewPr>
      <p:cViewPr varScale="1">
        <p:scale>
          <a:sx n="99" d="100"/>
          <a:sy n="99" d="100"/>
        </p:scale>
        <p:origin x="963" y="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5E2DD8-AB3E-410B-8617-DDC6DC29B322}" type="datetimeFigureOut">
              <a:rPr lang="ru-RU" smtClean="0"/>
              <a:pPr/>
              <a:t>21.06.2026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326730-5050-481F-8298-90533E69B64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51343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54D7F03-8330-E4E9-28BF-F58A72DBC2A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5FD5AAA-4A3A-FF0B-9BCB-539CAF87376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E550CC3-AD04-9CEC-ABA7-73C8B5BF239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21.06.2026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15BC5D6-E0D6-F1BA-5125-6FC8F2ABDD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426BCBD-FFDD-1C1E-88BF-EE747BC9F8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10976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E687356-021F-8BE4-1B9B-4559810422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CE43661-A5A8-B731-44F3-FA9CFF4A9AF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FEE440F-6582-ADE5-FF8D-FF5962CB53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21.06.2026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DA17A9D-ECDE-0C55-F4D2-C673B1965E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691B71C-4AE3-A7AC-5B59-A3B36753C4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87732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28F3A235-235C-FDF6-14CA-E49E5E3AE9A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97A05256-A5CD-CDE5-1B0F-5540CF25C38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04CE919-A9E0-24B0-D013-E4BCBB24EE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21.06.2026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3696E81-9A35-1E93-7784-C980351D57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ED96F57-4C34-9CF1-AEFD-9B52026E1A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92530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59AF74-6EDA-D70E-6EA7-BF300604C2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6301BE9-EC77-F571-71AA-F75E8A53E9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D3456F1-3C35-5D05-4559-B4556DA37F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21.06.2026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410DD73-D085-2052-CAE8-DA7DE0CD05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18730B8-8F00-A7AA-5135-AE0EA89D10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29613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349578B-A298-7C13-2D0A-85F3D047A8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DDB143D-5800-C487-1DC8-199ABE3769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C682195-57D4-150A-92C9-5322362133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21.06.2026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E21355E-EF48-E305-04F3-A513347021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3E177AA-3C2C-C70D-75F5-417FBE1E53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67264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DDBB334-F2C4-C29F-F0F1-D75E8F76CD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E9CA50B-714F-16BA-B59F-BBA60AC982B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560DF4A3-9780-3977-CC02-3EF1A3BC90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2AD96C3-80B4-9675-1E5B-87DC5C6CE6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21.06.2026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E066043-1225-87C2-D30A-3A7C80F127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562A5FF-097A-F08A-2D10-B530A91B9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18918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63991B1-CED4-F33E-A4D5-962D42C8F4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C7E7D56-AE62-2D87-B8B1-18DF20A16B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98A84CB-251E-2035-6233-35731C3AC6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84121D8D-4D01-18C7-4F52-51CC3EC0BE8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D09C335F-5160-7DE9-E9E3-9595814EA22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D96DA471-A036-BB09-B77C-129283C2C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21.06.2026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99CEE359-A9C5-403B-6ADD-2BC3C9D0D9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2A011397-8DBA-CDA4-1EE2-E37CF29B18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82077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B32BA05-70B5-16F9-DDF5-5D5FB8F190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B3669AA3-4A1A-ACEB-35B6-352BDC57FF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21.06.2026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D884B955-8439-C154-B929-F792D1B93A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A83C252F-3A09-C735-98FB-884B267F5D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3522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8F36A353-C6FF-A7C3-2FE8-0BEFC46ED0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21.06.2026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92528409-A78E-A3ED-252F-C2D52CF922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AA6ACE0-2709-B8B9-97A1-FD77391E85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94285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E215C1F-0F95-5878-FD62-DC39589551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198F228-8AE5-5377-152C-549980A457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6BDD2D70-BE42-9F7F-C58C-882344079B3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991347E-4033-FCCD-85A0-EC0B3B41F3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21.06.2026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56A3C26-78B9-2A5A-2D97-2B68AAA57D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C19B3C1-00F6-5180-42F3-244DD33C5E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20913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27BB165-4B25-0031-10FC-DC7C07F0FA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8B50C13F-2057-DD16-DD17-EFF3F8F8990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E50C2665-4BB5-3D39-C7BD-5F778BC8995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CC599E1-0089-64C5-9088-489876A609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21.06.2026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4340506-2787-33D6-C616-0500A27405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4BF269C-6E44-B565-D43E-885B3D8AF9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3248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033AEAF-9D1C-8C29-E1FF-9316D46AEF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E2EABAF3-422F-45D8-76A5-A2663E7A03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40301BA-670D-B696-466F-B8CCDA830BF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21.06.2026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A2D3119-B5FC-91A6-753A-F94DAD76045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BC1BD10-760C-F3E4-5B51-761816AFD8F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11260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21" r:id="rId1"/>
    <p:sldLayoutId id="2147484122" r:id="rId2"/>
    <p:sldLayoutId id="2147484123" r:id="rId3"/>
    <p:sldLayoutId id="2147484124" r:id="rId4"/>
    <p:sldLayoutId id="2147484125" r:id="rId5"/>
    <p:sldLayoutId id="2147484126" r:id="rId6"/>
    <p:sldLayoutId id="2147484127" r:id="rId7"/>
    <p:sldLayoutId id="2147484128" r:id="rId8"/>
    <p:sldLayoutId id="2147484129" r:id="rId9"/>
    <p:sldLayoutId id="2147484130" r:id="rId10"/>
    <p:sldLayoutId id="214748413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C355B5-3187-7A07-0444-9FA0A22753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>
            <a:extLst>
              <a:ext uri="{FF2B5EF4-FFF2-40B4-BE49-F238E27FC236}">
                <a16:creationId xmlns:a16="http://schemas.microsoft.com/office/drawing/2014/main" id="{1B2E5456-BF5C-EEAB-B7F4-48BFD1701A82}"/>
              </a:ext>
            </a:extLst>
          </p:cNvPr>
          <p:cNvSpPr txBox="1">
            <a:spLocks/>
          </p:cNvSpPr>
          <p:nvPr/>
        </p:nvSpPr>
        <p:spPr>
          <a:xfrm>
            <a:off x="755576" y="2780928"/>
            <a:ext cx="8064896" cy="1512168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algn="ctr"/>
            <a:r>
              <a:rPr lang="ru-RU" sz="3000" b="1" i="1" dirty="0">
                <a:latin typeface="Times New Roman" panose="02020603050405020304" pitchFamily="18" charset="0"/>
                <a:cs typeface="Times New Roman" pitchFamily="18" charset="0"/>
              </a:rPr>
              <a:t>«</a:t>
            </a:r>
            <a:r>
              <a:rPr 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УЧАСТИЯ В АРБИТРАЖНОМ ПРОЦЕССЕ АРБИТРАЖНОГО УПРАВЛЯЮЩЕГО</a:t>
            </a:r>
            <a:r>
              <a:rPr lang="ru-RU" sz="3000" b="1" i="1" dirty="0">
                <a:latin typeface="Times New Roman" panose="02020603050405020304" pitchFamily="18" charset="0"/>
                <a:cs typeface="Times New Roman" pitchFamily="18" charset="0"/>
              </a:rPr>
              <a:t>»</a:t>
            </a:r>
            <a:endParaRPr lang="ru-RU" sz="3000" b="1" dirty="0">
              <a:latin typeface="Times New Roman" panose="02020603050405020304" pitchFamily="18" charset="0"/>
              <a:cs typeface="Times New Roman" pitchFamily="18" charset="0"/>
            </a:endParaRPr>
          </a:p>
        </p:txBody>
      </p:sp>
      <p:sp>
        <p:nvSpPr>
          <p:cNvPr id="13313" name="Rectangle 1">
            <a:extLst>
              <a:ext uri="{FF2B5EF4-FFF2-40B4-BE49-F238E27FC236}">
                <a16:creationId xmlns:a16="http://schemas.microsoft.com/office/drawing/2014/main" id="{3687A2EB-2BC6-E9F3-D411-F37A4E5296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512" y="460744"/>
            <a:ext cx="9144000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«Дальневосточный филиал</a:t>
            </a:r>
            <a:endParaRPr lang="en-US" sz="1400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Федерального государственного бюджетного образовательного учреждения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высшего образования</a:t>
            </a:r>
            <a:endParaRPr kumimoji="0" lang="en-US" sz="1400" b="0" i="0" u="none" strike="noStrike" cap="none" normalizeH="0" baseline="0" dirty="0">
              <a:ln>
                <a:noFill/>
              </a:ln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«Всероссийская академия внешней торговли</a:t>
            </a:r>
            <a:endParaRPr kumimoji="0" lang="en-US" sz="1400" b="0" i="0" u="none" strike="noStrike" cap="none" normalizeH="0" baseline="0" dirty="0">
              <a:ln>
                <a:noFill/>
              </a:ln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Министерства экономического развития Российской Федерации»</a:t>
            </a:r>
            <a:endParaRPr kumimoji="0" lang="ru-RU" sz="1400" b="0" i="0" u="none" strike="noStrike" cap="none" normalizeH="0" baseline="0" dirty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C600BC3-5A5D-A8C5-1339-E8CA5CFB4AD7}"/>
              </a:ext>
            </a:extLst>
          </p:cNvPr>
          <p:cNvSpPr txBox="1"/>
          <p:nvPr/>
        </p:nvSpPr>
        <p:spPr>
          <a:xfrm>
            <a:off x="1200875" y="1949396"/>
            <a:ext cx="7101273" cy="369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5000"/>
              </a:lnSpc>
              <a:spcAft>
                <a:spcPts val="800"/>
              </a:spcAft>
              <a:buNone/>
            </a:pPr>
            <a:r>
              <a:rPr lang="ru-RU" sz="1800" b="1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  <a:cs typeface="Arial" panose="020B0604020202020204" pitchFamily="34" charset="0"/>
              </a:rPr>
              <a:t>ВЫПУСКНАЯ КВАЛИФИКАЦИОННАЯ РАБОТА</a:t>
            </a:r>
            <a:endParaRPr lang="ru-RU" sz="1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B8BC2D2-F544-46BD-250D-B0C49E76370D}"/>
              </a:ext>
            </a:extLst>
          </p:cNvPr>
          <p:cNvSpPr txBox="1"/>
          <p:nvPr/>
        </p:nvSpPr>
        <p:spPr>
          <a:xfrm>
            <a:off x="5436096" y="4754719"/>
            <a:ext cx="3617217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Выполнил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Харитонов Данил Евгеньевич, </a:t>
            </a:r>
          </a:p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студент</a:t>
            </a:r>
            <a:r>
              <a:rPr kumimoji="0" lang="ru-RU" sz="16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4 курса, </a:t>
            </a:r>
          </a:p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kumimoji="0" lang="ru-RU" sz="16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группы Б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ЮР</a:t>
            </a:r>
            <a:r>
              <a:rPr kumimoji="0" lang="ru-RU" sz="16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-2022</a:t>
            </a:r>
          </a:p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Научный руководитель: </a:t>
            </a:r>
          </a:p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Антощишен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Роман Анатольевич</a:t>
            </a:r>
          </a:p>
          <a:p>
            <a:pPr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доцент кафедры юриспруденции,</a:t>
            </a:r>
          </a:p>
          <a:p>
            <a:pPr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кандидат юридических наук</a:t>
            </a:r>
          </a:p>
        </p:txBody>
      </p:sp>
    </p:spTree>
    <p:extLst>
      <p:ext uri="{BB962C8B-B14F-4D97-AF65-F5344CB8AC3E}">
        <p14:creationId xmlns:p14="http://schemas.microsoft.com/office/powerpoint/2010/main" val="1539663232"/>
      </p:ext>
    </p:extLst>
  </p:cSld>
  <p:clrMapOvr>
    <a:masterClrMapping/>
  </p:clrMapOvr>
  <p:transition>
    <p:fade thruBlk="1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8">
            <a:extLst>
              <a:ext uri="{FF2B5EF4-FFF2-40B4-BE49-F238E27FC236}">
                <a16:creationId xmlns:a16="http://schemas.microsoft.com/office/drawing/2014/main" id="{A0262ECF-1487-02FE-763B-223A7CC249DC}"/>
              </a:ext>
            </a:extLst>
          </p:cNvPr>
          <p:cNvSpPr txBox="1">
            <a:spLocks/>
          </p:cNvSpPr>
          <p:nvPr/>
        </p:nvSpPr>
        <p:spPr>
          <a:xfrm>
            <a:off x="539552" y="620688"/>
            <a:ext cx="8352928" cy="720080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9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9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None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ru-RU" sz="3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 и цель исследования</a:t>
            </a:r>
          </a:p>
        </p:txBody>
      </p:sp>
      <p:sp>
        <p:nvSpPr>
          <p:cNvPr id="9" name="Блок-схема: альтернативный процесс 8">
            <a:extLst>
              <a:ext uri="{FF2B5EF4-FFF2-40B4-BE49-F238E27FC236}">
                <a16:creationId xmlns:a16="http://schemas.microsoft.com/office/drawing/2014/main" id="{075A55EC-2D6D-9D77-42DC-9E5B70C67BA0}"/>
              </a:ext>
            </a:extLst>
          </p:cNvPr>
          <p:cNvSpPr/>
          <p:nvPr/>
        </p:nvSpPr>
        <p:spPr>
          <a:xfrm>
            <a:off x="539552" y="5157192"/>
            <a:ext cx="8280920" cy="1512168"/>
          </a:xfrm>
          <a:prstGeom prst="flowChartAlternate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5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 CYR" panose="02020603050405020304" pitchFamily="18" charset="0"/>
                <a:cs typeface="Times New Roman" panose="02020603050405020304" pitchFamily="18" charset="0"/>
              </a:rPr>
              <a:t>Цель</a:t>
            </a:r>
            <a:r>
              <a:rPr lang="ru-RU" sz="25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 CYR" panose="02020603050405020304" pitchFamily="18" charset="0"/>
                <a:cs typeface="Times New Roman" panose="02020603050405020304" pitchFamily="18" charset="0"/>
              </a:rPr>
              <a:t> ‒ теоретико-правовой анализ правового положения арбитражного управляющего в арбитражном процессе.</a:t>
            </a:r>
            <a:endParaRPr lang="ru-RU" sz="2500" dirty="0">
              <a:effectLst/>
              <a:latin typeface="Times New Roman" panose="02020603050405020304" pitchFamily="18" charset="0"/>
              <a:ea typeface="Times New Roman CYR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Блок-схема: альтернативный процесс 10">
            <a:extLst>
              <a:ext uri="{FF2B5EF4-FFF2-40B4-BE49-F238E27FC236}">
                <a16:creationId xmlns:a16="http://schemas.microsoft.com/office/drawing/2014/main" id="{C9D0D00E-FEC4-18AE-EE36-94DF5638BFEA}"/>
              </a:ext>
            </a:extLst>
          </p:cNvPr>
          <p:cNvSpPr/>
          <p:nvPr/>
        </p:nvSpPr>
        <p:spPr>
          <a:xfrm>
            <a:off x="310948" y="1844824"/>
            <a:ext cx="8676964" cy="2969441"/>
          </a:xfrm>
          <a:prstGeom prst="flowChartAlternateProcess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Актуальность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заключается в том, что деятельность арбитражного управляющего необходима для координации под контролем арбитражного суда хозяйственной деятельности должника в целях максимального удовлетворения требований кредиторов за счет полной или частичной реализации имущества должника.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817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1D81BE3-5EDB-949B-A424-6BE703F65F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62" y="627885"/>
            <a:ext cx="7848872" cy="1109539"/>
          </a:xfrm>
        </p:spPr>
        <p:txBody>
          <a:bodyPr>
            <a:noAutofit/>
          </a:bodyPr>
          <a:lstStyle/>
          <a:p>
            <a:pPr algn="ctr"/>
            <a:r>
              <a:rPr lang="ru-RU" sz="3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Нормативное регулирование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7B17B17-5620-5820-6DA9-86F6EA056F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3688" y="2276872"/>
            <a:ext cx="5850931" cy="3888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2825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65F70770-F498-E6CA-9DC1-6DDC3A8284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8408" y="620688"/>
            <a:ext cx="7886700" cy="1253555"/>
          </a:xfrm>
        </p:spPr>
        <p:txBody>
          <a:bodyPr>
            <a:normAutofit/>
          </a:bodyPr>
          <a:lstStyle/>
          <a:p>
            <a:pPr algn="ctr"/>
            <a:r>
              <a:rPr lang="ru-RU" sz="3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Правовой статус арбитражного управляющего</a:t>
            </a:r>
          </a:p>
        </p:txBody>
      </p:sp>
      <p:sp>
        <p:nvSpPr>
          <p:cNvPr id="10" name="Прямоугольник: скругленные верхние углы 9">
            <a:extLst>
              <a:ext uri="{FF2B5EF4-FFF2-40B4-BE49-F238E27FC236}">
                <a16:creationId xmlns:a16="http://schemas.microsoft.com/office/drawing/2014/main" id="{34AF3197-8F9D-D4A6-D098-9356885FEF13}"/>
              </a:ext>
            </a:extLst>
          </p:cNvPr>
          <p:cNvSpPr/>
          <p:nvPr/>
        </p:nvSpPr>
        <p:spPr>
          <a:xfrm>
            <a:off x="395536" y="2924944"/>
            <a:ext cx="8463588" cy="2592288"/>
          </a:xfrm>
          <a:prstGeom prst="round2Same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6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Арбитражный управляющий ‒ это гражданин Российской Федерации, который является членом одной из саморегулируемых организаций арбитражных управляющих и назначается арбитражным судом для проведения процедур банкротства в отношении должника. </a:t>
            </a:r>
            <a:endParaRPr lang="ru-RU" sz="2600" dirty="0"/>
          </a:p>
        </p:txBody>
      </p:sp>
    </p:spTree>
    <p:extLst>
      <p:ext uri="{BB962C8B-B14F-4D97-AF65-F5344CB8AC3E}">
        <p14:creationId xmlns:p14="http://schemas.microsoft.com/office/powerpoint/2010/main" val="14435736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27584" y="692696"/>
            <a:ext cx="7488832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800" b="1" dirty="0">
                <a:latin typeface="Times New Roman" pitchFamily="18" charset="0"/>
                <a:cs typeface="Times New Roman" pitchFamily="18" charset="0"/>
              </a:rPr>
              <a:t>Проблемы</a:t>
            </a:r>
            <a:endParaRPr lang="ru-RU" sz="3800" b="1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5657E9D-F741-B2C7-EDBF-240C03909B1C}"/>
              </a:ext>
            </a:extLst>
          </p:cNvPr>
          <p:cNvSpPr txBox="1"/>
          <p:nvPr/>
        </p:nvSpPr>
        <p:spPr>
          <a:xfrm>
            <a:off x="827584" y="2348880"/>
            <a:ext cx="7848872" cy="22467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Courier New" panose="02070309020205020404" pitchFamily="49" charset="0"/>
              <a:buChar char="o"/>
            </a:pPr>
            <a:r>
              <a:rPr lang="ru-RU" sz="2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Отсутствие единого подхода к пониманию правового статуса арбитражного управляющего;</a:t>
            </a:r>
          </a:p>
          <a:p>
            <a:pPr marL="457200" indent="-457200">
              <a:buFont typeface="Courier New" panose="02070309020205020404" pitchFamily="49" charset="0"/>
              <a:buChar char="o"/>
            </a:pPr>
            <a:endParaRPr lang="ru-RU" sz="2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Независимость арбитражного управляющего.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BF757D68-2C51-1435-855D-A95F640C65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6176" y="5157192"/>
            <a:ext cx="2886067" cy="1623412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AFCDEC3A-D27C-38B0-66EA-5EBCDC10EA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3568" y="3068960"/>
            <a:ext cx="7886700" cy="3672408"/>
          </a:xfrm>
        </p:spPr>
        <p:txBody>
          <a:bodyPr>
            <a:noAutofit/>
          </a:bodyPr>
          <a:lstStyle/>
          <a:p>
            <a:pPr algn="just"/>
            <a:endParaRPr lang="ru-RU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 статус возникает в силу закона посте утверждения арбитражным судом;</a:t>
            </a:r>
          </a:p>
          <a:p>
            <a:pPr marL="0" indent="0" algn="just">
              <a:buNone/>
            </a:pPr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отсутствие трудового договора;</a:t>
            </a:r>
          </a:p>
          <a:p>
            <a:pPr marL="0" indent="0" algn="just">
              <a:buNone/>
            </a:pPr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 задача состоит в организации и проведении процедуры банкротства, а не в осуществлении государственных функций;</a:t>
            </a:r>
            <a:endParaRPr lang="en-US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4) назначается судом, а не вышестоящим государственным органом.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63DBCE41-E8CF-A65A-7B98-744BF1E4A73A}"/>
              </a:ext>
            </a:extLst>
          </p:cNvPr>
          <p:cNvSpPr/>
          <p:nvPr/>
        </p:nvSpPr>
        <p:spPr>
          <a:xfrm>
            <a:off x="395536" y="620688"/>
            <a:ext cx="8352928" cy="231591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Позиция авторов ‒ арбитражный управляющий выполняет публичные функции, его по своему правовому положению следует приравнять к должностному лицу.</a:t>
            </a:r>
            <a:endParaRPr lang="ru-RU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01134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C8C8C1E-1A85-906E-4855-19B7468C91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3688" y="980728"/>
            <a:ext cx="5328592" cy="565945"/>
          </a:xfrm>
        </p:spPr>
        <p:txBody>
          <a:bodyPr>
            <a:noAutofit/>
          </a:bodyPr>
          <a:lstStyle/>
          <a:p>
            <a:r>
              <a:rPr lang="ru-RU" sz="3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Пути решения проблем</a:t>
            </a:r>
            <a:endParaRPr lang="ru-RU" sz="3800" dirty="0">
              <a:solidFill>
                <a:schemeClr val="tx1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7219D91-20EB-6007-9797-F3018F7039B6}"/>
              </a:ext>
            </a:extLst>
          </p:cNvPr>
          <p:cNvSpPr txBox="1"/>
          <p:nvPr/>
        </p:nvSpPr>
        <p:spPr>
          <a:xfrm>
            <a:off x="611560" y="2678715"/>
            <a:ext cx="7398568" cy="32316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ctr">
              <a:buFont typeface="Wingdings" panose="05000000000000000000" pitchFamily="2" charset="2"/>
              <a:buChar char="ü"/>
            </a:pP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Увеличение фиксированного размера вознаграждения</a:t>
            </a:r>
          </a:p>
          <a:p>
            <a:pPr marL="457200" indent="-457200" algn="ctr">
              <a:buFont typeface="Wingdings" panose="05000000000000000000" pitchFamily="2" charset="2"/>
              <a:buChar char="ü"/>
            </a:pPr>
            <a:endParaRPr lang="ru-RU" sz="3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ctr">
              <a:buFont typeface="Wingdings" panose="05000000000000000000" pitchFamily="2" charset="2"/>
              <a:buChar char="ü"/>
            </a:pPr>
            <a:endParaRPr lang="ru-RU" sz="3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 algn="ctr">
              <a:buFont typeface="Wingdings" panose="05000000000000000000" pitchFamily="2" charset="2"/>
              <a:buChar char="ü"/>
            </a:pPr>
            <a:r>
              <a:rPr lang="ru-RU" sz="3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Введение бальной системы</a:t>
            </a:r>
          </a:p>
          <a:p>
            <a:pPr algn="ctr"/>
            <a:endParaRPr lang="ru-RU" sz="3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18310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4A1F40-F804-7F00-E3FB-123FAEAD60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>
            <a:extLst>
              <a:ext uri="{FF2B5EF4-FFF2-40B4-BE49-F238E27FC236}">
                <a16:creationId xmlns:a16="http://schemas.microsoft.com/office/drawing/2014/main" id="{C6722113-0A14-58A9-412C-49F35BFBAA30}"/>
              </a:ext>
            </a:extLst>
          </p:cNvPr>
          <p:cNvSpPr txBox="1">
            <a:spLocks/>
          </p:cNvSpPr>
          <p:nvPr/>
        </p:nvSpPr>
        <p:spPr>
          <a:xfrm>
            <a:off x="755576" y="2780928"/>
            <a:ext cx="8064896" cy="1512168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algn="ctr"/>
            <a:r>
              <a:rPr lang="ru-RU" sz="3000" b="1" i="1" dirty="0">
                <a:latin typeface="Times New Roman" panose="02020603050405020304" pitchFamily="18" charset="0"/>
                <a:cs typeface="Times New Roman" pitchFamily="18" charset="0"/>
              </a:rPr>
              <a:t>«</a:t>
            </a:r>
            <a:r>
              <a:rPr lang="ru-RU" sz="3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УЧАСТИЯ В АРБИТРАЖНОМ ПРОЦЕССЕ АРБИТРАЖНОГО УПРАВЛЯЮЩЕГО</a:t>
            </a:r>
            <a:r>
              <a:rPr lang="ru-RU" sz="3000" b="1" i="1" dirty="0">
                <a:latin typeface="Times New Roman" panose="02020603050405020304" pitchFamily="18" charset="0"/>
                <a:cs typeface="Times New Roman" pitchFamily="18" charset="0"/>
              </a:rPr>
              <a:t>»</a:t>
            </a:r>
            <a:endParaRPr lang="ru-RU" sz="3000" b="1" dirty="0">
              <a:latin typeface="Times New Roman" panose="02020603050405020304" pitchFamily="18" charset="0"/>
              <a:cs typeface="Times New Roman" pitchFamily="18" charset="0"/>
            </a:endParaRPr>
          </a:p>
        </p:txBody>
      </p:sp>
      <p:sp>
        <p:nvSpPr>
          <p:cNvPr id="13313" name="Rectangle 1">
            <a:extLst>
              <a:ext uri="{FF2B5EF4-FFF2-40B4-BE49-F238E27FC236}">
                <a16:creationId xmlns:a16="http://schemas.microsoft.com/office/drawing/2014/main" id="{C4B165FC-70F9-27F3-C8E0-C827BCBC24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9512" y="460744"/>
            <a:ext cx="9144000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«Дальневосточный филиал</a:t>
            </a:r>
            <a:endParaRPr lang="en-US" sz="1400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Федерального государственного бюджетного образовательного учреждения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высшего образования</a:t>
            </a:r>
            <a:endParaRPr kumimoji="0" lang="en-US" sz="1400" b="0" i="0" u="none" strike="noStrike" cap="none" normalizeH="0" baseline="0" dirty="0">
              <a:ln>
                <a:noFill/>
              </a:ln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«Всероссийская академия внешней торговли</a:t>
            </a:r>
            <a:endParaRPr kumimoji="0" lang="en-US" sz="1400" b="0" i="0" u="none" strike="noStrike" cap="none" normalizeH="0" baseline="0" dirty="0">
              <a:ln>
                <a:noFill/>
              </a:ln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Министерства экономического развития Российской Федерации»</a:t>
            </a:r>
            <a:endParaRPr kumimoji="0" lang="ru-RU" sz="1400" b="0" i="0" u="none" strike="noStrike" cap="none" normalizeH="0" baseline="0" dirty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C6CC09E-FE8F-B0F1-B23B-B68D8B022828}"/>
              </a:ext>
            </a:extLst>
          </p:cNvPr>
          <p:cNvSpPr txBox="1"/>
          <p:nvPr/>
        </p:nvSpPr>
        <p:spPr>
          <a:xfrm>
            <a:off x="1200875" y="1949396"/>
            <a:ext cx="7101273" cy="369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5000"/>
              </a:lnSpc>
              <a:spcAft>
                <a:spcPts val="800"/>
              </a:spcAft>
              <a:buNone/>
            </a:pPr>
            <a:r>
              <a:rPr lang="ru-RU" sz="1800" b="1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  <a:cs typeface="Arial" panose="020B0604020202020204" pitchFamily="34" charset="0"/>
              </a:rPr>
              <a:t>ВЫПУСКНАЯ КВАЛИФИКАЦИОННАЯ РАБОТА</a:t>
            </a:r>
            <a:endParaRPr lang="ru-RU" sz="1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8A4C9A0-6C0B-4439-FBA2-5D22D58D3B8E}"/>
              </a:ext>
            </a:extLst>
          </p:cNvPr>
          <p:cNvSpPr txBox="1"/>
          <p:nvPr/>
        </p:nvSpPr>
        <p:spPr>
          <a:xfrm>
            <a:off x="5436096" y="4754719"/>
            <a:ext cx="3617217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Выполнил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Харитонов Данил Евгеньевич, </a:t>
            </a:r>
          </a:p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студент</a:t>
            </a:r>
            <a:r>
              <a:rPr kumimoji="0" lang="ru-RU" sz="16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4 курса, </a:t>
            </a:r>
          </a:p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kumimoji="0" lang="ru-RU" sz="16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группы Б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ЮР</a:t>
            </a:r>
            <a:r>
              <a:rPr kumimoji="0" lang="ru-RU" sz="1600" b="0" i="0" u="none" strike="noStrike" kern="1200" cap="none" spc="0" normalizeH="0" noProof="0" dirty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-2022</a:t>
            </a:r>
          </a:p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Научный руководитель: </a:t>
            </a:r>
          </a:p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Антощишен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Роман Анатольевич</a:t>
            </a:r>
          </a:p>
          <a:p>
            <a:pPr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доцент кафедры юриспруденции,</a:t>
            </a:r>
          </a:p>
          <a:p>
            <a:pPr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кандидат юридических наук</a:t>
            </a:r>
          </a:p>
        </p:txBody>
      </p:sp>
    </p:spTree>
    <p:extLst>
      <p:ext uri="{BB962C8B-B14F-4D97-AF65-F5344CB8AC3E}">
        <p14:creationId xmlns:p14="http://schemas.microsoft.com/office/powerpoint/2010/main" val="1973694045"/>
      </p:ext>
    </p:extLst>
  </p:cSld>
  <p:clrMapOvr>
    <a:masterClrMapping/>
  </p:clrMapOvr>
  <p:transition>
    <p:fade thruBlk="1"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5606</TotalTime>
  <Words>293</Words>
  <Application>Microsoft Office PowerPoint</Application>
  <PresentationFormat>Экран (4:3)</PresentationFormat>
  <Paragraphs>51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5" baseType="lpstr">
      <vt:lpstr>Arial</vt:lpstr>
      <vt:lpstr>Calibri</vt:lpstr>
      <vt:lpstr>Calibri Light</vt:lpstr>
      <vt:lpstr>Courier New</vt:lpstr>
      <vt:lpstr>Times New Roman</vt:lpstr>
      <vt:lpstr>Wingdings</vt:lpstr>
      <vt:lpstr>Тема Office</vt:lpstr>
      <vt:lpstr>Презентация PowerPoint</vt:lpstr>
      <vt:lpstr>Презентация PowerPoint</vt:lpstr>
      <vt:lpstr>Нормативное регулирование</vt:lpstr>
      <vt:lpstr>Правовой статус арбитражного управляющего</vt:lpstr>
      <vt:lpstr>Презентация PowerPoint</vt:lpstr>
      <vt:lpstr>Презентация PowerPoint</vt:lpstr>
      <vt:lpstr>Пути решения проблем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Misha Garmanov</cp:lastModifiedBy>
  <cp:revision>127</cp:revision>
  <dcterms:created xsi:type="dcterms:W3CDTF">2020-02-11T09:59:33Z</dcterms:created>
  <dcterms:modified xsi:type="dcterms:W3CDTF">2026-06-21T09:31:16Z</dcterms:modified>
</cp:coreProperties>
</file>