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37" r:id="rId1"/>
  </p:sldMasterIdLst>
  <p:notesMasterIdLst>
    <p:notesMasterId r:id="rId9"/>
  </p:notesMasterIdLst>
  <p:sldIdLst>
    <p:sldId id="305" r:id="rId2"/>
    <p:sldId id="293" r:id="rId3"/>
    <p:sldId id="301" r:id="rId4"/>
    <p:sldId id="302" r:id="rId5"/>
    <p:sldId id="282" r:id="rId6"/>
    <p:sldId id="309" r:id="rId7"/>
    <p:sldId id="308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282"/>
            <p14:sldId id="309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713" autoAdjust="0"/>
  </p:normalViewPr>
  <p:slideViewPr>
    <p:cSldViewPr>
      <p:cViewPr varScale="1">
        <p:scale>
          <a:sx n="137" d="100"/>
          <a:sy n="137" d="100"/>
        </p:scale>
        <p:origin x="3398" y="1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9038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882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62685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92203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80435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88298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2469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184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4792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199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1508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440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71945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8310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95263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215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9469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  <p:sldLayoutId id="2147484146" r:id="rId9"/>
    <p:sldLayoutId id="2147484147" r:id="rId10"/>
    <p:sldLayoutId id="2147484148" r:id="rId11"/>
    <p:sldLayoutId id="2147484149" r:id="rId12"/>
    <p:sldLayoutId id="2147484150" r:id="rId13"/>
    <p:sldLayoutId id="2147484151" r:id="rId14"/>
    <p:sldLayoutId id="2147484152" r:id="rId15"/>
    <p:sldLayoutId id="214748415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287524" y="2564904"/>
            <a:ext cx="8568952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ПРОБЛЕМЫ ГЛАСНОСТИ ПРАВОСУДИЯ В ГРАЖДАНСКОМ ПРОЦЕССЕ</a:t>
            </a: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395536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Богдан Диана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Ярославовна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179512" y="692696"/>
            <a:ext cx="8352928" cy="129614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Актуальность, объект, предмет и цель исследования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07A24EE-EDAF-E2F4-75BB-95156B5A3850}"/>
              </a:ext>
            </a:extLst>
          </p:cNvPr>
          <p:cNvSpPr txBox="1"/>
          <p:nvPr/>
        </p:nvSpPr>
        <p:spPr>
          <a:xfrm>
            <a:off x="0" y="2492896"/>
            <a:ext cx="8928992" cy="3898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spcAft>
                <a:spcPts val="800"/>
              </a:spcAft>
              <a:buNone/>
            </a:pPr>
            <a:r>
              <a:rPr lang="ru-RU" sz="26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 ‒ </a:t>
            </a:r>
            <a:r>
              <a:rPr lang="ru-RU" sz="2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общественные правоотношения, связанные с реализацией принципа гласности в гражданском процессе. 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spcAft>
                <a:spcPts val="800"/>
              </a:spcAft>
              <a:buNone/>
            </a:pPr>
            <a:r>
              <a:rPr lang="ru-RU" sz="2600" b="1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 ‒ </a:t>
            </a:r>
            <a:r>
              <a:rPr lang="ru-RU" sz="26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нормы российского процессуального законодательства, регулирующие реализацию принципа гласности правосудия, доктринальные положения, а также правоприменительная практика.</a:t>
            </a:r>
            <a:endParaRPr lang="ru-RU" sz="2600" kern="1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buNone/>
            </a:pPr>
            <a:r>
              <a:rPr lang="ru-RU" sz="2600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Цель ‒ </a:t>
            </a:r>
            <a:r>
              <a:rPr lang="ru-RU" sz="26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теоретико-правовой анализ принципа гласности в гражданском процессе, его особенности и механизмы реализации.</a:t>
            </a:r>
            <a:endParaRPr lang="ru-RU" sz="2600" dirty="0">
              <a:effectLst/>
              <a:latin typeface="Times New Roman" panose="02020603050405020304" pitchFamily="18" charset="0"/>
              <a:ea typeface="Times New Roman CYR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620688"/>
            <a:ext cx="7848872" cy="1224136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значение принципа гласности</a:t>
            </a:r>
          </a:p>
        </p:txBody>
      </p:sp>
      <p:sp>
        <p:nvSpPr>
          <p:cNvPr id="6" name="Прямоугольник: усеченные противолежащие углы 5">
            <a:extLst>
              <a:ext uri="{FF2B5EF4-FFF2-40B4-BE49-F238E27FC236}">
                <a16:creationId xmlns:a16="http://schemas.microsoft.com/office/drawing/2014/main" id="{19B2A567-D4FC-B575-E73C-571E9A8AE042}"/>
              </a:ext>
            </a:extLst>
          </p:cNvPr>
          <p:cNvSpPr/>
          <p:nvPr/>
        </p:nvSpPr>
        <p:spPr>
          <a:xfrm>
            <a:off x="395536" y="2636912"/>
            <a:ext cx="7416824" cy="2592288"/>
          </a:xfrm>
          <a:prstGeom prst="snip2Diag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Разбирательство дел во всех судах открытое. Слушание дела в закрытом заседании допускается в случаях, предусмотренных федеральным законом </a:t>
            </a:r>
            <a:r>
              <a:rPr lang="ru-RU" sz="2600" dirty="0">
                <a:solidFill>
                  <a:srgbClr val="1A0DA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‒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ст. 123 Конституции Российской Федерации. </a:t>
            </a: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15DFE7D-2089-3FC5-CE2C-646366B91E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2204864"/>
            <a:ext cx="7992888" cy="4608512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Обеспечивает общественный контроль за деятельностью судов и судей. 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Способствует повышению качества правосудия и судебных решений. 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Формирует правовую культуру граждан и усиливает воспитательное воздействие судебной власти на общество. </a:t>
            </a:r>
          </a:p>
          <a:p>
            <a:pPr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Служит гарантией справедливости и независимости судей.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54764BE-EFA4-3F10-6372-BC2660237E8F}"/>
              </a:ext>
            </a:extLst>
          </p:cNvPr>
          <p:cNvSpPr txBox="1"/>
          <p:nvPr/>
        </p:nvSpPr>
        <p:spPr>
          <a:xfrm>
            <a:off x="827584" y="404664"/>
            <a:ext cx="7992888" cy="1261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значение принципа гласности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836712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3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214DD14-D108-A49E-BE94-54F89F482CEF}"/>
              </a:ext>
            </a:extLst>
          </p:cNvPr>
          <p:cNvSpPr txBox="1"/>
          <p:nvPr/>
        </p:nvSpPr>
        <p:spPr>
          <a:xfrm>
            <a:off x="226912" y="1663970"/>
            <a:ext cx="856895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беспрепятственного осуществления видеозаписи судебного заседания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041BB8A-3A9E-3220-868A-87C2777616DB}"/>
              </a:ext>
            </a:extLst>
          </p:cNvPr>
          <p:cNvSpPr txBox="1"/>
          <p:nvPr/>
        </p:nvSpPr>
        <p:spPr>
          <a:xfrm>
            <a:off x="359532" y="3933056"/>
            <a:ext cx="8568952" cy="2708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закрепить в ст. 10 ГПК РФ</a:t>
            </a:r>
            <a:r>
              <a:rPr lang="ru-RU" sz="30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личных средств видеозаписи в открытом судебном заседании, без специального разрешения суда</a:t>
            </a:r>
          </a:p>
          <a:p>
            <a:pPr algn="ctr">
              <a:buFont typeface="Wingdings" panose="05000000000000000000" pitchFamily="2" charset="2"/>
              <a:buChar char="Ø"/>
            </a:pPr>
            <a:endParaRPr lang="ru-RU" sz="3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личных средств видеозаписи в открытом судебном заседании не должно нарушать судебный процесс.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7241D3-1A1B-FF30-097B-54036462323C}"/>
              </a:ext>
            </a:extLst>
          </p:cNvPr>
          <p:cNvSpPr txBox="1"/>
          <p:nvPr/>
        </p:nvSpPr>
        <p:spPr>
          <a:xfrm>
            <a:off x="3563888" y="3090446"/>
            <a:ext cx="236041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EB182-9D4D-E025-522E-4CED31817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328591A-7501-AC18-88AB-5D810B8C854A}"/>
              </a:ext>
            </a:extLst>
          </p:cNvPr>
          <p:cNvSpPr/>
          <p:nvPr/>
        </p:nvSpPr>
        <p:spPr>
          <a:xfrm>
            <a:off x="827584" y="1124744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Проблема:</a:t>
            </a:r>
            <a:endParaRPr lang="ru-RU" sz="38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62C77E-04D0-FB8E-0932-C6247B2B4BA1}"/>
              </a:ext>
            </a:extLst>
          </p:cNvPr>
          <p:cNvSpPr txBox="1"/>
          <p:nvPr/>
        </p:nvSpPr>
        <p:spPr>
          <a:xfrm>
            <a:off x="3563888" y="3717032"/>
            <a:ext cx="2360414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Решение:</a:t>
            </a:r>
            <a:endParaRPr lang="ru-RU" sz="3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8EE2242-2979-173E-3D08-F7AE61A3C81B}"/>
              </a:ext>
            </a:extLst>
          </p:cNvPr>
          <p:cNvSpPr txBox="1"/>
          <p:nvPr/>
        </p:nvSpPr>
        <p:spPr>
          <a:xfrm>
            <a:off x="179512" y="2324243"/>
            <a:ext cx="856895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</a:t>
            </a: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ащита персональных данных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B3BB0A7-099C-175F-F5A0-5A68A04E7435}"/>
              </a:ext>
            </a:extLst>
          </p:cNvPr>
          <p:cNvSpPr txBox="1"/>
          <p:nvPr/>
        </p:nvSpPr>
        <p:spPr>
          <a:xfrm>
            <a:off x="251520" y="4725144"/>
            <a:ext cx="8568952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0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создание эффективных механизмов защиты данных и обеспечивать их реализацию судом в каждом конкретном случае</a:t>
            </a:r>
            <a:endParaRPr lang="ru-RU" sz="30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3815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D0BCC0-D7DD-18E7-C14B-0C53F994A3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E258A3B6-72A6-F324-93EE-F5045177D08A}"/>
              </a:ext>
            </a:extLst>
          </p:cNvPr>
          <p:cNvSpPr txBox="1">
            <a:spLocks/>
          </p:cNvSpPr>
          <p:nvPr/>
        </p:nvSpPr>
        <p:spPr>
          <a:xfrm>
            <a:off x="287524" y="2564904"/>
            <a:ext cx="8568952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ПРОБЛЕМЫ ГЛАСНОСТИ ПРАВОСУДИЯ В ГРАЖДАНСКОМ ПРОЦЕССЕ</a:t>
            </a: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0E1833B3-591E-8529-360F-B4C28895B4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A89586-6014-71D1-38DE-406D73C1995C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40CCED0-4193-BCC7-4C31-E9861D1A337B}"/>
              </a:ext>
            </a:extLst>
          </p:cNvPr>
          <p:cNvSpPr txBox="1"/>
          <p:nvPr/>
        </p:nvSpPr>
        <p:spPr>
          <a:xfrm>
            <a:off x="395536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Богдан Диана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Ярославовна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1368840738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5648</TotalTime>
  <Words>310</Words>
  <Application>Microsoft Office PowerPoint</Application>
  <PresentationFormat>Экран (4:3)</PresentationFormat>
  <Paragraphs>51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</vt:lpstr>
      <vt:lpstr>Wingdings 3</vt:lpstr>
      <vt:lpstr>Аспект</vt:lpstr>
      <vt:lpstr>Презентация PowerPoint</vt:lpstr>
      <vt:lpstr>Презентация PowerPoint</vt:lpstr>
      <vt:lpstr>Понятие и значение принципа гласности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kamchatka</cp:lastModifiedBy>
  <cp:revision>124</cp:revision>
  <dcterms:created xsi:type="dcterms:W3CDTF">2020-02-11T09:59:33Z</dcterms:created>
  <dcterms:modified xsi:type="dcterms:W3CDTF">2026-06-21T00:32:22Z</dcterms:modified>
</cp:coreProperties>
</file>