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4120" r:id="rId1"/>
  </p:sldMasterIdLst>
  <p:notesMasterIdLst>
    <p:notesMasterId r:id="rId10"/>
  </p:notesMasterIdLst>
  <p:sldIdLst>
    <p:sldId id="305" r:id="rId2"/>
    <p:sldId id="293" r:id="rId3"/>
    <p:sldId id="301" r:id="rId4"/>
    <p:sldId id="302" r:id="rId5"/>
    <p:sldId id="282" r:id="rId6"/>
    <p:sldId id="303" r:id="rId7"/>
    <p:sldId id="311" r:id="rId8"/>
    <p:sldId id="310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5FD9C50-A52F-44DD-8F72-DC0B6E4308F5}">
          <p14:sldIdLst>
            <p14:sldId id="305"/>
            <p14:sldId id="293"/>
            <p14:sldId id="301"/>
            <p14:sldId id="302"/>
            <p14:sldId id="282"/>
            <p14:sldId id="303"/>
            <p14:sldId id="311"/>
            <p14:sldId id="31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97" autoAdjust="0"/>
    <p:restoredTop sz="94713" autoAdjust="0"/>
  </p:normalViewPr>
  <p:slideViewPr>
    <p:cSldViewPr>
      <p:cViewPr varScale="1">
        <p:scale>
          <a:sx n="99" d="100"/>
          <a:sy n="99" d="100"/>
        </p:scale>
        <p:origin x="963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5E2DD8-AB3E-410B-8617-DDC6DC29B322}" type="datetimeFigureOut">
              <a:rPr lang="ru-RU" smtClean="0"/>
              <a:pPr/>
              <a:t>13.06.2026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326730-5050-481F-8298-90533E69B6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51343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4D7F03-8330-E4E9-28BF-F58A72DBC2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5FD5AAA-4A3A-FF0B-9BCB-539CAF8737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E550CC3-AD04-9CEC-ABA7-73C8B5BF23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15BC5D6-E0D6-F1BA-5125-6FC8F2ABD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426BCBD-FFDD-1C1E-88BF-EE747BC9F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10976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687356-021F-8BE4-1B9B-455981042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CE43661-A5A8-B731-44F3-FA9CFF4A9A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FEE440F-6582-ADE5-FF8D-FF5962CB53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DA17A9D-ECDE-0C55-F4D2-C673B1965E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691B71C-4AE3-A7AC-5B59-A3B36753C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87732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8F3A235-235C-FDF6-14CA-E49E5E3AE9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7A05256-A5CD-CDE5-1B0F-5540CF25C3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04CE919-A9E0-24B0-D013-E4BCBB24EE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3696E81-9A35-1E93-7784-C980351D5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ED96F57-4C34-9CF1-AEFD-9B52026E1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9253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59AF74-6EDA-D70E-6EA7-BF300604C2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6301BE9-EC77-F571-71AA-F75E8A53E9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D3456F1-3C35-5D05-4559-B4556DA37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410DD73-D085-2052-CAE8-DA7DE0CD05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18730B8-8F00-A7AA-5135-AE0EA89D1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2961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49578B-A298-7C13-2D0A-85F3D047A8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DDB143D-5800-C487-1DC8-199ABE3769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C682195-57D4-150A-92C9-5322362133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E21355E-EF48-E305-04F3-A51334702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3E177AA-3C2C-C70D-75F5-417FBE1E53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67264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DBB334-F2C4-C29F-F0F1-D75E8F76CD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E9CA50B-714F-16BA-B59F-BBA60AC982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60DF4A3-9780-3977-CC02-3EF1A3BC90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2AD96C3-80B4-9675-1E5B-87DC5C6CE6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E066043-1225-87C2-D30A-3A7C80F127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562A5FF-097A-F08A-2D10-B530A91B9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1891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3991B1-CED4-F33E-A4D5-962D42C8F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C7E7D56-AE62-2D87-B8B1-18DF20A16B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98A84CB-251E-2035-6233-35731C3AC6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4121D8D-4D01-18C7-4F52-51CC3EC0BE8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09C335F-5160-7DE9-E9E3-9595814EA22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96DA471-A036-BB09-B77C-129283C2C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9CEE359-A9C5-403B-6ADD-2BC3C9D0D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A011397-8DBA-CDA4-1EE2-E37CF29B1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82077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32BA05-70B5-16F9-DDF5-5D5FB8F190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3669AA3-4A1A-ACEB-35B6-352BDC57FF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884B955-8439-C154-B929-F792D1B93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83C252F-3A09-C735-98FB-884B267F5D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352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F36A353-C6FF-A7C3-2FE8-0BEFC46ED0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2528409-A78E-A3ED-252F-C2D52CF922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AA6ACE0-2709-B8B9-97A1-FD77391E85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9428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215C1F-0F95-5878-FD62-DC3958955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198F228-8AE5-5377-152C-549980A457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BDD2D70-BE42-9F7F-C58C-882344079B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991347E-4033-FCCD-85A0-EC0B3B41F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56A3C26-78B9-2A5A-2D97-2B68AAA57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C19B3C1-00F6-5180-42F3-244DD33C5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091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7BB165-4B25-0031-10FC-DC7C07F0F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B50C13F-2057-DD16-DD17-EFF3F8F899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50C2665-4BB5-3D39-C7BD-5F778BC899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CC599E1-0089-64C5-9088-489876A609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4340506-2787-33D6-C616-0500A27405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4BF269C-6E44-B565-D43E-885B3D8AF9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324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33AEAF-9D1C-8C29-E1FF-9316D46AEF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2EABAF3-422F-45D8-76A5-A2663E7A03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40301BA-670D-B696-466F-B8CCDA830B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A2D3119-B5FC-91A6-753A-F94DAD7604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BC1BD10-760C-F3E4-5B51-761816AFD8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1126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1" r:id="rId1"/>
    <p:sldLayoutId id="2147484122" r:id="rId2"/>
    <p:sldLayoutId id="2147484123" r:id="rId3"/>
    <p:sldLayoutId id="2147484124" r:id="rId4"/>
    <p:sldLayoutId id="2147484125" r:id="rId5"/>
    <p:sldLayoutId id="2147484126" r:id="rId6"/>
    <p:sldLayoutId id="2147484127" r:id="rId7"/>
    <p:sldLayoutId id="2147484128" r:id="rId8"/>
    <p:sldLayoutId id="2147484129" r:id="rId9"/>
    <p:sldLayoutId id="2147484130" r:id="rId10"/>
    <p:sldLayoutId id="214748413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C355B5-3187-7A07-0444-9FA0A22753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1B2E5456-BF5C-EEAB-B7F4-48BFD1701A82}"/>
              </a:ext>
            </a:extLst>
          </p:cNvPr>
          <p:cNvSpPr txBox="1">
            <a:spLocks/>
          </p:cNvSpPr>
          <p:nvPr/>
        </p:nvSpPr>
        <p:spPr>
          <a:xfrm>
            <a:off x="755576" y="2780928"/>
            <a:ext cx="8064896" cy="1584176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ctr">
              <a:buNone/>
            </a:pPr>
            <a:r>
              <a:rPr lang="ru-RU" sz="3000" b="1" i="1" dirty="0">
                <a:latin typeface="Times New Roman" panose="02020603050405020304" pitchFamily="18" charset="0"/>
                <a:cs typeface="Times New Roman" pitchFamily="18" charset="0"/>
              </a:rPr>
              <a:t>«</a:t>
            </a:r>
            <a:r>
              <a:rPr lang="ru-RU" sz="32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Arial" panose="020B0604020202020204" pitchFamily="34" charset="0"/>
              </a:rPr>
              <a:t>ПРАВОВОЕ РЕГУЛИРОВАНИЕ ПОТРЕБИТЕЛЬСКОГО КРЕДИТОВАНИЯ В РОССИИ</a:t>
            </a:r>
            <a:r>
              <a:rPr lang="ru-RU" sz="3000" b="1" i="1" dirty="0">
                <a:latin typeface="Times New Roman" panose="02020603050405020304" pitchFamily="18" charset="0"/>
                <a:cs typeface="Times New Roman" pitchFamily="18" charset="0"/>
              </a:rPr>
              <a:t>»</a:t>
            </a:r>
            <a:endParaRPr lang="ru-RU" sz="3000" b="1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13313" name="Rectangle 1">
            <a:extLst>
              <a:ext uri="{FF2B5EF4-FFF2-40B4-BE49-F238E27FC236}">
                <a16:creationId xmlns:a16="http://schemas.microsoft.com/office/drawing/2014/main" id="{3687A2EB-2BC6-E9F3-D411-F37A4E5296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512" y="460744"/>
            <a:ext cx="9144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«Дальневосточный филиал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Федерального государственного бюджетного образовательного учреждения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высшего образования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«Всероссийская академия внешней торговли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Министерства экономического развития Российской Федерации»</a:t>
            </a:r>
            <a:endParaRPr kumimoji="0" lang="ru-RU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C600BC3-5A5D-A8C5-1339-E8CA5CFB4AD7}"/>
              </a:ext>
            </a:extLst>
          </p:cNvPr>
          <p:cNvSpPr txBox="1"/>
          <p:nvPr/>
        </p:nvSpPr>
        <p:spPr>
          <a:xfrm>
            <a:off x="1200875" y="1949396"/>
            <a:ext cx="7101273" cy="369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5000"/>
              </a:lnSpc>
              <a:spcAft>
                <a:spcPts val="800"/>
              </a:spcAft>
              <a:buNone/>
            </a:pPr>
            <a:r>
              <a:rPr lang="ru-RU" sz="18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Arial" panose="020B0604020202020204" pitchFamily="34" charset="0"/>
              </a:rPr>
              <a:t>ВЫПУСКНАЯ КВАЛИФИКАЦИОННАЯ РАБОТА</a:t>
            </a:r>
            <a:endParaRPr lang="ru-RU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8BC2D2-F544-46BD-250D-B0C49E76370D}"/>
              </a:ext>
            </a:extLst>
          </p:cNvPr>
          <p:cNvSpPr txBox="1"/>
          <p:nvPr/>
        </p:nvSpPr>
        <p:spPr>
          <a:xfrm>
            <a:off x="5436096" y="4754719"/>
            <a:ext cx="3617217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Выполнил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Гусейнов Рафик Русланович,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студент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4 курса,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группы Б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ЮР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-2022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Научный руководитель: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Барсукова Лина Ивановна</a:t>
            </a:r>
          </a:p>
          <a:p>
            <a:pPr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доцент кафедры юриспруденции,</a:t>
            </a:r>
          </a:p>
          <a:p>
            <a:pPr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кандидат юридических наук</a:t>
            </a:r>
          </a:p>
        </p:txBody>
      </p:sp>
    </p:spTree>
    <p:extLst>
      <p:ext uri="{BB962C8B-B14F-4D97-AF65-F5344CB8AC3E}">
        <p14:creationId xmlns:p14="http://schemas.microsoft.com/office/powerpoint/2010/main" val="1539663232"/>
      </p:ext>
    </p:extLst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8">
            <a:extLst>
              <a:ext uri="{FF2B5EF4-FFF2-40B4-BE49-F238E27FC236}">
                <a16:creationId xmlns:a16="http://schemas.microsoft.com/office/drawing/2014/main" id="{A0262ECF-1487-02FE-763B-223A7CC249DC}"/>
              </a:ext>
            </a:extLst>
          </p:cNvPr>
          <p:cNvSpPr txBox="1">
            <a:spLocks/>
          </p:cNvSpPr>
          <p:nvPr/>
        </p:nvSpPr>
        <p:spPr>
          <a:xfrm>
            <a:off x="539552" y="944724"/>
            <a:ext cx="8352928" cy="720080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9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sz="3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и цель исследования</a:t>
            </a:r>
          </a:p>
        </p:txBody>
      </p:sp>
      <p:sp>
        <p:nvSpPr>
          <p:cNvPr id="2" name="Стрелка: пятиугольник 1">
            <a:extLst>
              <a:ext uri="{FF2B5EF4-FFF2-40B4-BE49-F238E27FC236}">
                <a16:creationId xmlns:a16="http://schemas.microsoft.com/office/drawing/2014/main" id="{9F53FDAE-DFB2-7503-697A-8CCBE3A2B2D3}"/>
              </a:ext>
            </a:extLst>
          </p:cNvPr>
          <p:cNvSpPr/>
          <p:nvPr/>
        </p:nvSpPr>
        <p:spPr>
          <a:xfrm>
            <a:off x="1619672" y="2276872"/>
            <a:ext cx="7416824" cy="2016224"/>
          </a:xfrm>
          <a:prstGeom prst="homePlat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5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исследования</a:t>
            </a:r>
            <a:r>
              <a:rPr lang="ru-RU" sz="2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обусловлена постоянным развитием рынка, появлением новых рисков, необходимости адаптации к цифровым технологиям и важности защиты прав всех участников кредитных отношений.</a:t>
            </a:r>
          </a:p>
        </p:txBody>
      </p:sp>
      <p:sp>
        <p:nvSpPr>
          <p:cNvPr id="5" name="Стрелка: пятиугольник 4">
            <a:extLst>
              <a:ext uri="{FF2B5EF4-FFF2-40B4-BE49-F238E27FC236}">
                <a16:creationId xmlns:a16="http://schemas.microsoft.com/office/drawing/2014/main" id="{02B8343E-70CB-3698-13FB-70F7A72399C8}"/>
              </a:ext>
            </a:extLst>
          </p:cNvPr>
          <p:cNvSpPr/>
          <p:nvPr/>
        </p:nvSpPr>
        <p:spPr>
          <a:xfrm>
            <a:off x="467544" y="4509120"/>
            <a:ext cx="7488832" cy="2304256"/>
          </a:xfrm>
          <a:prstGeom prst="homePlat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5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Целью</a:t>
            </a:r>
            <a:r>
              <a:rPr lang="ru-RU" sz="2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является комплексный анализ правового регулирования договора потребительского кредитования, выявление существующих проблем и путей их решения.</a:t>
            </a:r>
          </a:p>
        </p:txBody>
      </p:sp>
    </p:spTree>
    <p:extLst>
      <p:ext uri="{BB962C8B-B14F-4D97-AF65-F5344CB8AC3E}">
        <p14:creationId xmlns:p14="http://schemas.microsoft.com/office/powerpoint/2010/main" val="217817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D81BE3-5EDB-949B-A424-6BE703F65F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62" y="627885"/>
            <a:ext cx="7848872" cy="1109539"/>
          </a:xfrm>
        </p:spPr>
        <p:txBody>
          <a:bodyPr>
            <a:noAutofit/>
          </a:bodyPr>
          <a:lstStyle/>
          <a:p>
            <a:pPr algn="ctr"/>
            <a:r>
              <a:rPr lang="ru-RU" sz="3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Нормативное регулирование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61B79DF-25B4-34BF-6407-90BBA3B61FA7}"/>
              </a:ext>
            </a:extLst>
          </p:cNvPr>
          <p:cNvSpPr txBox="1"/>
          <p:nvPr/>
        </p:nvSpPr>
        <p:spPr>
          <a:xfrm>
            <a:off x="777948" y="1700808"/>
            <a:ext cx="7906463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ru-RU" sz="25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Правовую основу исследования составляет комплекс нормативных правовых актов, нормы которых регулируют отношения в области потребительского кредитования.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1E1BE50-E514-B5A1-9096-A1D58B5EC6A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5214" r="25214"/>
          <a:stretch>
            <a:fillRect/>
          </a:stretch>
        </p:blipFill>
        <p:spPr>
          <a:xfrm>
            <a:off x="5622150" y="3597983"/>
            <a:ext cx="2118203" cy="320216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A0D4256-EAFA-73C8-6FEE-C141061629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6" y="3597985"/>
            <a:ext cx="2279155" cy="3202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2825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65F70770-F498-E6CA-9DC1-6DDC3A8284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8408" y="620688"/>
            <a:ext cx="7886700" cy="1253555"/>
          </a:xfrm>
        </p:spPr>
        <p:txBody>
          <a:bodyPr>
            <a:normAutofit/>
          </a:bodyPr>
          <a:lstStyle/>
          <a:p>
            <a:pPr algn="ctr"/>
            <a:r>
              <a:rPr lang="ru-RU" sz="3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 и виды потребительского кредита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74D13CD-652E-8AD1-3E90-CD4E1E51710D}"/>
              </a:ext>
            </a:extLst>
          </p:cNvPr>
          <p:cNvSpPr txBox="1"/>
          <p:nvPr/>
        </p:nvSpPr>
        <p:spPr>
          <a:xfrm>
            <a:off x="323528" y="1772816"/>
            <a:ext cx="864096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buNone/>
            </a:pPr>
            <a:r>
              <a:rPr lang="ru-RU" sz="2500" b="1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Потребительский кредит (заем) </a:t>
            </a:r>
            <a:r>
              <a:rPr lang="ru-RU" sz="25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‒ денежные средства, предоставленные кредитором заемщику на основании кредитного договора, договора займа, в том числе с использованием электронных средств платежа, в целях, не связанных с осуществлением предпринимательской деятельности, в том числе с лимитом кредитования.</a:t>
            </a:r>
            <a:endParaRPr lang="ru-RU" sz="25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: один скругленный угол 6">
            <a:extLst>
              <a:ext uri="{FF2B5EF4-FFF2-40B4-BE49-F238E27FC236}">
                <a16:creationId xmlns:a16="http://schemas.microsoft.com/office/drawing/2014/main" id="{5F0912EE-D9B4-AFA0-DAF2-3B74B522E438}"/>
              </a:ext>
            </a:extLst>
          </p:cNvPr>
          <p:cNvSpPr/>
          <p:nvPr/>
        </p:nvSpPr>
        <p:spPr>
          <a:xfrm>
            <a:off x="3131840" y="4509120"/>
            <a:ext cx="3456384" cy="1728192"/>
          </a:xfrm>
          <a:prstGeom prst="round1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buNone/>
            </a:pPr>
            <a:r>
              <a:rPr lang="ru-RU" sz="25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Виды: </a:t>
            </a:r>
            <a:endParaRPr lang="en-US" sz="2500" b="1" kern="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buNone/>
            </a:pPr>
            <a:r>
              <a:rPr lang="ru-RU" sz="25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целевой</a:t>
            </a:r>
          </a:p>
          <a:p>
            <a:pPr marL="285750" algn="ctr">
              <a:lnSpc>
                <a:spcPct val="150000"/>
              </a:lnSpc>
            </a:pPr>
            <a:r>
              <a:rPr lang="ru-RU" sz="25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нецелевой </a:t>
            </a:r>
          </a:p>
        </p:txBody>
      </p:sp>
    </p:spTree>
    <p:extLst>
      <p:ext uri="{BB962C8B-B14F-4D97-AF65-F5344CB8AC3E}">
        <p14:creationId xmlns:p14="http://schemas.microsoft.com/office/powerpoint/2010/main" val="14435736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584" y="692696"/>
            <a:ext cx="748883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Проблемы</a:t>
            </a:r>
            <a:endParaRPr lang="ru-RU" sz="3800"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AB682EC-45EE-C5F4-1CA2-7865C8A34B33}"/>
              </a:ext>
            </a:extLst>
          </p:cNvPr>
          <p:cNvSpPr txBox="1"/>
          <p:nvPr/>
        </p:nvSpPr>
        <p:spPr>
          <a:xfrm>
            <a:off x="1187624" y="2492896"/>
            <a:ext cx="7056784" cy="38318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buFontTx/>
              <a:buAutoNum type="arabicPeriod"/>
            </a:pP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Неполное раскрытие информации о полной стоимости кредита и скрытые комиссии.</a:t>
            </a:r>
          </a:p>
          <a:p>
            <a:pPr marL="342900" indent="-342900" algn="just">
              <a:buFontTx/>
              <a:buAutoNum type="arabicPeriod"/>
            </a:pPr>
            <a:endParaRPr lang="ru-RU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Tx/>
              <a:buAutoNum type="arabicPeriod"/>
            </a:pP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Недостаток прозрачности в работе алгоритмических скоринговых систем.</a:t>
            </a:r>
          </a:p>
          <a:p>
            <a:pPr marL="342900" indent="-342900" algn="just">
              <a:buFontTx/>
              <a:buAutoNum type="arabicPeriod"/>
            </a:pPr>
            <a:endParaRPr lang="ru-RU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Tx/>
              <a:buAutoNum type="arabicPeriod"/>
            </a:pP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Неравный статус сторон в кредитном договоре.</a:t>
            </a:r>
          </a:p>
          <a:p>
            <a:pPr marL="342900" indent="-342900" algn="just">
              <a:buAutoNum type="arabicPeriod"/>
            </a:pPr>
            <a:endParaRPr lang="ru-RU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8C8C1E-1A85-906E-4855-19B7468C91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3688" y="692696"/>
            <a:ext cx="6823670" cy="565945"/>
          </a:xfrm>
        </p:spPr>
        <p:txBody>
          <a:bodyPr>
            <a:noAutofit/>
          </a:bodyPr>
          <a:lstStyle/>
          <a:p>
            <a:r>
              <a:rPr lang="ru-RU" sz="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Пути решения проблем</a:t>
            </a:r>
            <a:endParaRPr lang="ru-RU" sz="3800" dirty="0">
              <a:solidFill>
                <a:schemeClr val="tx1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2E01A15-D127-9F60-3A26-3DAE0082A7B2}"/>
              </a:ext>
            </a:extLst>
          </p:cNvPr>
          <p:cNvSpPr txBox="1"/>
          <p:nvPr/>
        </p:nvSpPr>
        <p:spPr>
          <a:xfrm>
            <a:off x="-108520" y="1886248"/>
            <a:ext cx="9181020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14350" algn="just">
              <a:buAutoNum type="arabicPeriod"/>
            </a:pPr>
            <a:r>
              <a:rPr lang="ru-RU" sz="27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Дополнить ст. 14 ФЗ № 353-ФЗ «О потребительском кредите (займе)» нормой, устанавливающей ничтожность условий договора, направленных на уклонение от включения платежей в расчёт полной стоимости кредита.</a:t>
            </a:r>
          </a:p>
          <a:p>
            <a:pPr marL="514350" algn="just">
              <a:buAutoNum type="arabicPeriod"/>
            </a:pPr>
            <a:endParaRPr lang="ru-RU" sz="27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algn="just">
              <a:buAutoNum type="arabicPeriod"/>
            </a:pPr>
            <a:r>
              <a:rPr lang="ru-RU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</a:t>
            </a:r>
            <a:r>
              <a:rPr lang="ru-RU" sz="27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нести изменения в ФЗ № 353-ФЗ «О потребительском кредите (займе)».</a:t>
            </a:r>
          </a:p>
          <a:p>
            <a:pPr marL="514350" algn="just">
              <a:buAutoNum type="arabicPeriod"/>
            </a:pPr>
            <a:endParaRPr lang="ru-RU" sz="27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algn="just">
              <a:buAutoNum type="arabicPeriod"/>
            </a:pPr>
            <a:r>
              <a:rPr lang="ru-RU" sz="27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асширение применения ст. 428 ГК РФ к кредитным договорам для защиты прав заёмщиков.</a:t>
            </a:r>
          </a:p>
        </p:txBody>
      </p:sp>
    </p:spTree>
    <p:extLst>
      <p:ext uri="{BB962C8B-B14F-4D97-AF65-F5344CB8AC3E}">
        <p14:creationId xmlns:p14="http://schemas.microsoft.com/office/powerpoint/2010/main" val="15618310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F5F667CF-7DF0-A66F-7E21-3382027564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1920" y="548680"/>
            <a:ext cx="1999134" cy="1325563"/>
          </a:xfrm>
        </p:spPr>
        <p:txBody>
          <a:bodyPr>
            <a:noAutofit/>
          </a:bodyPr>
          <a:lstStyle/>
          <a:p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Вывод</a:t>
            </a:r>
            <a:endParaRPr lang="ru-RU" sz="3800" dirty="0">
              <a:solidFill>
                <a:schemeClr val="tx1"/>
              </a:solidFill>
            </a:endParaRPr>
          </a:p>
        </p:txBody>
      </p:sp>
      <p:sp>
        <p:nvSpPr>
          <p:cNvPr id="7" name="Стрелка: пятиугольник 6">
            <a:extLst>
              <a:ext uri="{FF2B5EF4-FFF2-40B4-BE49-F238E27FC236}">
                <a16:creationId xmlns:a16="http://schemas.microsoft.com/office/drawing/2014/main" id="{1A69F9BA-6C2D-CE5F-5360-B59078A98ABB}"/>
              </a:ext>
            </a:extLst>
          </p:cNvPr>
          <p:cNvSpPr/>
          <p:nvPr/>
        </p:nvSpPr>
        <p:spPr>
          <a:xfrm>
            <a:off x="639019" y="2276872"/>
            <a:ext cx="8424936" cy="3816424"/>
          </a:xfrm>
          <a:prstGeom prst="homePlat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Правовое регулирование потребительского кредитования в России обеспечивает баланс интересов заемщиков и кредиторов, но требует дальнейшего совершенствования. Ключевые направления ‒ усиление защиты прав потребителей, цифровизация процессов и повышение финансовой грамотности.</a:t>
            </a:r>
          </a:p>
        </p:txBody>
      </p:sp>
    </p:spTree>
    <p:extLst>
      <p:ext uri="{BB962C8B-B14F-4D97-AF65-F5344CB8AC3E}">
        <p14:creationId xmlns:p14="http://schemas.microsoft.com/office/powerpoint/2010/main" val="16648535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831964-4CB0-343E-A51F-4950146D1E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49C54DBE-7BCE-43A0-6EBC-DD51719E0027}"/>
              </a:ext>
            </a:extLst>
          </p:cNvPr>
          <p:cNvSpPr txBox="1">
            <a:spLocks/>
          </p:cNvSpPr>
          <p:nvPr/>
        </p:nvSpPr>
        <p:spPr>
          <a:xfrm>
            <a:off x="755576" y="2780928"/>
            <a:ext cx="8064896" cy="1584176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ctr">
              <a:buNone/>
            </a:pPr>
            <a:r>
              <a:rPr lang="ru-RU" sz="3000" b="1" i="1" dirty="0">
                <a:latin typeface="Times New Roman" panose="02020603050405020304" pitchFamily="18" charset="0"/>
                <a:cs typeface="Times New Roman" pitchFamily="18" charset="0"/>
              </a:rPr>
              <a:t>«</a:t>
            </a:r>
            <a:r>
              <a:rPr lang="ru-RU" sz="32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Arial" panose="020B0604020202020204" pitchFamily="34" charset="0"/>
              </a:rPr>
              <a:t>ПРАВОВОЕ РЕГУЛИРОВАНИЕ ПОТРЕБИТЕЛЬСКОГО КРЕДИТОВАНИЯ В РОССИИ</a:t>
            </a:r>
            <a:r>
              <a:rPr lang="ru-RU" sz="3000" b="1" i="1" dirty="0">
                <a:latin typeface="Times New Roman" panose="02020603050405020304" pitchFamily="18" charset="0"/>
                <a:cs typeface="Times New Roman" pitchFamily="18" charset="0"/>
              </a:rPr>
              <a:t>»</a:t>
            </a:r>
            <a:endParaRPr lang="ru-RU" sz="3000" b="1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13313" name="Rectangle 1">
            <a:extLst>
              <a:ext uri="{FF2B5EF4-FFF2-40B4-BE49-F238E27FC236}">
                <a16:creationId xmlns:a16="http://schemas.microsoft.com/office/drawing/2014/main" id="{6E123F23-0307-65F7-2075-932B67D1F3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512" y="460744"/>
            <a:ext cx="9144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«Дальневосточный филиал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Федерального государственного бюджетного образовательного учреждения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высшего образования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«Всероссийская академия внешней торговли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Министерства экономического развития Российской Федерации»</a:t>
            </a:r>
            <a:endParaRPr kumimoji="0" lang="ru-RU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052433E-13F8-8A79-E41D-B7EFD57388D7}"/>
              </a:ext>
            </a:extLst>
          </p:cNvPr>
          <p:cNvSpPr txBox="1"/>
          <p:nvPr/>
        </p:nvSpPr>
        <p:spPr>
          <a:xfrm>
            <a:off x="1200875" y="1949396"/>
            <a:ext cx="7101273" cy="369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5000"/>
              </a:lnSpc>
              <a:spcAft>
                <a:spcPts val="800"/>
              </a:spcAft>
              <a:buNone/>
            </a:pPr>
            <a:r>
              <a:rPr lang="ru-RU" sz="18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Arial" panose="020B0604020202020204" pitchFamily="34" charset="0"/>
              </a:rPr>
              <a:t>ВЫПУСКНАЯ КВАЛИФИКАЦИОННАЯ РАБОТА</a:t>
            </a:r>
            <a:endParaRPr lang="ru-RU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B4D6117-9DDB-37AD-C14C-CD7A9FAFB77F}"/>
              </a:ext>
            </a:extLst>
          </p:cNvPr>
          <p:cNvSpPr txBox="1"/>
          <p:nvPr/>
        </p:nvSpPr>
        <p:spPr>
          <a:xfrm>
            <a:off x="5436096" y="4754719"/>
            <a:ext cx="3617217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Выполнил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Гусейнов Рафик Русланович,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студент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4 курса,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группы Б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ЮР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-2022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Научный руководитель: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Барсукова Лина Ивановна</a:t>
            </a:r>
          </a:p>
          <a:p>
            <a:pPr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доцент кафедры юриспруденции,</a:t>
            </a:r>
          </a:p>
          <a:p>
            <a:pPr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кандидат юридических наук</a:t>
            </a:r>
          </a:p>
        </p:txBody>
      </p:sp>
    </p:spTree>
    <p:extLst>
      <p:ext uri="{BB962C8B-B14F-4D97-AF65-F5344CB8AC3E}">
        <p14:creationId xmlns:p14="http://schemas.microsoft.com/office/powerpoint/2010/main" val="2694882309"/>
      </p:ext>
    </p:extLst>
  </p:cSld>
  <p:clrMapOvr>
    <a:masterClrMapping/>
  </p:clrMapOvr>
  <p:transition>
    <p:fade thruBlk="1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5611</TotalTime>
  <Words>365</Words>
  <Application>Microsoft Office PowerPoint</Application>
  <PresentationFormat>Экран (4:3)</PresentationFormat>
  <Paragraphs>54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Нормативное регулирование</vt:lpstr>
      <vt:lpstr>Понятие и виды потребительского кредита</vt:lpstr>
      <vt:lpstr>Презентация PowerPoint</vt:lpstr>
      <vt:lpstr>Пути решения проблем</vt:lpstr>
      <vt:lpstr>Вывод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Misha Garmanov</cp:lastModifiedBy>
  <cp:revision>125</cp:revision>
  <dcterms:created xsi:type="dcterms:W3CDTF">2020-02-11T09:59:33Z</dcterms:created>
  <dcterms:modified xsi:type="dcterms:W3CDTF">2026-06-12T13:39:13Z</dcterms:modified>
</cp:coreProperties>
</file>