
<file path=[Content_Types].xml><?xml version="1.0" encoding="utf-8"?>
<Types xmlns="http://schemas.openxmlformats.org/package/2006/content-types"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13"/>
  </p:handoutMasterIdLst>
  <p:sldIdLst>
    <p:sldId id="345" r:id="rId3"/>
    <p:sldId id="346" r:id="rId5"/>
    <p:sldId id="352" r:id="rId6"/>
    <p:sldId id="353" r:id="rId7"/>
    <p:sldId id="337" r:id="rId8"/>
    <p:sldId id="349" r:id="rId9"/>
    <p:sldId id="340" r:id="rId10"/>
    <p:sldId id="350" r:id="rId11"/>
    <p:sldId id="351" r:id="rId12"/>
  </p:sldIdLst>
  <p:sldSz cx="9144000" cy="6858000" type="screen4x3"/>
  <p:notesSz cx="6858000" cy="9144000"/>
  <p:embeddedFontLst>
    <p:embeddedFont>
      <p:font typeface="SimSun" panose="02010600030101010101" pitchFamily="2" charset="-122"/>
      <p:regular r:id="rId17"/>
    </p:embeddedFont>
    <p:embeddedFont>
      <p:font typeface="黑体" panose="02010609060101010101" pitchFamily="49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  <p:embeddedFont>
      <p:font typeface="Arial Unicode MS" panose="020B0604020202020204" charset="-122"/>
      <p:regular r:id="rId23"/>
    </p:embeddedFont>
    <p:embeddedFont>
      <p:font typeface="Microsoft YaHei Light" panose="020B0502040204020203" pitchFamily="34" charset="-122"/>
      <p:regular r:id="rId24"/>
    </p:embeddedFont>
    <p:embeddedFont>
      <p:font typeface="Microsoft YaHei" panose="020B0503020204020204" charset="-122"/>
      <p:regular r:id="rId2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C2F10"/>
    <a:srgbClr val="84685A"/>
    <a:srgbClr val="C18953"/>
    <a:srgbClr val="BF6A59"/>
    <a:srgbClr val="CD8B7D"/>
    <a:srgbClr val="FFFFFF"/>
    <a:srgbClr val="92A1A5"/>
    <a:srgbClr val="5B7782"/>
    <a:srgbClr val="145672"/>
    <a:srgbClr val="6258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5" Type="http://schemas.openxmlformats.org/officeDocument/2006/relationships/font" Target="fonts/font9.fntdata"/><Relationship Id="rId24" Type="http://schemas.openxmlformats.org/officeDocument/2006/relationships/font" Target="fonts/font8.fntdata"/><Relationship Id="rId23" Type="http://schemas.openxmlformats.org/officeDocument/2006/relationships/font" Target="fonts/font7.fntdata"/><Relationship Id="rId22" Type="http://schemas.openxmlformats.org/officeDocument/2006/relationships/font" Target="fonts/font6.fntdata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0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91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92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93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94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0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85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86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87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p>
            <a:endParaRPr lang="zh-CN" altLang="en-US"/>
          </a:p>
        </p:txBody>
      </p:sp>
      <p:sp>
        <p:nvSpPr>
          <p:cNvPr id="1048788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789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1048790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/>
      <p:sp>
        <p:nvSpPr>
          <p:cNvPr id="1048692" name="幻灯片图像占位符 1"/>
          <p:cNvSpPr/>
          <p:nvPr>
            <p:ph type="sldImg" idx="2"/>
          </p:nvPr>
        </p:nvSpPr>
        <p:spPr/>
      </p:sp>
      <p:sp>
        <p:nvSpPr>
          <p:cNvPr id="104869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/>
      <p:sp>
        <p:nvSpPr>
          <p:cNvPr id="1048731" name="幻灯片图像占位符 1"/>
          <p:cNvSpPr/>
          <p:nvPr>
            <p:ph type="sldImg" idx="2"/>
          </p:nvPr>
        </p:nvSpPr>
        <p:spPr/>
      </p:sp>
      <p:sp>
        <p:nvSpPr>
          <p:cNvPr id="1048732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81" name=""/>
        <p:cNvGrpSpPr/>
        <p:nvPr/>
      </p:nvGrpSpPr>
      <p:grpSpPr/>
      <p:sp>
        <p:nvSpPr>
          <p:cNvPr id="1048731" name="幻灯片图像占位符 1"/>
          <p:cNvSpPr/>
          <p:nvPr>
            <p:ph type="sldImg" idx="2"/>
          </p:nvPr>
        </p:nvSpPr>
        <p:spPr/>
      </p:sp>
      <p:sp>
        <p:nvSpPr>
          <p:cNvPr id="1048732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7" name=""/>
        <p:cNvGrpSpPr/>
        <p:nvPr/>
      </p:nvGrpSpPr>
      <p:grpSpPr/>
      <p:sp>
        <p:nvSpPr>
          <p:cNvPr id="1048669" name="幻灯片图像占位符 1"/>
          <p:cNvSpPr/>
          <p:nvPr>
            <p:ph type="sldImg" idx="2"/>
          </p:nvPr>
        </p:nvSpPr>
        <p:spPr/>
      </p:sp>
      <p:sp>
        <p:nvSpPr>
          <p:cNvPr id="1048670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/>
      <p:sp>
        <p:nvSpPr>
          <p:cNvPr id="1048649" name="幻灯片图像占位符 1"/>
          <p:cNvSpPr/>
          <p:nvPr>
            <p:ph type="sldImg" idx="2"/>
          </p:nvPr>
        </p:nvSpPr>
        <p:spPr/>
      </p:sp>
      <p:sp>
        <p:nvSpPr>
          <p:cNvPr id="1048650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52" name=""/>
        <p:cNvGrpSpPr/>
        <p:nvPr/>
      </p:nvGrpSpPr>
      <p:grpSpPr/>
      <p:sp>
        <p:nvSpPr>
          <p:cNvPr id="1048649" name="幻灯片图像占位符 1"/>
          <p:cNvSpPr/>
          <p:nvPr>
            <p:ph type="sldImg" idx="2"/>
          </p:nvPr>
        </p:nvSpPr>
        <p:spPr/>
      </p:sp>
      <p:sp>
        <p:nvSpPr>
          <p:cNvPr id="1048650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70" name=""/>
        <p:cNvGrpSpPr/>
        <p:nvPr/>
      </p:nvGrpSpPr>
      <p:grpSpPr/>
      <p:sp>
        <p:nvSpPr>
          <p:cNvPr id="1048692" name="幻灯片图像占位符 1"/>
          <p:cNvSpPr/>
          <p:nvPr>
            <p:ph type="sldImg" idx="2"/>
          </p:nvPr>
        </p:nvSpPr>
        <p:spPr/>
      </p:sp>
      <p:sp>
        <p:nvSpPr>
          <p:cNvPr id="104869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8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35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36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04873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73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3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9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8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9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70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48771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Custom layout">
    <p:spTree>
      <p:nvGrpSpPr>
        <p:cNvPr id="8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4" name="图片 2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514436">
            <a:off x="4725539" y="-2601021"/>
            <a:ext cx="6733035" cy="5533714"/>
          </a:xfrm>
          <a:prstGeom prst="rect">
            <a:avLst/>
          </a:prstGeom>
        </p:spPr>
      </p:pic>
      <p:pic>
        <p:nvPicPr>
          <p:cNvPr id="2097155" name="图片 3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 rot="1514436">
            <a:off x="-2605704" y="5204830"/>
            <a:ext cx="6733035" cy="553371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3" name="explode.wav"/>
          </p:stSnd>
        </p:sndAc>
      </p:transition>
    </mc:Choice>
    <mc:Fallback>
      <p:transition spd="slow">
        <p:fade/>
        <p:sndAc>
          <p:stSnd>
            <p:snd r:embed="rId3" name="explode.wav"/>
          </p:stSnd>
        </p:sndAc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talog">
    <p:spTree>
      <p:nvGrpSpPr>
        <p:cNvPr id="94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6" name="矩形 2"/>
          <p:cNvSpPr/>
          <p:nvPr userDrawn="1"/>
        </p:nvSpPr>
        <p:spPr>
          <a:xfrm>
            <a:off x="253124" y="279742"/>
            <a:ext cx="8637751" cy="6298834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 useBgFill="1">
        <p:nvSpPr>
          <p:cNvPr id="1048767" name="等腰三角形 5"/>
          <p:cNvSpPr>
            <a:spLocks noChangeAspect="1"/>
          </p:cNvSpPr>
          <p:nvPr userDrawn="1"/>
        </p:nvSpPr>
        <p:spPr>
          <a:xfrm flipV="1">
            <a:off x="4437035" y="279742"/>
            <a:ext cx="269930" cy="310288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side page-1">
    <p:spTree>
      <p:nvGrpSpPr>
        <p:cNvPr id="8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only">
    <p:spTree>
      <p:nvGrpSpPr>
        <p:cNvPr id="97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图片占位符 6"/>
          <p:cNvSpPr>
            <a:spLocks noGrp="1"/>
          </p:cNvSpPr>
          <p:nvPr>
            <p:ph type="pic" sz="quarter" idx="10"/>
          </p:nvPr>
        </p:nvSpPr>
        <p:spPr>
          <a:xfrm>
            <a:off x="5067160" y="0"/>
            <a:ext cx="4076841" cy="6858003"/>
          </a:xfrm>
          <a:custGeom>
            <a:avLst/>
            <a:gdLst>
              <a:gd name="connsiteX0" fmla="*/ 2130130 w 5435788"/>
              <a:gd name="connsiteY0" fmla="*/ 0 h 6858002"/>
              <a:gd name="connsiteX1" fmla="*/ 5435788 w 5435788"/>
              <a:gd name="connsiteY1" fmla="*/ 0 h 6858002"/>
              <a:gd name="connsiteX2" fmla="*/ 5435788 w 5435788"/>
              <a:gd name="connsiteY2" fmla="*/ 6858002 h 6858002"/>
              <a:gd name="connsiteX3" fmla="*/ 0 w 5435788"/>
              <a:gd name="connsiteY3" fmla="*/ 6858002 h 6858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788" h="6858002">
                <a:moveTo>
                  <a:pt x="2130130" y="0"/>
                </a:moveTo>
                <a:lnTo>
                  <a:pt x="5435788" y="0"/>
                </a:lnTo>
                <a:lnTo>
                  <a:pt x="5435788" y="6858002"/>
                </a:lnTo>
                <a:lnTo>
                  <a:pt x="0" y="6858002"/>
                </a:lnTo>
                <a:close/>
              </a:path>
            </a:pathLst>
          </a:custGeom>
        </p:spPr>
        <p:txBody>
          <a:bodyPr wrap="square" lIns="68580" tIns="34290" rIns="68580" bIns="34290">
            <a:noAutofit/>
          </a:bodyPr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">
    <p:spTree>
      <p:nvGrpSpPr>
        <p:cNvPr id="8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99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93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5" name="矩形 1"/>
          <p:cNvSpPr/>
          <p:nvPr userDrawn="1"/>
        </p:nvSpPr>
        <p:spPr>
          <a:xfrm flipH="1">
            <a:off x="0" y="0"/>
            <a:ext cx="9144000" cy="6858000"/>
          </a:xfrm>
          <a:prstGeom prst="rect">
            <a:avLst/>
          </a:prstGeom>
          <a:gradFill>
            <a:gsLst>
              <a:gs pos="31000">
                <a:schemeClr val="accent1">
                  <a:lumMod val="5000"/>
                  <a:lumOff val="95000"/>
                  <a:alpha val="1900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ea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3" name="explode.wav"/>
          </p:stSnd>
        </p:sndAc>
      </p:transition>
    </mc:Choice>
    <mc:Fallback>
      <p:transition spd="slow">
        <p:fade/>
        <p:sndAc>
          <p:stSnd>
            <p:snd r:embed="rId3" name="explod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3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8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8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8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58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104858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title">
    <p:spTree>
      <p:nvGrpSpPr>
        <p:cNvPr id="90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0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51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52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1048753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-column content">
    <p:spTree>
      <p:nvGrpSpPr>
        <p:cNvPr id="96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77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7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7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7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7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9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54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755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756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57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758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59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0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61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85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0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1048741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42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43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1048744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9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6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6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and title">
    <p:spTree>
      <p:nvGrpSpPr>
        <p:cNvPr id="9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9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80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1048781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048782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783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 dirty="0"/>
          </a:p>
        </p:txBody>
      </p:sp>
      <p:sp>
        <p:nvSpPr>
          <p:cNvPr id="1048784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88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45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1048746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74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74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4874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" name="explode.wav"/>
          </p:stSnd>
        </p:sndAc>
      </p:transition>
    </mc:Choice>
    <mc:Fallback>
      <p:transition spd="slow">
        <p:fade/>
        <p:sndAc>
          <p:stSnd>
            <p:snd r:embed="rId2" name="explod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audio" Target="../media/audio1.wav"/><Relationship Id="rId20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2.xml"/><Relationship Id="rId18" Type="http://schemas.openxmlformats.org/officeDocument/2006/relationships/tags" Target="../tags/tag1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2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576" name="标题占位符 1"/>
          <p:cNvSpPr>
            <a:spLocks noGrp="1"/>
          </p:cNvSpPr>
          <p:nvPr>
            <p:ph type="title"/>
            <p:custDataLst>
              <p:tags r:id="rId18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48577" name="文本占位符 2"/>
          <p:cNvSpPr>
            <a:spLocks noGrp="1"/>
          </p:cNvSpPr>
          <p:nvPr>
            <p:ph type="body" idx="1"/>
            <p:custDataLst>
              <p:tags r:id="rId19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48578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48579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048580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048581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1" name="explode.wav"/>
          </p:stSnd>
        </p:sndAc>
      </p:transition>
    </mc:Choice>
    <mc:Fallback>
      <p:transition spd="slow">
        <p:fade/>
        <p:sndAc>
          <p:stSnd>
            <p:snd r:embed="rId21" name="explode.wav"/>
          </p:stSnd>
        </p:sndAc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Calibri" panose="020F0502020204030204" charset="0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Calibri" panose="020F050202020403020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Calibri" panose="020F0502020204030204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Calibri" panose="020F0502020204030204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Calibri" panose="020F0502020204030204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Calibri" panose="020F050202020403020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1.wav"/><Relationship Id="rId6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tags" Target="../tags/tag6.xml"/><Relationship Id="rId3" Type="http://schemas.openxmlformats.org/officeDocument/2006/relationships/image" Target="../media/image5.png"/><Relationship Id="rId2" Type="http://schemas.openxmlformats.org/officeDocument/2006/relationships/tags" Target="../tags/tag5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image" Target="../media/image5.png"/><Relationship Id="rId14" Type="http://schemas.openxmlformats.org/officeDocument/2006/relationships/notesSlide" Target="../notesSlides/notesSlide3.xml"/><Relationship Id="rId13" Type="http://schemas.openxmlformats.org/officeDocument/2006/relationships/slideLayout" Target="../slideLayouts/slideLayout2.xml"/><Relationship Id="rId12" Type="http://schemas.openxmlformats.org/officeDocument/2006/relationships/audio" Target="../media/audio1.wav"/><Relationship Id="rId11" Type="http://schemas.openxmlformats.org/officeDocument/2006/relationships/tags" Target="../tags/tag15.xml"/><Relationship Id="rId10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.png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5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2.xml"/><Relationship Id="rId11" Type="http://schemas.openxmlformats.org/officeDocument/2006/relationships/audio" Target="../media/audio1.wav"/><Relationship Id="rId10" Type="http://schemas.openxmlformats.org/officeDocument/2006/relationships/tags" Target="../tags/tag2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image" Target="../media/image5.png"/><Relationship Id="rId16" Type="http://schemas.openxmlformats.org/officeDocument/2006/relationships/slideLayout" Target="../slideLayouts/slideLayout2.xml"/><Relationship Id="rId15" Type="http://schemas.openxmlformats.org/officeDocument/2006/relationships/audio" Target="../media/audio1.wav"/><Relationship Id="rId14" Type="http://schemas.openxmlformats.org/officeDocument/2006/relationships/tags" Target="../tags/tag33.xml"/><Relationship Id="rId13" Type="http://schemas.openxmlformats.org/officeDocument/2006/relationships/image" Target="../media/image4.png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tags" Target="../tags/tag30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40.xml"/><Relationship Id="rId8" Type="http://schemas.openxmlformats.org/officeDocument/2006/relationships/tags" Target="../tags/tag39.xml"/><Relationship Id="rId7" Type="http://schemas.openxmlformats.org/officeDocument/2006/relationships/tags" Target="../tags/tag38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3" Type="http://schemas.openxmlformats.org/officeDocument/2006/relationships/tags" Target="../tags/tag34.xml"/><Relationship Id="rId2" Type="http://schemas.openxmlformats.org/officeDocument/2006/relationships/image" Target="../media/image5.png"/><Relationship Id="rId14" Type="http://schemas.openxmlformats.org/officeDocument/2006/relationships/slideLayout" Target="../slideLayouts/slideLayout2.xml"/><Relationship Id="rId13" Type="http://schemas.openxmlformats.org/officeDocument/2006/relationships/audio" Target="../media/audio1.wav"/><Relationship Id="rId12" Type="http://schemas.openxmlformats.org/officeDocument/2006/relationships/tags" Target="../tags/tag42.xml"/><Relationship Id="rId11" Type="http://schemas.openxmlformats.org/officeDocument/2006/relationships/image" Target="../media/image4.png"/><Relationship Id="rId10" Type="http://schemas.openxmlformats.org/officeDocument/2006/relationships/tags" Target="../tags/tag4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2.xml"/><Relationship Id="rId22" Type="http://schemas.openxmlformats.org/officeDocument/2006/relationships/audio" Target="../media/audio1.wav"/><Relationship Id="rId21" Type="http://schemas.openxmlformats.org/officeDocument/2006/relationships/tags" Target="../tags/tag60.xml"/><Relationship Id="rId20" Type="http://schemas.openxmlformats.org/officeDocument/2006/relationships/image" Target="../media/image4.png"/><Relationship Id="rId2" Type="http://schemas.openxmlformats.org/officeDocument/2006/relationships/image" Target="../media/image5.png"/><Relationship Id="rId19" Type="http://schemas.openxmlformats.org/officeDocument/2006/relationships/tags" Target="../tags/tag59.xml"/><Relationship Id="rId18" Type="http://schemas.openxmlformats.org/officeDocument/2006/relationships/tags" Target="../tags/tag58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tags" Target="../tags/tag66.xml"/><Relationship Id="rId7" Type="http://schemas.openxmlformats.org/officeDocument/2006/relationships/tags" Target="../tags/tag65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3" Type="http://schemas.openxmlformats.org/officeDocument/2006/relationships/tags" Target="../tags/tag61.xml"/><Relationship Id="rId26" Type="http://schemas.openxmlformats.org/officeDocument/2006/relationships/notesSlide" Target="../notesSlides/notesSlide6.xml"/><Relationship Id="rId25" Type="http://schemas.openxmlformats.org/officeDocument/2006/relationships/slideLayout" Target="../slideLayouts/slideLayout2.xml"/><Relationship Id="rId24" Type="http://schemas.openxmlformats.org/officeDocument/2006/relationships/audio" Target="../media/audio1.wav"/><Relationship Id="rId23" Type="http://schemas.openxmlformats.org/officeDocument/2006/relationships/tags" Target="../tags/tag80.xml"/><Relationship Id="rId22" Type="http://schemas.openxmlformats.org/officeDocument/2006/relationships/image" Target="../media/image4.png"/><Relationship Id="rId21" Type="http://schemas.openxmlformats.org/officeDocument/2006/relationships/tags" Target="../tags/tag79.xml"/><Relationship Id="rId20" Type="http://schemas.openxmlformats.org/officeDocument/2006/relationships/tags" Target="../tags/tag78.xml"/><Relationship Id="rId2" Type="http://schemas.openxmlformats.org/officeDocument/2006/relationships/image" Target="../media/image5.png"/><Relationship Id="rId19" Type="http://schemas.openxmlformats.org/officeDocument/2006/relationships/tags" Target="../tags/tag77.xml"/><Relationship Id="rId18" Type="http://schemas.openxmlformats.org/officeDocument/2006/relationships/tags" Target="../tags/tag76.xml"/><Relationship Id="rId17" Type="http://schemas.openxmlformats.org/officeDocument/2006/relationships/tags" Target="../tags/tag75.xml"/><Relationship Id="rId16" Type="http://schemas.openxmlformats.org/officeDocument/2006/relationships/tags" Target="../tags/tag74.xml"/><Relationship Id="rId15" Type="http://schemas.openxmlformats.org/officeDocument/2006/relationships/tags" Target="../tags/tag73.xml"/><Relationship Id="rId14" Type="http://schemas.openxmlformats.org/officeDocument/2006/relationships/tags" Target="../tags/tag72.xml"/><Relationship Id="rId13" Type="http://schemas.openxmlformats.org/officeDocument/2006/relationships/tags" Target="../tags/tag71.xml"/><Relationship Id="rId12" Type="http://schemas.openxmlformats.org/officeDocument/2006/relationships/tags" Target="../tags/tag70.xml"/><Relationship Id="rId11" Type="http://schemas.openxmlformats.org/officeDocument/2006/relationships/tags" Target="../tags/tag69.xml"/><Relationship Id="rId10" Type="http://schemas.openxmlformats.org/officeDocument/2006/relationships/tags" Target="../tags/tag68.xml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audio1.wav"/><Relationship Id="rId3" Type="http://schemas.openxmlformats.org/officeDocument/2006/relationships/tags" Target="../tags/tag8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58" name=""/>
        <p:cNvGrpSpPr/>
        <p:nvPr/>
      </p:nvGrpSpPr>
      <p:grpSpPr/>
      <p:sp>
        <p:nvSpPr>
          <p:cNvPr id="1048671" name="矩形 4"/>
          <p:cNvSpPr/>
          <p:nvPr/>
        </p:nvSpPr>
        <p:spPr>
          <a:xfrm>
            <a:off x="342265" y="506730"/>
            <a:ext cx="8459470" cy="5667375"/>
          </a:xfrm>
          <a:prstGeom prst="rect">
            <a:avLst/>
          </a:prstGeom>
          <a:solidFill>
            <a:schemeClr val="bg1"/>
          </a:solid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86" y="684261"/>
            <a:ext cx="9144000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1021481" y="2007289"/>
            <a:ext cx="7101273" cy="381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 panose="020B0604020202020204" charset="-122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charset="0"/>
              <a:ea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 txBox="1"/>
          <p:nvPr/>
        </p:nvSpPr>
        <p:spPr>
          <a:xfrm>
            <a:off x="641350" y="2752090"/>
            <a:ext cx="8065135" cy="99885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УЧАСТИЯ ПРОКУРОРА В ГРАЖДАНСКОМ ПРОЦЕССЕ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9386" y="4015214"/>
            <a:ext cx="3617217" cy="2061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Ульянова Ангелина Владимировна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 курса, 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Б-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-2022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Антощишен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Анатольевич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409" y="564515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71" name=""/>
        <p:cNvGrpSpPr/>
        <p:nvPr/>
      </p:nvGrpSpPr>
      <p:grpSpPr/>
      <p:sp>
        <p:nvSpPr>
          <p:cNvPr id="1048697" name="PA-Rectangle: Rounded Corners 1"/>
          <p:cNvSpPr/>
          <p:nvPr>
            <p:custDataLst>
              <p:tags r:id="rId2"/>
            </p:custDataLst>
          </p:nvPr>
        </p:nvSpPr>
        <p:spPr>
          <a:xfrm>
            <a:off x="1120140" y="791210"/>
            <a:ext cx="6901815" cy="549275"/>
          </a:xfrm>
          <a:prstGeom prst="roundRect">
            <a:avLst>
              <a:gd name="adj" fmla="val 50000"/>
            </a:avLst>
          </a:prstGeom>
          <a:ln w="6350" cap="flat" cmpd="sng" algn="ctr">
            <a:solidFill>
              <a:srgbClr val="C18953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none" lIns="25400" tIns="25400" rIns="25400" bIns="25400" anchor="ctr">
            <a:normAutofit/>
          </a:bodyPr>
          <a:p>
            <a:pPr lvl="0" algn="ctr"/>
            <a:endParaRPr lang="zh-CN" altLang="en-US" sz="2000" dirty="0">
              <a:solidFill>
                <a:schemeClr val="bg1"/>
              </a:solidFill>
              <a:ea typeface="Calibri" panose="020F0502020204030204" charset="0"/>
              <a:cs typeface="Calibri" panose="020F0502020204030204" charset="0"/>
              <a:sym typeface="+mn-lt"/>
            </a:endParaRPr>
          </a:p>
        </p:txBody>
      </p:sp>
      <p:sp>
        <p:nvSpPr>
          <p:cNvPr id="1048694" name="矩形 4"/>
          <p:cNvSpPr/>
          <p:nvPr/>
        </p:nvSpPr>
        <p:spPr>
          <a:xfrm>
            <a:off x="-635" y="376555"/>
            <a:ext cx="9144000" cy="6104890"/>
          </a:xfrm>
          <a:prstGeom prst="rect">
            <a:avLst/>
          </a:prstGeom>
          <a:blipFill>
            <a:blip r:embed="rId3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just"/>
            <a:endParaRPr lang="en-US" altLang="en-US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</p:txBody>
      </p:sp>
      <p:sp>
        <p:nvSpPr>
          <p:cNvPr id="4" name="Подзаголовок 8"/>
          <p:cNvSpPr txBox="1"/>
          <p:nvPr/>
        </p:nvSpPr>
        <p:spPr>
          <a:xfrm>
            <a:off x="395407" y="70577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  <a:endParaRPr lang="ru-RU" sz="3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48597" name="PA-矩形 9"/>
          <p:cNvSpPr/>
          <p:nvPr>
            <p:custDataLst>
              <p:tags r:id="rId4"/>
            </p:custDataLst>
          </p:nvPr>
        </p:nvSpPr>
        <p:spPr>
          <a:xfrm>
            <a:off x="206375" y="1698625"/>
            <a:ext cx="8731250" cy="4440555"/>
          </a:xfrm>
          <a:prstGeom prst="rect">
            <a:avLst/>
          </a:prstGeom>
          <a:ln w="6350" cap="flat" cmpd="sng" algn="ctr">
            <a:solidFill>
              <a:srgbClr val="C18953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wrap="square">
            <a:noAutofit/>
          </a:bodyPr>
          <a:p>
            <a:pPr algn="just"/>
            <a:r>
              <a:rPr lang="ru-RU" altLang="en-US" sz="240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У</a:t>
            </a:r>
            <a:r>
              <a:rPr lang="en-US" altLang="en-US" sz="240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частие прокурора, выступающего гарантом соблюдения прав и свобод граждан, необходимо для правильного толкования и применения законодательства, особенно при защите общественных интересов или прав неопределённого круга лиц.  Существуют пробелы и противоречия действующего законодательства в данной области, в частности, в наличии недостатков правового регулирования в этой сфере, в недостаточном осознании эффективности обращения в прокуратуру со стороны граждан для защиты их прав в суде, а также в отсутствии комплексного подхода к освещению процессуального статуса этой категории участников в гражданском судопроизводстве.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dist"/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03555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7" name="explode.wav"/>
          </p:stSnd>
        </p:sndAc>
      </p:transition>
    </mc:Choice>
    <mc:Fallback>
      <p:transition spd="slow">
        <p:fade/>
        <p:sndAc>
          <p:stSnd>
            <p:snd r:embed="rId7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7" grpId="0" bldLvl="0" animBg="1"/>
      <p:bldP spid="104859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71" name=""/>
        <p:cNvGrpSpPr/>
        <p:nvPr/>
      </p:nvGrpSpPr>
      <p:grpSpPr/>
      <p:sp>
        <p:nvSpPr>
          <p:cNvPr id="1048694" name="矩形 4"/>
          <p:cNvSpPr/>
          <p:nvPr/>
        </p:nvSpPr>
        <p:spPr>
          <a:xfrm>
            <a:off x="635" y="376555"/>
            <a:ext cx="9143365" cy="6104890"/>
          </a:xfrm>
          <a:prstGeom prst="rect">
            <a:avLst/>
          </a:prstGeom>
          <a:blipFill>
            <a:blip r:embed="rId2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048698" name="PA-Rectangle: Rounded Corners 28"/>
          <p:cNvSpPr/>
          <p:nvPr>
            <p:custDataLst>
              <p:tags r:id="rId3"/>
            </p:custDataLst>
          </p:nvPr>
        </p:nvSpPr>
        <p:spPr>
          <a:xfrm>
            <a:off x="4818046" y="1771677"/>
            <a:ext cx="4095110" cy="549291"/>
          </a:xfrm>
          <a:prstGeom prst="roundRect">
            <a:avLst>
              <a:gd name="adj" fmla="val 50000"/>
            </a:avLst>
          </a:prstGeom>
          <a:solidFill>
            <a:srgbClr val="84685A"/>
          </a:solidFill>
          <a:ln w="12700" cap="flat">
            <a:noFill/>
            <a:miter lim="400000"/>
          </a:ln>
          <a:effectLst/>
        </p:spPr>
        <p:txBody>
          <a:bodyPr wrap="none" lIns="25400" tIns="25400" rIns="25400" bIns="25400" anchor="ctr">
            <a:normAutofit fontScale="90000"/>
          </a:bodyPr>
          <a:p>
            <a:pPr lvl="0" algn="ctr"/>
            <a:r>
              <a:rPr lang="ru-RU" altLang="zh-CN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Вторая</a:t>
            </a:r>
            <a:endParaRPr lang="ru-RU" altLang="zh-CN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48701" name="PA-矩形 7"/>
          <p:cNvSpPr/>
          <p:nvPr>
            <p:custDataLst>
              <p:tags r:id="rId4"/>
            </p:custDataLst>
          </p:nvPr>
        </p:nvSpPr>
        <p:spPr>
          <a:xfrm>
            <a:off x="236220" y="2359660"/>
            <a:ext cx="4043045" cy="168211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just">
              <a:lnSpc>
                <a:spcPct val="150000"/>
              </a:lnSpc>
            </a:pP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О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бращение в суд с заявлением в защиту прав других лиц.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Подзаголовок 8"/>
          <p:cNvSpPr txBox="1"/>
          <p:nvPr/>
        </p:nvSpPr>
        <p:spPr>
          <a:xfrm>
            <a:off x="395407" y="70577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участия прокурора</a:t>
            </a:r>
            <a:endParaRPr lang="ru-RU" sz="3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" name="PA-矩形 6"/>
          <p:cNvSpPr/>
          <p:nvPr>
            <p:custDataLst>
              <p:tags r:id="rId5"/>
            </p:custDataLst>
          </p:nvPr>
        </p:nvSpPr>
        <p:spPr>
          <a:xfrm>
            <a:off x="224162" y="1760061"/>
            <a:ext cx="4055057" cy="9772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p>
            <a:pPr algn="ctr">
              <a:lnSpc>
                <a:spcPct val="120000"/>
              </a:lnSpc>
            </a:pPr>
            <a:r>
              <a:rPr lang="zh-CN" altLang="en-US" sz="2400" b="1" dirty="0">
                <a:solidFill>
                  <a:schemeClr val="bg1"/>
                </a:solidFill>
                <a:ea typeface="Calibri" panose="020F0502020204030204" charset="0"/>
                <a:cs typeface="Calibri" panose="020F0502020204030204" charset="0"/>
                <a:sym typeface="+mn-lt"/>
              </a:rPr>
              <a:t>Enter title
</a:t>
            </a:r>
            <a:endParaRPr lang="zh-CN" altLang="en-US" sz="2400" b="1" dirty="0">
              <a:solidFill>
                <a:schemeClr val="bg1"/>
              </a:solidFill>
              <a:ea typeface="Calibri" panose="020F0502020204030204" charset="0"/>
              <a:cs typeface="Calibri" panose="020F0502020204030204" charset="0"/>
              <a:sym typeface="+mn-lt"/>
            </a:endParaRPr>
          </a:p>
        </p:txBody>
      </p:sp>
      <p:sp>
        <p:nvSpPr>
          <p:cNvPr id="2" name="PA-Rectangle: Rounded Corners 28"/>
          <p:cNvSpPr/>
          <p:nvPr>
            <p:custDataLst>
              <p:tags r:id="rId6"/>
            </p:custDataLst>
          </p:nvPr>
        </p:nvSpPr>
        <p:spPr>
          <a:xfrm>
            <a:off x="224456" y="1760247"/>
            <a:ext cx="4095110" cy="549291"/>
          </a:xfrm>
          <a:prstGeom prst="roundRect">
            <a:avLst>
              <a:gd name="adj" fmla="val 50000"/>
            </a:avLst>
          </a:prstGeom>
          <a:solidFill>
            <a:srgbClr val="84685A"/>
          </a:solidFill>
          <a:ln w="12700" cap="flat">
            <a:noFill/>
            <a:miter lim="400000"/>
          </a:ln>
          <a:effectLst/>
        </p:spPr>
        <p:txBody>
          <a:bodyPr wrap="none" lIns="25400" tIns="25400" rIns="25400" bIns="25400" anchor="ctr">
            <a:noAutofit/>
          </a:bodyPr>
          <a:p>
            <a:pPr lvl="0" algn="ctr"/>
            <a:r>
              <a:rPr lang="ru-RU" altLang="zh-CN" sz="2400" dirty="0">
                <a:solidFill>
                  <a:schemeClr val="bg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Первая</a:t>
            </a:r>
            <a:endParaRPr lang="ru-RU" altLang="zh-CN" sz="2400" dirty="0">
              <a:solidFill>
                <a:schemeClr val="bg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3" name="PA-矩形 7"/>
          <p:cNvSpPr/>
          <p:nvPr>
            <p:custDataLst>
              <p:tags r:id="rId7"/>
            </p:custDataLst>
          </p:nvPr>
        </p:nvSpPr>
        <p:spPr>
          <a:xfrm>
            <a:off x="4869815" y="2359660"/>
            <a:ext cx="4043045" cy="1682115"/>
          </a:xfrm>
          <a:prstGeom prst="rect">
            <a:avLst/>
          </a:prstGeom>
        </p:spPr>
        <p:txBody>
          <a:bodyPr wrap="square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just">
              <a:lnSpc>
                <a:spcPct val="150000"/>
              </a:lnSpc>
            </a:pP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В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ступление в уже начатый процесс для дачи заключения по 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обязательным категориям дел.</a:t>
            </a:r>
            <a:endParaRPr lang="ru-RU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5" name="PA-Freeform: Shape 5"/>
          <p:cNvSpPr/>
          <p:nvPr>
            <p:custDataLst>
              <p:tags r:id="rId8"/>
            </p:custDataLst>
          </p:nvPr>
        </p:nvSpPr>
        <p:spPr>
          <a:xfrm>
            <a:off x="5063921" y="1921034"/>
            <a:ext cx="238950" cy="251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9" h="21367" extrusionOk="0">
                <a:moveTo>
                  <a:pt x="5399" y="21367"/>
                </a:moveTo>
                <a:cubicBezTo>
                  <a:pt x="3945" y="21367"/>
                  <a:pt x="2583" y="20761"/>
                  <a:pt x="1600" y="19796"/>
                </a:cubicBezTo>
                <a:cubicBezTo>
                  <a:pt x="-305" y="17926"/>
                  <a:pt x="-835" y="14661"/>
                  <a:pt x="1835" y="12040"/>
                </a:cubicBezTo>
                <a:cubicBezTo>
                  <a:pt x="3400" y="10503"/>
                  <a:pt x="9667" y="4351"/>
                  <a:pt x="12796" y="1279"/>
                </a:cubicBezTo>
                <a:cubicBezTo>
                  <a:pt x="13906" y="188"/>
                  <a:pt x="15321" y="-233"/>
                  <a:pt x="16674" y="123"/>
                </a:cubicBezTo>
                <a:cubicBezTo>
                  <a:pt x="18004" y="473"/>
                  <a:pt x="19093" y="1542"/>
                  <a:pt x="19449" y="2847"/>
                </a:cubicBezTo>
                <a:cubicBezTo>
                  <a:pt x="19811" y="4176"/>
                  <a:pt x="19382" y="5564"/>
                  <a:pt x="18273" y="6654"/>
                </a:cubicBezTo>
                <a:lnTo>
                  <a:pt x="7790" y="16945"/>
                </a:lnTo>
                <a:cubicBezTo>
                  <a:pt x="7191" y="17533"/>
                  <a:pt x="6516" y="17880"/>
                  <a:pt x="5836" y="17951"/>
                </a:cubicBezTo>
                <a:cubicBezTo>
                  <a:pt x="5163" y="18020"/>
                  <a:pt x="4520" y="17808"/>
                  <a:pt x="4071" y="17366"/>
                </a:cubicBezTo>
                <a:cubicBezTo>
                  <a:pt x="3256" y="16566"/>
                  <a:pt x="3140" y="15060"/>
                  <a:pt x="4495" y="13730"/>
                </a:cubicBezTo>
                <a:lnTo>
                  <a:pt x="11857" y="6501"/>
                </a:lnTo>
                <a:cubicBezTo>
                  <a:pt x="12160" y="6204"/>
                  <a:pt x="12650" y="6204"/>
                  <a:pt x="12952" y="6501"/>
                </a:cubicBezTo>
                <a:cubicBezTo>
                  <a:pt x="13255" y="6798"/>
                  <a:pt x="13255" y="7279"/>
                  <a:pt x="12952" y="7576"/>
                </a:cubicBezTo>
                <a:lnTo>
                  <a:pt x="5590" y="14805"/>
                </a:lnTo>
                <a:cubicBezTo>
                  <a:pt x="4953" y="15429"/>
                  <a:pt x="4896" y="16025"/>
                  <a:pt x="5166" y="16291"/>
                </a:cubicBezTo>
                <a:cubicBezTo>
                  <a:pt x="5285" y="16409"/>
                  <a:pt x="5464" y="16461"/>
                  <a:pt x="5672" y="16439"/>
                </a:cubicBezTo>
                <a:cubicBezTo>
                  <a:pt x="5992" y="16406"/>
                  <a:pt x="6354" y="16204"/>
                  <a:pt x="6695" y="15870"/>
                </a:cubicBezTo>
                <a:lnTo>
                  <a:pt x="17178" y="5579"/>
                </a:lnTo>
                <a:cubicBezTo>
                  <a:pt x="17896" y="4873"/>
                  <a:pt x="18171" y="4043"/>
                  <a:pt x="17953" y="3240"/>
                </a:cubicBezTo>
                <a:cubicBezTo>
                  <a:pt x="17737" y="2451"/>
                  <a:pt x="17078" y="1804"/>
                  <a:pt x="16273" y="1592"/>
                </a:cubicBezTo>
                <a:cubicBezTo>
                  <a:pt x="15457" y="1377"/>
                  <a:pt x="14611" y="1648"/>
                  <a:pt x="13891" y="2354"/>
                </a:cubicBezTo>
                <a:cubicBezTo>
                  <a:pt x="10762" y="5426"/>
                  <a:pt x="4495" y="11579"/>
                  <a:pt x="2930" y="13115"/>
                </a:cubicBezTo>
                <a:cubicBezTo>
                  <a:pt x="887" y="15120"/>
                  <a:pt x="1378" y="17427"/>
                  <a:pt x="2695" y="18721"/>
                </a:cubicBezTo>
                <a:cubicBezTo>
                  <a:pt x="4014" y="20015"/>
                  <a:pt x="6364" y="20495"/>
                  <a:pt x="8406" y="18491"/>
                </a:cubicBezTo>
                <a:lnTo>
                  <a:pt x="19368" y="7729"/>
                </a:lnTo>
                <a:cubicBezTo>
                  <a:pt x="19670" y="7433"/>
                  <a:pt x="20160" y="7433"/>
                  <a:pt x="20463" y="7729"/>
                </a:cubicBezTo>
                <a:cubicBezTo>
                  <a:pt x="20765" y="8026"/>
                  <a:pt x="20765" y="8508"/>
                  <a:pt x="20463" y="8804"/>
                </a:cubicBezTo>
                <a:lnTo>
                  <a:pt x="9501" y="19566"/>
                </a:lnTo>
                <a:cubicBezTo>
                  <a:pt x="8209" y="20835"/>
                  <a:pt x="6763" y="21367"/>
                  <a:pt x="5399" y="21367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  <a:miter lim="400000"/>
          </a:ln>
        </p:spPr>
        <p:txBody>
          <a:bodyPr anchor="ctr"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 charset="0"/>
              <a:cs typeface="Calibri" panose="020F0502020204030204" charset="0"/>
              <a:sym typeface="+mn-lt"/>
            </a:endParaRPr>
          </a:p>
        </p:txBody>
      </p:sp>
      <p:sp>
        <p:nvSpPr>
          <p:cNvPr id="6" name="PA-Freeform: Shape 5"/>
          <p:cNvSpPr/>
          <p:nvPr>
            <p:custDataLst>
              <p:tags r:id="rId9"/>
            </p:custDataLst>
          </p:nvPr>
        </p:nvSpPr>
        <p:spPr>
          <a:xfrm>
            <a:off x="432231" y="1921034"/>
            <a:ext cx="238950" cy="25137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89" h="21367" extrusionOk="0">
                <a:moveTo>
                  <a:pt x="5399" y="21367"/>
                </a:moveTo>
                <a:cubicBezTo>
                  <a:pt x="3945" y="21367"/>
                  <a:pt x="2583" y="20761"/>
                  <a:pt x="1600" y="19796"/>
                </a:cubicBezTo>
                <a:cubicBezTo>
                  <a:pt x="-305" y="17926"/>
                  <a:pt x="-835" y="14661"/>
                  <a:pt x="1835" y="12040"/>
                </a:cubicBezTo>
                <a:cubicBezTo>
                  <a:pt x="3400" y="10503"/>
                  <a:pt x="9667" y="4351"/>
                  <a:pt x="12796" y="1279"/>
                </a:cubicBezTo>
                <a:cubicBezTo>
                  <a:pt x="13906" y="188"/>
                  <a:pt x="15321" y="-233"/>
                  <a:pt x="16674" y="123"/>
                </a:cubicBezTo>
                <a:cubicBezTo>
                  <a:pt x="18004" y="473"/>
                  <a:pt x="19093" y="1542"/>
                  <a:pt x="19449" y="2847"/>
                </a:cubicBezTo>
                <a:cubicBezTo>
                  <a:pt x="19811" y="4176"/>
                  <a:pt x="19382" y="5564"/>
                  <a:pt x="18273" y="6654"/>
                </a:cubicBezTo>
                <a:lnTo>
                  <a:pt x="7790" y="16945"/>
                </a:lnTo>
                <a:cubicBezTo>
                  <a:pt x="7191" y="17533"/>
                  <a:pt x="6516" y="17880"/>
                  <a:pt x="5836" y="17951"/>
                </a:cubicBezTo>
                <a:cubicBezTo>
                  <a:pt x="5163" y="18020"/>
                  <a:pt x="4520" y="17808"/>
                  <a:pt x="4071" y="17366"/>
                </a:cubicBezTo>
                <a:cubicBezTo>
                  <a:pt x="3256" y="16566"/>
                  <a:pt x="3140" y="15060"/>
                  <a:pt x="4495" y="13730"/>
                </a:cubicBezTo>
                <a:lnTo>
                  <a:pt x="11857" y="6501"/>
                </a:lnTo>
                <a:cubicBezTo>
                  <a:pt x="12160" y="6204"/>
                  <a:pt x="12650" y="6204"/>
                  <a:pt x="12952" y="6501"/>
                </a:cubicBezTo>
                <a:cubicBezTo>
                  <a:pt x="13255" y="6798"/>
                  <a:pt x="13255" y="7279"/>
                  <a:pt x="12952" y="7576"/>
                </a:cubicBezTo>
                <a:lnTo>
                  <a:pt x="5590" y="14805"/>
                </a:lnTo>
                <a:cubicBezTo>
                  <a:pt x="4953" y="15429"/>
                  <a:pt x="4896" y="16025"/>
                  <a:pt x="5166" y="16291"/>
                </a:cubicBezTo>
                <a:cubicBezTo>
                  <a:pt x="5285" y="16409"/>
                  <a:pt x="5464" y="16461"/>
                  <a:pt x="5672" y="16439"/>
                </a:cubicBezTo>
                <a:cubicBezTo>
                  <a:pt x="5992" y="16406"/>
                  <a:pt x="6354" y="16204"/>
                  <a:pt x="6695" y="15870"/>
                </a:cubicBezTo>
                <a:lnTo>
                  <a:pt x="17178" y="5579"/>
                </a:lnTo>
                <a:cubicBezTo>
                  <a:pt x="17896" y="4873"/>
                  <a:pt x="18171" y="4043"/>
                  <a:pt x="17953" y="3240"/>
                </a:cubicBezTo>
                <a:cubicBezTo>
                  <a:pt x="17737" y="2451"/>
                  <a:pt x="17078" y="1804"/>
                  <a:pt x="16273" y="1592"/>
                </a:cubicBezTo>
                <a:cubicBezTo>
                  <a:pt x="15457" y="1377"/>
                  <a:pt x="14611" y="1648"/>
                  <a:pt x="13891" y="2354"/>
                </a:cubicBezTo>
                <a:cubicBezTo>
                  <a:pt x="10762" y="5426"/>
                  <a:pt x="4495" y="11579"/>
                  <a:pt x="2930" y="13115"/>
                </a:cubicBezTo>
                <a:cubicBezTo>
                  <a:pt x="887" y="15120"/>
                  <a:pt x="1378" y="17427"/>
                  <a:pt x="2695" y="18721"/>
                </a:cubicBezTo>
                <a:cubicBezTo>
                  <a:pt x="4014" y="20015"/>
                  <a:pt x="6364" y="20495"/>
                  <a:pt x="8406" y="18491"/>
                </a:cubicBezTo>
                <a:lnTo>
                  <a:pt x="19368" y="7729"/>
                </a:lnTo>
                <a:cubicBezTo>
                  <a:pt x="19670" y="7433"/>
                  <a:pt x="20160" y="7433"/>
                  <a:pt x="20463" y="7729"/>
                </a:cubicBezTo>
                <a:cubicBezTo>
                  <a:pt x="20765" y="8026"/>
                  <a:pt x="20765" y="8508"/>
                  <a:pt x="20463" y="8804"/>
                </a:cubicBezTo>
                <a:lnTo>
                  <a:pt x="9501" y="19566"/>
                </a:lnTo>
                <a:cubicBezTo>
                  <a:pt x="8209" y="20835"/>
                  <a:pt x="6763" y="21367"/>
                  <a:pt x="5399" y="21367"/>
                </a:cubicBezTo>
                <a:close/>
              </a:path>
            </a:pathLst>
          </a:custGeom>
          <a:solidFill>
            <a:srgbClr val="FFFFFF"/>
          </a:solidFill>
          <a:ln w="12700">
            <a:noFill/>
            <a:miter lim="400000"/>
          </a:ln>
        </p:spPr>
        <p:txBody>
          <a:bodyPr anchor="ctr"/>
          <a:p>
            <a:pPr algn="ctr"/>
            <a:endParaRPr>
              <a:solidFill>
                <a:schemeClr val="tx1">
                  <a:lumMod val="65000"/>
                  <a:lumOff val="35000"/>
                </a:schemeClr>
              </a:solidFill>
              <a:ea typeface="Calibri" panose="020F0502020204030204" charset="0"/>
              <a:cs typeface="Calibri" panose="020F0502020204030204" charset="0"/>
              <a:sym typeface="+mn-lt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03555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12" name="explode.wav"/>
          </p:stSnd>
        </p:sndAc>
      </p:transition>
    </mc:Choice>
    <mc:Fallback>
      <p:transition spd="slow">
        <p:fade/>
        <p:sndAc>
          <p:stSnd>
            <p:snd r:embed="rId1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8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8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48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48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98" grpId="0" bldLvl="0" animBg="1"/>
      <p:bldP spid="1048701" grpId="0"/>
      <p:bldP spid="1" grpId="0"/>
      <p:bldP spid="2" grpId="0" bldLvl="0" animBg="1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53" name=""/>
        <p:cNvGrpSpPr/>
        <p:nvPr/>
      </p:nvGrpSpPr>
      <p:grpSpPr/>
      <p:sp>
        <p:nvSpPr>
          <p:cNvPr id="1048651" name="矩形 4"/>
          <p:cNvSpPr/>
          <p:nvPr/>
        </p:nvSpPr>
        <p:spPr>
          <a:xfrm>
            <a:off x="635" y="376555"/>
            <a:ext cx="9143365" cy="6104890"/>
          </a:xfrm>
          <a:prstGeom prst="rect">
            <a:avLst/>
          </a:prstGeom>
          <a:blipFill>
            <a:blip r:embed="rId2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048654" name="PA-矩形 6"/>
          <p:cNvSpPr/>
          <p:nvPr>
            <p:custDataLst>
              <p:tags r:id="rId3"/>
            </p:custDataLst>
          </p:nvPr>
        </p:nvSpPr>
        <p:spPr>
          <a:xfrm>
            <a:off x="621" y="2011461"/>
            <a:ext cx="1554755" cy="368215"/>
          </a:xfrm>
          <a:prstGeom prst="rect">
            <a:avLst/>
          </a:prstGeom>
          <a:solidFill>
            <a:srgbClr val="84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ru-RU" altLang="zh-CN" noProof="1">
                <a:latin typeface="Calibri" panose="020F0502020204030204" charset="0"/>
                <a:ea typeface="Calibri" panose="020F0502020204030204" charset="0"/>
              </a:rPr>
              <a:t>1</a:t>
            </a:r>
            <a:endParaRPr lang="ru-RU" altLang="zh-CN" noProof="1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55" name="PA-文本框 23"/>
          <p:cNvSpPr txBox="1"/>
          <p:nvPr>
            <p:custDataLst>
              <p:tags r:id="rId4"/>
            </p:custDataLst>
          </p:nvPr>
        </p:nvSpPr>
        <p:spPr>
          <a:xfrm>
            <a:off x="1714500" y="1674495"/>
            <a:ext cx="7323455" cy="362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С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татус в гражданском процессе носит комплексный характер, сочетая в себе черты представителя государства и истца.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48657" name="PA-矩形 10"/>
          <p:cNvSpPr/>
          <p:nvPr>
            <p:custDataLst>
              <p:tags r:id="rId5"/>
            </p:custDataLst>
          </p:nvPr>
        </p:nvSpPr>
        <p:spPr>
          <a:xfrm>
            <a:off x="-14" y="3523910"/>
            <a:ext cx="1554755" cy="368215"/>
          </a:xfrm>
          <a:prstGeom prst="rect">
            <a:avLst/>
          </a:prstGeom>
          <a:solidFill>
            <a:srgbClr val="84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ru-RU" altLang="zh-CN" noProof="1">
                <a:latin typeface="Calibri" panose="020F0502020204030204" charset="0"/>
                <a:ea typeface="Calibri" panose="020F0502020204030204" charset="0"/>
              </a:rPr>
              <a:t>2</a:t>
            </a:r>
            <a:endParaRPr lang="ru-RU" altLang="zh-CN" noProof="1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58" name="PA-文本框 23"/>
          <p:cNvSpPr txBox="1"/>
          <p:nvPr>
            <p:custDataLst>
              <p:tags r:id="rId6"/>
            </p:custDataLst>
          </p:nvPr>
        </p:nvSpPr>
        <p:spPr>
          <a:xfrm>
            <a:off x="1714500" y="3222625"/>
            <a:ext cx="7429500" cy="669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У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частие прокурора при рассмотрении гражданского дела осуществляется непосредственно от своего имени, но в защиту интересов других лиц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.</a:t>
            </a:r>
            <a:endParaRPr lang="ru-RU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1048660" name="PA-矩形 20"/>
          <p:cNvSpPr/>
          <p:nvPr>
            <p:custDataLst>
              <p:tags r:id="rId7"/>
            </p:custDataLst>
          </p:nvPr>
        </p:nvSpPr>
        <p:spPr>
          <a:xfrm>
            <a:off x="621" y="5035548"/>
            <a:ext cx="1554755" cy="368215"/>
          </a:xfrm>
          <a:prstGeom prst="rect">
            <a:avLst/>
          </a:prstGeom>
          <a:solidFill>
            <a:srgbClr val="8468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auto"/>
            <a:r>
              <a:rPr lang="ru-RU" altLang="zh-CN" noProof="1">
                <a:latin typeface="Calibri" panose="020F0502020204030204" charset="0"/>
                <a:ea typeface="Calibri" panose="020F0502020204030204" charset="0"/>
              </a:rPr>
              <a:t>3</a:t>
            </a:r>
            <a:endParaRPr lang="ru-RU" altLang="zh-CN" noProof="1"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61" name="PA-文本框 23"/>
          <p:cNvSpPr txBox="1"/>
          <p:nvPr>
            <p:custDataLst>
              <p:tags r:id="rId8"/>
            </p:custDataLst>
          </p:nvPr>
        </p:nvSpPr>
        <p:spPr>
          <a:xfrm>
            <a:off x="1714500" y="4758055"/>
            <a:ext cx="7429500" cy="9232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algn="l">
              <a:lnSpc>
                <a:spcPct val="120000"/>
              </a:lnSpc>
            </a:pP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Н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е имеет материально-правовой заинтересованности в исходе дела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 и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 действует в соответствии с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lt"/>
              </a:rPr>
              <a:t> процессуально-правовым интересом.</a:t>
            </a:r>
            <a:endParaRPr lang="ru-RU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lt"/>
            </a:endParaRPr>
          </a:p>
        </p:txBody>
      </p:sp>
      <p:sp>
        <p:nvSpPr>
          <p:cNvPr id="4" name="Подзаголовок 8"/>
          <p:cNvSpPr txBox="1"/>
          <p:nvPr/>
        </p:nvSpPr>
        <p:spPr>
          <a:xfrm>
            <a:off x="395407" y="70577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Статус прокурора</a:t>
            </a:r>
            <a:endParaRPr lang="ru-RU" sz="3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03555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0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11" name="explode.wav"/>
          </p:stSnd>
        </p:sndAc>
      </p:transition>
    </mc:Choice>
    <mc:Fallback>
      <p:transition spd="slow">
        <p:fade/>
        <p:sndAc>
          <p:stSnd>
            <p:snd r:embed="rId11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0486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0486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48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486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48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048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54" grpId="0" bldLvl="0" animBg="1"/>
      <p:bldP spid="1048655" grpId="0"/>
      <p:bldP spid="1048657" grpId="0" bldLvl="0" animBg="1"/>
      <p:bldP spid="1048658" grpId="0"/>
      <p:bldP spid="1048660" grpId="0" bldLvl="0" animBg="1"/>
      <p:bldP spid="104866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3" name=""/>
        <p:cNvGrpSpPr/>
        <p:nvPr/>
      </p:nvGrpSpPr>
      <p:grpSpPr/>
      <p:sp>
        <p:nvSpPr>
          <p:cNvPr id="1048589" name="矩形 4"/>
          <p:cNvSpPr/>
          <p:nvPr/>
        </p:nvSpPr>
        <p:spPr>
          <a:xfrm>
            <a:off x="635" y="461010"/>
            <a:ext cx="9143365" cy="5935980"/>
          </a:xfrm>
          <a:prstGeom prst="rect">
            <a:avLst/>
          </a:prstGeom>
          <a:blipFill>
            <a:blip r:embed="rId2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048590" name="PA-矩形 1"/>
          <p:cNvSpPr/>
          <p:nvPr>
            <p:custDataLst>
              <p:tags r:id="rId3"/>
            </p:custDataLst>
          </p:nvPr>
        </p:nvSpPr>
        <p:spPr>
          <a:xfrm rot="16200000">
            <a:off x="14532" y="3203113"/>
            <a:ext cx="868102" cy="163096"/>
          </a:xfrm>
          <a:prstGeom prst="rect">
            <a:avLst/>
          </a:prstGeom>
          <a:solidFill>
            <a:srgbClr val="4C2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304C9F"/>
              </a:solidFill>
              <a:latin typeface="方正大标宋_GBK" panose="03000509000000000000" charset="-122"/>
              <a:ea typeface="方正大标宋_GBK" panose="03000509000000000000" charset="-122"/>
            </a:endParaRPr>
          </a:p>
        </p:txBody>
      </p:sp>
      <p:sp>
        <p:nvSpPr>
          <p:cNvPr id="1048592" name="PA-文本框 4"/>
          <p:cNvSpPr txBox="1"/>
          <p:nvPr>
            <p:custDataLst>
              <p:tags r:id="rId4"/>
            </p:custDataLst>
          </p:nvPr>
        </p:nvSpPr>
        <p:spPr>
          <a:xfrm>
            <a:off x="808990" y="3458845"/>
            <a:ext cx="1915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dirty="0">
              <a:solidFill>
                <a:srgbClr val="84685A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593" name="PA-MH_Other_1"/>
          <p:cNvSpPr/>
          <p:nvPr>
            <p:custDataLst>
              <p:tags r:id="rId5"/>
            </p:custDataLst>
          </p:nvPr>
        </p:nvSpPr>
        <p:spPr>
          <a:xfrm>
            <a:off x="3261904" y="740561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1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4" name="PA-MH_Other_2"/>
          <p:cNvSpPr/>
          <p:nvPr>
            <p:custDataLst>
              <p:tags r:id="rId6"/>
            </p:custDataLst>
          </p:nvPr>
        </p:nvSpPr>
        <p:spPr>
          <a:xfrm>
            <a:off x="3261904" y="2217362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2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5" name="PA-MH_Other_3"/>
          <p:cNvSpPr/>
          <p:nvPr>
            <p:custDataLst>
              <p:tags r:id="rId7"/>
            </p:custDataLst>
          </p:nvPr>
        </p:nvSpPr>
        <p:spPr>
          <a:xfrm>
            <a:off x="3261904" y="3718293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3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6" name="PA-MH_Other_4"/>
          <p:cNvSpPr/>
          <p:nvPr>
            <p:custDataLst>
              <p:tags r:id="rId8"/>
            </p:custDataLst>
          </p:nvPr>
        </p:nvSpPr>
        <p:spPr>
          <a:xfrm>
            <a:off x="3261904" y="5219224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4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8" name="PA-矩形 10"/>
          <p:cNvSpPr/>
          <p:nvPr>
            <p:custDataLst>
              <p:tags r:id="rId9"/>
            </p:custDataLst>
          </p:nvPr>
        </p:nvSpPr>
        <p:spPr>
          <a:xfrm>
            <a:off x="4273550" y="716280"/>
            <a:ext cx="479234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Оценочные понятия в законе и отсутствие чётких критериев «уважительных причин».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48600" name="PA-矩形 12"/>
          <p:cNvSpPr/>
          <p:nvPr>
            <p:custDataLst>
              <p:tags r:id="rId10"/>
            </p:custDataLst>
          </p:nvPr>
        </p:nvSpPr>
        <p:spPr>
          <a:xfrm>
            <a:off x="4351655" y="5219700"/>
            <a:ext cx="4792345" cy="460375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Коллизии 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законодательства.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48602" name="PA-矩形 14"/>
          <p:cNvSpPr/>
          <p:nvPr>
            <p:custDataLst>
              <p:tags r:id="rId11"/>
            </p:custDataLst>
          </p:nvPr>
        </p:nvSpPr>
        <p:spPr>
          <a:xfrm>
            <a:off x="4273550" y="2217420"/>
            <a:ext cx="479234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ru-RU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О</a:t>
            </a: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шибочн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ое</a:t>
            </a: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 применение норм материального и процессуального права.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48603" name="PA-矩形 15"/>
          <p:cNvSpPr/>
          <p:nvPr>
            <p:custDataLst>
              <p:tags r:id="rId12"/>
            </p:custDataLst>
          </p:nvPr>
        </p:nvSpPr>
        <p:spPr>
          <a:xfrm>
            <a:off x="4273550" y="3718560"/>
            <a:ext cx="479234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Отсутствие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 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законодательного закрепления участия прокурора при защите прав группы граждан.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0860" y="2947035"/>
            <a:ext cx="2591435" cy="67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endParaRPr lang="ru-RU" sz="3800" b="1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70865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15" name="explode.wav"/>
          </p:stSnd>
        </p:sndAc>
      </p:transition>
    </mc:Choice>
    <mc:Fallback>
      <p:transition spd="slow">
        <p:fade/>
        <p:sndAc>
          <p:stSnd>
            <p:snd r:embed="rId15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4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8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 bldLvl="0" animBg="1"/>
      <p:bldP spid="1048593" grpId="0" bldLvl="0" animBg="1"/>
      <p:bldP spid="1048594" grpId="0" bldLvl="0" animBg="1"/>
      <p:bldP spid="1048595" grpId="0" bldLvl="0" animBg="1"/>
      <p:bldP spid="1048596" grpId="0" bldLvl="0" animBg="1"/>
      <p:bldP spid="1048598" grpId="0"/>
      <p:bldP spid="1048600" grpId="0"/>
      <p:bldP spid="1048602" grpId="0"/>
      <p:bldP spid="104860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33" name=""/>
        <p:cNvGrpSpPr/>
        <p:nvPr/>
      </p:nvGrpSpPr>
      <p:grpSpPr/>
      <p:sp>
        <p:nvSpPr>
          <p:cNvPr id="1048589" name="矩形 4"/>
          <p:cNvSpPr/>
          <p:nvPr/>
        </p:nvSpPr>
        <p:spPr>
          <a:xfrm>
            <a:off x="635" y="461010"/>
            <a:ext cx="9143365" cy="5935980"/>
          </a:xfrm>
          <a:prstGeom prst="rect">
            <a:avLst/>
          </a:prstGeom>
          <a:blipFill>
            <a:blip r:embed="rId2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048590" name="PA-矩形 1"/>
          <p:cNvSpPr/>
          <p:nvPr>
            <p:custDataLst>
              <p:tags r:id="rId3"/>
            </p:custDataLst>
          </p:nvPr>
        </p:nvSpPr>
        <p:spPr>
          <a:xfrm rot="16200000">
            <a:off x="14532" y="3203113"/>
            <a:ext cx="868102" cy="163096"/>
          </a:xfrm>
          <a:prstGeom prst="rect">
            <a:avLst/>
          </a:prstGeom>
          <a:solidFill>
            <a:srgbClr val="4C2F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rgbClr val="304C9F"/>
              </a:solidFill>
              <a:latin typeface="方正大标宋_GBK" panose="03000509000000000000" charset="-122"/>
              <a:ea typeface="方正大标宋_GBK" panose="03000509000000000000" charset="-122"/>
            </a:endParaRPr>
          </a:p>
        </p:txBody>
      </p:sp>
      <p:sp>
        <p:nvSpPr>
          <p:cNvPr id="1048592" name="PA-文本框 4"/>
          <p:cNvSpPr txBox="1"/>
          <p:nvPr>
            <p:custDataLst>
              <p:tags r:id="rId4"/>
            </p:custDataLst>
          </p:nvPr>
        </p:nvSpPr>
        <p:spPr>
          <a:xfrm>
            <a:off x="808990" y="3458845"/>
            <a:ext cx="1915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en-US" altLang="zh-CN" dirty="0">
              <a:solidFill>
                <a:srgbClr val="84685A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593" name="PA-MH_Other_1"/>
          <p:cNvSpPr/>
          <p:nvPr>
            <p:custDataLst>
              <p:tags r:id="rId5"/>
            </p:custDataLst>
          </p:nvPr>
        </p:nvSpPr>
        <p:spPr>
          <a:xfrm>
            <a:off x="3174274" y="826921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ru-RU" altLang="en-US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5</a:t>
            </a:r>
            <a:endParaRPr lang="ru-RU" altLang="en-US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4" name="PA-MH_Other_2"/>
          <p:cNvSpPr/>
          <p:nvPr>
            <p:custDataLst>
              <p:tags r:id="rId6"/>
            </p:custDataLst>
          </p:nvPr>
        </p:nvSpPr>
        <p:spPr>
          <a:xfrm>
            <a:off x="3174274" y="2498667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ru-RU" altLang="en-US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6</a:t>
            </a:r>
            <a:endParaRPr lang="ru-RU" altLang="en-US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5" name="PA-MH_Other_3"/>
          <p:cNvSpPr/>
          <p:nvPr>
            <p:custDataLst>
              <p:tags r:id="rId7"/>
            </p:custDataLst>
          </p:nvPr>
        </p:nvSpPr>
        <p:spPr>
          <a:xfrm>
            <a:off x="3174274" y="4291063"/>
            <a:ext cx="727984" cy="72950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ru-RU" altLang="en-US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7</a:t>
            </a:r>
            <a:endParaRPr lang="ru-RU" altLang="en-US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8" name="PA-矩形 10"/>
          <p:cNvSpPr/>
          <p:nvPr>
            <p:custDataLst>
              <p:tags r:id="rId8"/>
            </p:custDataLst>
          </p:nvPr>
        </p:nvSpPr>
        <p:spPr>
          <a:xfrm>
            <a:off x="4147185" y="826770"/>
            <a:ext cx="4821555" cy="829945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fontAlgn="auto"/>
            <a:r>
              <a:rPr lang="ru-RU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Н</a:t>
            </a: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еурегулированность формы</a:t>
            </a:r>
            <a:r>
              <a:rPr lang="ru-RU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 и содержания</a:t>
            </a:r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 заключения прокурора.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48600" name="PA-矩形 12"/>
          <p:cNvSpPr/>
          <p:nvPr>
            <p:custDataLst>
              <p:tags r:id="rId9"/>
            </p:custDataLst>
          </p:nvPr>
        </p:nvSpPr>
        <p:spPr>
          <a:xfrm>
            <a:off x="4147185" y="2519680"/>
            <a:ext cx="4821555" cy="119888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Отсутствие в законе возможности участия прокурора на стороне ответчика.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048602" name="PA-矩形 14"/>
          <p:cNvSpPr/>
          <p:nvPr>
            <p:custDataLst>
              <p:tags r:id="rId10"/>
            </p:custDataLst>
          </p:nvPr>
        </p:nvSpPr>
        <p:spPr>
          <a:xfrm>
            <a:off x="4147185" y="4291330"/>
            <a:ext cx="4821555" cy="1568450"/>
          </a:xfrm>
          <a:prstGeom prst="rect">
            <a:avLst/>
          </a:prstGeom>
        </p:spPr>
        <p:txBody>
          <a:bodyPr wrap="square">
            <a:spAutoFit/>
          </a:bodyPr>
          <a:p>
            <a:pPr algn="just"/>
            <a:r>
              <a:rPr lang="en-US" altLang="en-US" sz="24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Arial" panose="020B0604020202020204" pitchFamily="34" charset="0"/>
              </a:rPr>
              <a:t>Спорность положения статьи о назначении адвоката при неизвестности места жительства ответчика</a:t>
            </a:r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3075" y="2947035"/>
            <a:ext cx="2701290" cy="675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endParaRPr lang="ru-RU" sz="3800" b="1" dirty="0"/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70865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2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13" name="explode.wav"/>
          </p:stSnd>
        </p:sndAc>
      </p:transition>
    </mc:Choice>
    <mc:Fallback>
      <p:transition spd="slow">
        <p:fade/>
        <p:sndAc>
          <p:stSnd>
            <p:snd r:embed="rId13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48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48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48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4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486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590" grpId="0" bldLvl="0" animBg="1"/>
      <p:bldP spid="1048593" grpId="0" bldLvl="0" animBg="1"/>
      <p:bldP spid="1048594" grpId="0" bldLvl="0" animBg="1"/>
      <p:bldP spid="1048595" grpId="0" bldLvl="0" animBg="1"/>
      <p:bldP spid="1048598" grpId="0"/>
      <p:bldP spid="1048600" grpId="0"/>
      <p:bldP spid="104860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42" name=""/>
        <p:cNvGrpSpPr/>
        <p:nvPr/>
      </p:nvGrpSpPr>
      <p:grpSpPr/>
      <p:sp>
        <p:nvSpPr>
          <p:cNvPr id="1048618" name="矩形 4"/>
          <p:cNvSpPr/>
          <p:nvPr/>
        </p:nvSpPr>
        <p:spPr>
          <a:xfrm>
            <a:off x="0" y="376555"/>
            <a:ext cx="9144000" cy="6104890"/>
          </a:xfrm>
          <a:prstGeom prst="rect">
            <a:avLst/>
          </a:prstGeom>
          <a:blipFill>
            <a:blip r:embed="rId2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048619" name="PA-文本框 4"/>
          <p:cNvSpPr txBox="1"/>
          <p:nvPr>
            <p:custDataLst>
              <p:tags r:id="rId3"/>
            </p:custDataLst>
          </p:nvPr>
        </p:nvSpPr>
        <p:spPr>
          <a:xfrm>
            <a:off x="2924175" y="532130"/>
            <a:ext cx="3295015" cy="5829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just"/>
            <a:r>
              <a:rPr lang="ru-RU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Microsoft YaHei Light" panose="020B0502040204020203" pitchFamily="34" charset="-122"/>
              </a:rPr>
              <a:t>Пути решения</a:t>
            </a:r>
            <a:r>
              <a:rPr lang="zh-CN" altLang="en-US" sz="3600" b="1" dirty="0">
                <a:solidFill>
                  <a:srgbClr val="84685A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Microsoft YaHei Light" panose="020B0502040204020203" pitchFamily="34" charset="-122"/>
              </a:rPr>
              <a:t>
</a:t>
            </a:r>
            <a:endParaRPr lang="zh-CN" altLang="en-US" sz="3600" b="1" dirty="0">
              <a:solidFill>
                <a:srgbClr val="84685A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Microsoft YaHei Light" panose="020B0502040204020203" pitchFamily="34" charset="-122"/>
            </a:endParaRPr>
          </a:p>
        </p:txBody>
      </p:sp>
      <p:grpSp>
        <p:nvGrpSpPr>
          <p:cNvPr id="44" name="PA-组合 23"/>
          <p:cNvGrpSpPr/>
          <p:nvPr>
            <p:custDataLst>
              <p:tags r:id="rId4"/>
            </p:custDataLst>
          </p:nvPr>
        </p:nvGrpSpPr>
        <p:grpSpPr>
          <a:xfrm flipH="1">
            <a:off x="248920" y="1209040"/>
            <a:ext cx="2328545" cy="2220595"/>
            <a:chOff x="5178152" y="1576074"/>
            <a:chExt cx="6516499" cy="5086812"/>
          </a:xfrm>
          <a:solidFill>
            <a:srgbClr val="84685A"/>
          </a:solidFill>
        </p:grpSpPr>
        <p:grpSp>
          <p:nvGrpSpPr>
            <p:cNvPr id="45" name="淘宝店chenying0907出品 16"/>
            <p:cNvGrpSpPr/>
            <p:nvPr/>
          </p:nvGrpSpPr>
          <p:grpSpPr>
            <a:xfrm>
              <a:off x="5178152" y="1576074"/>
              <a:ext cx="5086150" cy="5086812"/>
              <a:chOff x="4761793" y="1193377"/>
              <a:chExt cx="5086812" cy="5086812"/>
            </a:xfrm>
            <a:grpFill/>
          </p:grpSpPr>
          <p:sp>
            <p:nvSpPr>
              <p:cNvPr id="1048637" name="PA-空心弧 40"/>
              <p:cNvSpPr/>
              <p:nvPr>
                <p:custDataLst>
                  <p:tags r:id="rId5"/>
                </p:custDataLst>
              </p:nvPr>
            </p:nvSpPr>
            <p:spPr>
              <a:xfrm rot="18932598">
                <a:off x="4761793" y="1193377"/>
                <a:ext cx="5086812" cy="5086812"/>
              </a:xfrm>
              <a:prstGeom prst="blockArc">
                <a:avLst>
                  <a:gd name="adj1" fmla="val 5631562"/>
                  <a:gd name="adj2" fmla="val 21573093"/>
                  <a:gd name="adj3" fmla="val 1424"/>
                </a:avLst>
              </a:prstGeom>
              <a:solidFill>
                <a:srgbClr val="846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</a:endParaRPr>
              </a:p>
            </p:txBody>
          </p:sp>
          <p:sp>
            <p:nvSpPr>
              <p:cNvPr id="1048638" name="PA-等腰三角形 41"/>
              <p:cNvSpPr/>
              <p:nvPr>
                <p:custDataLst>
                  <p:tags r:id="rId6"/>
                </p:custDataLst>
              </p:nvPr>
            </p:nvSpPr>
            <p:spPr>
              <a:xfrm rot="7800137">
                <a:off x="8984404" y="1884169"/>
                <a:ext cx="269694" cy="2324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lang="zh-CN" altLang="en-US" sz="1400" dirty="0"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</a:endParaRPr>
              </a:p>
            </p:txBody>
          </p:sp>
        </p:grpSp>
        <p:sp>
          <p:nvSpPr>
            <p:cNvPr id="1048639" name="PA-六边形 38"/>
            <p:cNvSpPr/>
            <p:nvPr>
              <p:custDataLst>
                <p:tags r:id="rId7"/>
              </p:custDataLst>
            </p:nvPr>
          </p:nvSpPr>
          <p:spPr bwMode="auto">
            <a:xfrm>
              <a:off x="8385143" y="2723710"/>
              <a:ext cx="3309508" cy="2754313"/>
            </a:xfrm>
            <a:prstGeom prst="hexag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1" name="PA-六边形 36"/>
            <p:cNvSpPr/>
            <p:nvPr>
              <p:custDataLst>
                <p:tags r:id="rId8"/>
              </p:custDataLst>
            </p:nvPr>
          </p:nvSpPr>
          <p:spPr bwMode="auto">
            <a:xfrm>
              <a:off x="7489910" y="2044260"/>
              <a:ext cx="1576183" cy="1358900"/>
            </a:xfrm>
            <a:prstGeom prst="hexagon">
              <a:avLst/>
            </a:prstGeom>
            <a:solidFill>
              <a:srgbClr val="4C2F1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3" name="PA-六边形 34"/>
            <p:cNvSpPr/>
            <p:nvPr>
              <p:custDataLst>
                <p:tags r:id="rId9"/>
              </p:custDataLst>
            </p:nvPr>
          </p:nvSpPr>
          <p:spPr bwMode="auto">
            <a:xfrm>
              <a:off x="6216901" y="2731648"/>
              <a:ext cx="1576183" cy="1357312"/>
            </a:xfrm>
            <a:prstGeom prst="hexag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5" name="PA-六边形 1"/>
            <p:cNvSpPr/>
            <p:nvPr>
              <p:custDataLst>
                <p:tags r:id="rId10"/>
              </p:custDataLst>
            </p:nvPr>
          </p:nvSpPr>
          <p:spPr bwMode="auto">
            <a:xfrm>
              <a:off x="6216901" y="4120710"/>
              <a:ext cx="1576183" cy="1357313"/>
            </a:xfrm>
            <a:prstGeom prst="hexagon">
              <a:avLst/>
            </a:prstGeom>
            <a:solidFill>
              <a:srgbClr val="4C2F1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7" name="PA-六边形 30"/>
            <p:cNvSpPr/>
            <p:nvPr>
              <p:custDataLst>
                <p:tags r:id="rId11"/>
              </p:custDataLst>
            </p:nvPr>
          </p:nvSpPr>
          <p:spPr bwMode="auto">
            <a:xfrm>
              <a:off x="7477212" y="4828735"/>
              <a:ext cx="1576183" cy="1358900"/>
            </a:xfrm>
            <a:prstGeom prst="hexag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</p:grpSp>
      <p:sp>
        <p:nvSpPr>
          <p:cNvPr id="1048632" name="PA-任意多边形 105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357916" y="1566966"/>
            <a:ext cx="223434" cy="270083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31" name="PA-任意多边形 11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800723" y="2482719"/>
            <a:ext cx="272541" cy="266402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36" name="PA-任意多边形 7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1357493" y="2781009"/>
            <a:ext cx="272541" cy="288501"/>
          </a:xfrm>
          <a:custGeom>
            <a:avLst/>
            <a:gdLst>
              <a:gd name="T0" fmla="*/ 170 w 222"/>
              <a:gd name="T1" fmla="*/ 29 h 235"/>
              <a:gd name="T2" fmla="*/ 182 w 222"/>
              <a:gd name="T3" fmla="*/ 7 h 235"/>
              <a:gd name="T4" fmla="*/ 151 w 222"/>
              <a:gd name="T5" fmla="*/ 19 h 235"/>
              <a:gd name="T6" fmla="*/ 7 w 222"/>
              <a:gd name="T7" fmla="*/ 159 h 235"/>
              <a:gd name="T8" fmla="*/ 31 w 222"/>
              <a:gd name="T9" fmla="*/ 223 h 235"/>
              <a:gd name="T10" fmla="*/ 31 w 222"/>
              <a:gd name="T11" fmla="*/ 171 h 235"/>
              <a:gd name="T12" fmla="*/ 109 w 222"/>
              <a:gd name="T13" fmla="*/ 114 h 235"/>
              <a:gd name="T14" fmla="*/ 116 w 222"/>
              <a:gd name="T15" fmla="*/ 93 h 235"/>
              <a:gd name="T16" fmla="*/ 87 w 222"/>
              <a:gd name="T17" fmla="*/ 104 h 235"/>
              <a:gd name="T18" fmla="*/ 76 w 222"/>
              <a:gd name="T19" fmla="*/ 100 h 235"/>
              <a:gd name="T20" fmla="*/ 116 w 222"/>
              <a:gd name="T21" fmla="*/ 83 h 235"/>
              <a:gd name="T22" fmla="*/ 132 w 222"/>
              <a:gd name="T23" fmla="*/ 90 h 235"/>
              <a:gd name="T24" fmla="*/ 132 w 222"/>
              <a:gd name="T25" fmla="*/ 19 h 235"/>
              <a:gd name="T26" fmla="*/ 180 w 222"/>
              <a:gd name="T27" fmla="*/ 0 h 235"/>
              <a:gd name="T28" fmla="*/ 182 w 222"/>
              <a:gd name="T29" fmla="*/ 0 h 235"/>
              <a:gd name="T30" fmla="*/ 222 w 222"/>
              <a:gd name="T31" fmla="*/ 19 h 235"/>
              <a:gd name="T32" fmla="*/ 173 w 222"/>
              <a:gd name="T33" fmla="*/ 187 h 235"/>
              <a:gd name="T34" fmla="*/ 158 w 222"/>
              <a:gd name="T35" fmla="*/ 180 h 235"/>
              <a:gd name="T36" fmla="*/ 106 w 222"/>
              <a:gd name="T37" fmla="*/ 211 h 235"/>
              <a:gd name="T38" fmla="*/ 90 w 222"/>
              <a:gd name="T39" fmla="*/ 201 h 235"/>
              <a:gd name="T40" fmla="*/ 38 w 222"/>
              <a:gd name="T41" fmla="*/ 235 h 235"/>
              <a:gd name="T42" fmla="*/ 2 w 222"/>
              <a:gd name="T43" fmla="*/ 218 h 235"/>
              <a:gd name="T44" fmla="*/ 0 w 222"/>
              <a:gd name="T45" fmla="*/ 213 h 235"/>
              <a:gd name="T46" fmla="*/ 0 w 222"/>
              <a:gd name="T47" fmla="*/ 147 h 235"/>
              <a:gd name="T48" fmla="*/ 47 w 222"/>
              <a:gd name="T49" fmla="*/ 128 h 235"/>
              <a:gd name="T50" fmla="*/ 50 w 222"/>
              <a:gd name="T51" fmla="*/ 128 h 235"/>
              <a:gd name="T52" fmla="*/ 90 w 222"/>
              <a:gd name="T53" fmla="*/ 147 h 235"/>
              <a:gd name="T54" fmla="*/ 99 w 222"/>
              <a:gd name="T55" fmla="*/ 199 h 235"/>
              <a:gd name="T56" fmla="*/ 76 w 222"/>
              <a:gd name="T57" fmla="*/ 114 h 235"/>
              <a:gd name="T58" fmla="*/ 68 w 222"/>
              <a:gd name="T59" fmla="*/ 138 h 235"/>
              <a:gd name="T60" fmla="*/ 68 w 222"/>
              <a:gd name="T61" fmla="*/ 102 h 235"/>
              <a:gd name="T62" fmla="*/ 139 w 222"/>
              <a:gd name="T63" fmla="*/ 95 h 235"/>
              <a:gd name="T64" fmla="*/ 158 w 222"/>
              <a:gd name="T65" fmla="*/ 102 h 235"/>
              <a:gd name="T66" fmla="*/ 165 w 222"/>
              <a:gd name="T67" fmla="*/ 175 h 235"/>
              <a:gd name="T68" fmla="*/ 139 w 222"/>
              <a:gd name="T69" fmla="*/ 31 h 235"/>
              <a:gd name="T70" fmla="*/ 139 w 222"/>
              <a:gd name="T71" fmla="*/ 95 h 235"/>
              <a:gd name="T72" fmla="*/ 38 w 222"/>
              <a:gd name="T73" fmla="*/ 159 h 235"/>
              <a:gd name="T74" fmla="*/ 47 w 222"/>
              <a:gd name="T75" fmla="*/ 138 h 235"/>
              <a:gd name="T76" fmla="*/ 19 w 222"/>
              <a:gd name="T77" fmla="*/ 149 h 235"/>
              <a:gd name="T78" fmla="*/ 173 w 222"/>
              <a:gd name="T79" fmla="*/ 36 h 235"/>
              <a:gd name="T80" fmla="*/ 173 w 222"/>
              <a:gd name="T81" fmla="*/ 3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9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8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8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35" name="PA-任意多边形 70"/>
          <p:cNvSpPr/>
          <p:nvPr>
            <p:custDataLst>
              <p:tags r:id="rId15"/>
            </p:custDataLst>
          </p:nvPr>
        </p:nvSpPr>
        <p:spPr bwMode="auto">
          <a:xfrm>
            <a:off x="1800860" y="1875790"/>
            <a:ext cx="247015" cy="266065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593" name="PA-MH_Other_1"/>
          <p:cNvSpPr/>
          <p:nvPr>
            <p:custDataLst>
              <p:tags r:id="rId16"/>
            </p:custDataLst>
          </p:nvPr>
        </p:nvSpPr>
        <p:spPr>
          <a:xfrm>
            <a:off x="2781935" y="1306195"/>
            <a:ext cx="594360" cy="530225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1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8" name="PA-矩形 10"/>
          <p:cNvSpPr/>
          <p:nvPr>
            <p:custDataLst>
              <p:tags r:id="rId17"/>
            </p:custDataLst>
          </p:nvPr>
        </p:nvSpPr>
        <p:spPr>
          <a:xfrm>
            <a:off x="3376295" y="1306195"/>
            <a:ext cx="5571490" cy="2314575"/>
          </a:xfrm>
          <a:prstGeom prst="rect">
            <a:avLst/>
          </a:prstGeom>
        </p:spPr>
        <p:txBody>
          <a:bodyPr wrap="square">
            <a:noAutofit/>
          </a:bodyPr>
          <a:p>
            <a:pPr algn="just"/>
            <a:r>
              <a:rPr lang="ru-RU" altLang="en-US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З</a:t>
            </a:r>
            <a:r>
              <a:rPr lang="en-US" altLang="en-US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аконодательное закрепление в законе  </a:t>
            </a:r>
            <a:r>
              <a:rPr lang="ru-RU" altLang="en-US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понятий, </a:t>
            </a:r>
            <a:r>
              <a:rPr lang="en-US" altLang="en-US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определить критерии </a:t>
            </a:r>
            <a:r>
              <a:rPr lang="ru-RU" altLang="en-US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их </a:t>
            </a:r>
            <a:r>
              <a:rPr lang="en-US" altLang="en-US" sz="2400" dirty="0"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оценки и закрепить перечень иных уважительных причин, исключающих возможность самостоятельного обращения гражданина в суд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just"/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" name="PA-矩形 10"/>
          <p:cNvSpPr/>
          <p:nvPr>
            <p:custDataLst>
              <p:tags r:id="rId18"/>
            </p:custDataLst>
          </p:nvPr>
        </p:nvSpPr>
        <p:spPr>
          <a:xfrm>
            <a:off x="3376295" y="4119880"/>
            <a:ext cx="5571490" cy="1574165"/>
          </a:xfrm>
          <a:prstGeom prst="rect">
            <a:avLst/>
          </a:prstGeom>
        </p:spPr>
        <p:txBody>
          <a:bodyPr wrap="square">
            <a:noAutofit/>
          </a:bodyPr>
          <a:p>
            <a:pPr algn="just"/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Устранение коллизий в федеральном законодательстве, правоприменительной практике и ведомственно-распорядительных актах</a:t>
            </a:r>
            <a:r>
              <a:rPr lang="ru-RU" altLang="en-US" sz="2400" dirty="0">
                <a:solidFill>
                  <a:schemeClr val="bg1">
                    <a:lumMod val="50000"/>
                  </a:schemeClr>
                </a:solidFill>
                <a:latin typeface="Calibri" panose="020F0502020204030204" charset="0"/>
                <a:ea typeface="Calibri" panose="020F0502020204030204" charset="0"/>
                <a:sym typeface="+mn-ea"/>
              </a:rPr>
              <a:t>.</a:t>
            </a:r>
            <a:endParaRPr lang="ru-RU" altLang="en-US" sz="2400" dirty="0">
              <a:solidFill>
                <a:schemeClr val="bg1">
                  <a:lumMod val="50000"/>
                </a:schemeClr>
              </a:solidFill>
              <a:latin typeface="Calibri" panose="020F0502020204030204" charset="0"/>
              <a:ea typeface="Calibri" panose="020F050202020403020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48594" name="PA-MH_Other_2"/>
          <p:cNvSpPr/>
          <p:nvPr>
            <p:custDataLst>
              <p:tags r:id="rId19"/>
            </p:custDataLst>
          </p:nvPr>
        </p:nvSpPr>
        <p:spPr>
          <a:xfrm>
            <a:off x="2781935" y="4119880"/>
            <a:ext cx="594360" cy="605155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2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3213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1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2" name="explode.wav"/>
          </p:stSnd>
        </p:sndAc>
      </p:transition>
    </mc:Choice>
    <mc:Fallback>
      <p:transition spd="slow">
        <p:fade/>
        <p:sndAc>
          <p:stSnd>
            <p:snd r:embed="rId2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48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48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48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48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 bldLvl="0" animBg="1"/>
      <p:bldP spid="1048632" grpId="0" bldLvl="0" animBg="1"/>
      <p:bldP spid="1048635" grpId="0" bldLvl="0" animBg="1"/>
      <p:bldP spid="1048636" grpId="0" bldLvl="0" animBg="1"/>
      <p:bldP spid="1048593" grpId="0" bldLvl="0" animBg="1"/>
      <p:bldP spid="1048598" grpId="0"/>
      <p:bldP spid="2" grpId="0"/>
      <p:bldP spid="104859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42" name=""/>
        <p:cNvGrpSpPr/>
        <p:nvPr/>
      </p:nvGrpSpPr>
      <p:grpSpPr/>
      <p:sp>
        <p:nvSpPr>
          <p:cNvPr id="1048618" name="矩形 4"/>
          <p:cNvSpPr/>
          <p:nvPr/>
        </p:nvSpPr>
        <p:spPr>
          <a:xfrm>
            <a:off x="0" y="376555"/>
            <a:ext cx="9144000" cy="6104890"/>
          </a:xfrm>
          <a:prstGeom prst="rect">
            <a:avLst/>
          </a:prstGeom>
          <a:blipFill>
            <a:blip r:embed="rId2"/>
          </a:blip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048619" name="PA-文本框 4"/>
          <p:cNvSpPr txBox="1"/>
          <p:nvPr>
            <p:custDataLst>
              <p:tags r:id="rId3"/>
            </p:custDataLst>
          </p:nvPr>
        </p:nvSpPr>
        <p:spPr>
          <a:xfrm>
            <a:off x="2924175" y="532130"/>
            <a:ext cx="3295015" cy="582930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  <a:sp3d contourW="12700"/>
          </a:bodyPr>
          <a:p>
            <a:pPr algn="just"/>
            <a:r>
              <a:rPr lang="ru-RU" altLang="zh-CN" sz="36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Microsoft YaHei Light" panose="020B0502040204020203" pitchFamily="34" charset="-122"/>
              </a:rPr>
              <a:t>Пути решения</a:t>
            </a:r>
            <a:r>
              <a:rPr lang="zh-CN" altLang="en-US" sz="3600" b="1" dirty="0">
                <a:solidFill>
                  <a:srgbClr val="84685A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Microsoft YaHei Light" panose="020B0502040204020203" pitchFamily="34" charset="-122"/>
              </a:rPr>
              <a:t>
</a:t>
            </a:r>
            <a:endParaRPr lang="zh-CN" altLang="en-US" sz="3600" b="1" dirty="0">
              <a:solidFill>
                <a:srgbClr val="84685A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Microsoft YaHei Light" panose="020B0502040204020203" pitchFamily="34" charset="-122"/>
            </a:endParaRPr>
          </a:p>
        </p:txBody>
      </p:sp>
      <p:grpSp>
        <p:nvGrpSpPr>
          <p:cNvPr id="44" name="PA-组合 23"/>
          <p:cNvGrpSpPr/>
          <p:nvPr>
            <p:custDataLst>
              <p:tags r:id="rId4"/>
            </p:custDataLst>
          </p:nvPr>
        </p:nvGrpSpPr>
        <p:grpSpPr>
          <a:xfrm flipH="1">
            <a:off x="248920" y="1209040"/>
            <a:ext cx="2328545" cy="2220595"/>
            <a:chOff x="5178152" y="1576074"/>
            <a:chExt cx="6516499" cy="5086812"/>
          </a:xfrm>
          <a:solidFill>
            <a:srgbClr val="84685A"/>
          </a:solidFill>
        </p:grpSpPr>
        <p:grpSp>
          <p:nvGrpSpPr>
            <p:cNvPr id="45" name="淘宝店chenying0907出品 16"/>
            <p:cNvGrpSpPr/>
            <p:nvPr/>
          </p:nvGrpSpPr>
          <p:grpSpPr>
            <a:xfrm>
              <a:off x="5178152" y="1576074"/>
              <a:ext cx="5086150" cy="5086812"/>
              <a:chOff x="4761793" y="1193377"/>
              <a:chExt cx="5086812" cy="5086812"/>
            </a:xfrm>
            <a:grpFill/>
          </p:grpSpPr>
          <p:sp>
            <p:nvSpPr>
              <p:cNvPr id="1048637" name="PA-空心弧 40"/>
              <p:cNvSpPr/>
              <p:nvPr>
                <p:custDataLst>
                  <p:tags r:id="rId5"/>
                </p:custDataLst>
              </p:nvPr>
            </p:nvSpPr>
            <p:spPr>
              <a:xfrm rot="18932598">
                <a:off x="4761793" y="1193377"/>
                <a:ext cx="5086812" cy="5086812"/>
              </a:xfrm>
              <a:prstGeom prst="blockArc">
                <a:avLst>
                  <a:gd name="adj1" fmla="val 5631562"/>
                  <a:gd name="adj2" fmla="val 21573093"/>
                  <a:gd name="adj3" fmla="val 1424"/>
                </a:avLst>
              </a:prstGeom>
              <a:solidFill>
                <a:srgbClr val="84685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lang="zh-CN" altLang="en-US" sz="1400" dirty="0">
                  <a:solidFill>
                    <a:schemeClr val="tx1"/>
                  </a:solidFill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</a:endParaRPr>
              </a:p>
            </p:txBody>
          </p:sp>
          <p:sp>
            <p:nvSpPr>
              <p:cNvPr id="1048638" name="PA-等腰三角形 41"/>
              <p:cNvSpPr/>
              <p:nvPr>
                <p:custDataLst>
                  <p:tags r:id="rId6"/>
                </p:custDataLst>
              </p:nvPr>
            </p:nvSpPr>
            <p:spPr>
              <a:xfrm rot="7800137">
                <a:off x="8984404" y="1884169"/>
                <a:ext cx="269694" cy="23249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p>
                <a:pPr algn="ctr"/>
                <a:endParaRPr lang="zh-CN" altLang="en-US" sz="1400" dirty="0">
                  <a:latin typeface="Calibri" panose="020F0502020204030204" charset="0"/>
                  <a:ea typeface="Calibri" panose="020F0502020204030204" charset="0"/>
                  <a:cs typeface="Calibri" panose="020F0502020204030204" charset="0"/>
                </a:endParaRPr>
              </a:p>
            </p:txBody>
          </p:sp>
        </p:grpSp>
        <p:sp>
          <p:nvSpPr>
            <p:cNvPr id="1048639" name="PA-六边形 38"/>
            <p:cNvSpPr/>
            <p:nvPr>
              <p:custDataLst>
                <p:tags r:id="rId7"/>
              </p:custDataLst>
            </p:nvPr>
          </p:nvSpPr>
          <p:spPr bwMode="auto">
            <a:xfrm>
              <a:off x="8385143" y="2723710"/>
              <a:ext cx="3309508" cy="2754313"/>
            </a:xfrm>
            <a:prstGeom prst="hexag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1" name="PA-六边形 36"/>
            <p:cNvSpPr/>
            <p:nvPr>
              <p:custDataLst>
                <p:tags r:id="rId8"/>
              </p:custDataLst>
            </p:nvPr>
          </p:nvSpPr>
          <p:spPr bwMode="auto">
            <a:xfrm>
              <a:off x="7489910" y="2044260"/>
              <a:ext cx="1576183" cy="1358900"/>
            </a:xfrm>
            <a:prstGeom prst="hexagon">
              <a:avLst/>
            </a:prstGeom>
            <a:solidFill>
              <a:srgbClr val="4C2F1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3" name="PA-六边形 34"/>
            <p:cNvSpPr/>
            <p:nvPr>
              <p:custDataLst>
                <p:tags r:id="rId9"/>
              </p:custDataLst>
            </p:nvPr>
          </p:nvSpPr>
          <p:spPr bwMode="auto">
            <a:xfrm>
              <a:off x="6216901" y="2731648"/>
              <a:ext cx="1576183" cy="1357312"/>
            </a:xfrm>
            <a:prstGeom prst="hexag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5" name="PA-六边形 1"/>
            <p:cNvSpPr/>
            <p:nvPr>
              <p:custDataLst>
                <p:tags r:id="rId10"/>
              </p:custDataLst>
            </p:nvPr>
          </p:nvSpPr>
          <p:spPr bwMode="auto">
            <a:xfrm>
              <a:off x="6216901" y="4120710"/>
              <a:ext cx="1576183" cy="1357313"/>
            </a:xfrm>
            <a:prstGeom prst="hexagon">
              <a:avLst/>
            </a:prstGeom>
            <a:solidFill>
              <a:srgbClr val="4C2F1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  <p:sp>
          <p:nvSpPr>
            <p:cNvPr id="1048647" name="PA-六边形 30"/>
            <p:cNvSpPr/>
            <p:nvPr>
              <p:custDataLst>
                <p:tags r:id="rId11"/>
              </p:custDataLst>
            </p:nvPr>
          </p:nvSpPr>
          <p:spPr bwMode="auto">
            <a:xfrm>
              <a:off x="7477212" y="4828735"/>
              <a:ext cx="1576183" cy="1358900"/>
            </a:xfrm>
            <a:prstGeom prst="hexagon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/>
              <a:endParaRPr lang="zh-CN" altLang="en-US" sz="1400" dirty="0">
                <a:latin typeface="Calibri" panose="020F0502020204030204" charset="0"/>
                <a:ea typeface="Calibri" panose="020F0502020204030204" charset="0"/>
                <a:cs typeface="Calibri" panose="020F0502020204030204" charset="0"/>
              </a:endParaRPr>
            </a:p>
          </p:txBody>
        </p:sp>
      </p:grpSp>
      <p:sp>
        <p:nvSpPr>
          <p:cNvPr id="1048632" name="PA-任意多边形 105"/>
          <p:cNvSpPr>
            <a:spLocks noEditPoints="1"/>
          </p:cNvSpPr>
          <p:nvPr>
            <p:custDataLst>
              <p:tags r:id="rId12"/>
            </p:custDataLst>
          </p:nvPr>
        </p:nvSpPr>
        <p:spPr bwMode="auto">
          <a:xfrm>
            <a:off x="1357916" y="1566966"/>
            <a:ext cx="223434" cy="270083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31" name="PA-任意多边形 11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1800723" y="2482719"/>
            <a:ext cx="272541" cy="266402"/>
          </a:xfrm>
          <a:custGeom>
            <a:avLst/>
            <a:gdLst>
              <a:gd name="T0" fmla="*/ 90 w 94"/>
              <a:gd name="T1" fmla="*/ 55 h 92"/>
              <a:gd name="T2" fmla="*/ 90 w 94"/>
              <a:gd name="T3" fmla="*/ 85 h 92"/>
              <a:gd name="T4" fmla="*/ 53 w 94"/>
              <a:gd name="T5" fmla="*/ 89 h 92"/>
              <a:gd name="T6" fmla="*/ 54 w 94"/>
              <a:gd name="T7" fmla="*/ 59 h 92"/>
              <a:gd name="T8" fmla="*/ 46 w 94"/>
              <a:gd name="T9" fmla="*/ 0 h 92"/>
              <a:gd name="T10" fmla="*/ 0 w 94"/>
              <a:gd name="T11" fmla="*/ 46 h 92"/>
              <a:gd name="T12" fmla="*/ 46 w 94"/>
              <a:gd name="T13" fmla="*/ 92 h 92"/>
              <a:gd name="T14" fmla="*/ 45 w 94"/>
              <a:gd name="T15" fmla="*/ 84 h 92"/>
              <a:gd name="T16" fmla="*/ 20 w 94"/>
              <a:gd name="T17" fmla="*/ 72 h 92"/>
              <a:gd name="T18" fmla="*/ 20 w 94"/>
              <a:gd name="T19" fmla="*/ 20 h 92"/>
              <a:gd name="T20" fmla="*/ 72 w 94"/>
              <a:gd name="T21" fmla="*/ 20 h 92"/>
              <a:gd name="T22" fmla="*/ 83 w 94"/>
              <a:gd name="T23" fmla="*/ 50 h 92"/>
              <a:gd name="T24" fmla="*/ 92 w 94"/>
              <a:gd name="T25" fmla="*/ 50 h 92"/>
              <a:gd name="T26" fmla="*/ 79 w 94"/>
              <a:gd name="T27" fmla="*/ 13 h 92"/>
              <a:gd name="T28" fmla="*/ 47 w 94"/>
              <a:gd name="T29" fmla="*/ 41 h 92"/>
              <a:gd name="T30" fmla="*/ 31 w 94"/>
              <a:gd name="T31" fmla="*/ 19 h 92"/>
              <a:gd name="T32" fmla="*/ 41 w 94"/>
              <a:gd name="T33" fmla="*/ 44 h 92"/>
              <a:gd name="T34" fmla="*/ 47 w 94"/>
              <a:gd name="T35" fmla="*/ 55 h 92"/>
              <a:gd name="T36" fmla="*/ 54 w 94"/>
              <a:gd name="T37" fmla="*/ 47 h 92"/>
              <a:gd name="T38" fmla="*/ 62 w 94"/>
              <a:gd name="T39" fmla="*/ 30 h 92"/>
              <a:gd name="T40" fmla="*/ 47 w 94"/>
              <a:gd name="T41" fmla="*/ 41 h 92"/>
              <a:gd name="T42" fmla="*/ 88 w 94"/>
              <a:gd name="T43" fmla="*/ 75 h 92"/>
              <a:gd name="T44" fmla="*/ 87 w 94"/>
              <a:gd name="T45" fmla="*/ 74 h 92"/>
              <a:gd name="T46" fmla="*/ 86 w 94"/>
              <a:gd name="T47" fmla="*/ 71 h 92"/>
              <a:gd name="T48" fmla="*/ 81 w 94"/>
              <a:gd name="T49" fmla="*/ 83 h 92"/>
              <a:gd name="T50" fmla="*/ 85 w 94"/>
              <a:gd name="T51" fmla="*/ 76 h 92"/>
              <a:gd name="T52" fmla="*/ 86 w 94"/>
              <a:gd name="T53" fmla="*/ 76 h 92"/>
              <a:gd name="T54" fmla="*/ 87 w 94"/>
              <a:gd name="T55" fmla="*/ 83 h 92"/>
              <a:gd name="T56" fmla="*/ 66 w 94"/>
              <a:gd name="T57" fmla="*/ 80 h 92"/>
              <a:gd name="T58" fmla="*/ 67 w 94"/>
              <a:gd name="T59" fmla="*/ 69 h 92"/>
              <a:gd name="T60" fmla="*/ 68 w 94"/>
              <a:gd name="T61" fmla="*/ 61 h 92"/>
              <a:gd name="T62" fmla="*/ 57 w 94"/>
              <a:gd name="T63" fmla="*/ 64 h 92"/>
              <a:gd name="T64" fmla="*/ 61 w 94"/>
              <a:gd name="T65" fmla="*/ 68 h 92"/>
              <a:gd name="T66" fmla="*/ 63 w 94"/>
              <a:gd name="T67" fmla="*/ 63 h 92"/>
              <a:gd name="T68" fmla="*/ 62 w 94"/>
              <a:gd name="T69" fmla="*/ 69 h 92"/>
              <a:gd name="T70" fmla="*/ 54 w 94"/>
              <a:gd name="T71" fmla="*/ 83 h 92"/>
              <a:gd name="T72" fmla="*/ 81 w 94"/>
              <a:gd name="T73" fmla="*/ 80 h 92"/>
              <a:gd name="T74" fmla="*/ 79 w 94"/>
              <a:gd name="T75" fmla="*/ 76 h 92"/>
              <a:gd name="T76" fmla="*/ 75 w 94"/>
              <a:gd name="T77" fmla="*/ 60 h 92"/>
              <a:gd name="T78" fmla="*/ 66 w 94"/>
              <a:gd name="T79" fmla="*/ 80 h 92"/>
              <a:gd name="T80" fmla="*/ 73 w 94"/>
              <a:gd name="T81" fmla="*/ 83 h 92"/>
              <a:gd name="T82" fmla="*/ 78 w 94"/>
              <a:gd name="T83" fmla="*/ 80 h 92"/>
              <a:gd name="T84" fmla="*/ 74 w 94"/>
              <a:gd name="T85" fmla="*/ 76 h 92"/>
              <a:gd name="T86" fmla="*/ 72 w 94"/>
              <a:gd name="T87" fmla="*/ 76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94" h="92">
                <a:moveTo>
                  <a:pt x="58" y="55"/>
                </a:moveTo>
                <a:cubicBezTo>
                  <a:pt x="90" y="55"/>
                  <a:pt x="90" y="55"/>
                  <a:pt x="90" y="55"/>
                </a:cubicBezTo>
                <a:cubicBezTo>
                  <a:pt x="92" y="55"/>
                  <a:pt x="94" y="56"/>
                  <a:pt x="93" y="59"/>
                </a:cubicBezTo>
                <a:cubicBezTo>
                  <a:pt x="90" y="85"/>
                  <a:pt x="90" y="85"/>
                  <a:pt x="90" y="85"/>
                </a:cubicBezTo>
                <a:cubicBezTo>
                  <a:pt x="89" y="87"/>
                  <a:pt x="87" y="89"/>
                  <a:pt x="85" y="89"/>
                </a:cubicBezTo>
                <a:cubicBezTo>
                  <a:pt x="53" y="89"/>
                  <a:pt x="53" y="89"/>
                  <a:pt x="53" y="89"/>
                </a:cubicBezTo>
                <a:cubicBezTo>
                  <a:pt x="51" y="89"/>
                  <a:pt x="49" y="87"/>
                  <a:pt x="50" y="85"/>
                </a:cubicBezTo>
                <a:cubicBezTo>
                  <a:pt x="54" y="59"/>
                  <a:pt x="54" y="59"/>
                  <a:pt x="54" y="59"/>
                </a:cubicBezTo>
                <a:cubicBezTo>
                  <a:pt x="54" y="56"/>
                  <a:pt x="56" y="55"/>
                  <a:pt x="58" y="55"/>
                </a:cubicBezTo>
                <a:close/>
                <a:moveTo>
                  <a:pt x="46" y="0"/>
                </a:moveTo>
                <a:cubicBezTo>
                  <a:pt x="34" y="0"/>
                  <a:pt x="22" y="5"/>
                  <a:pt x="14" y="13"/>
                </a:cubicBezTo>
                <a:cubicBezTo>
                  <a:pt x="6" y="22"/>
                  <a:pt x="0" y="33"/>
                  <a:pt x="0" y="46"/>
                </a:cubicBezTo>
                <a:cubicBezTo>
                  <a:pt x="0" y="58"/>
                  <a:pt x="6" y="70"/>
                  <a:pt x="14" y="78"/>
                </a:cubicBezTo>
                <a:cubicBezTo>
                  <a:pt x="22" y="86"/>
                  <a:pt x="34" y="92"/>
                  <a:pt x="46" y="92"/>
                </a:cubicBezTo>
                <a:cubicBezTo>
                  <a:pt x="47" y="92"/>
                  <a:pt x="47" y="92"/>
                  <a:pt x="48" y="91"/>
                </a:cubicBezTo>
                <a:cubicBezTo>
                  <a:pt x="46" y="90"/>
                  <a:pt x="45" y="87"/>
                  <a:pt x="45" y="84"/>
                </a:cubicBezTo>
                <a:cubicBezTo>
                  <a:pt x="46" y="82"/>
                  <a:pt x="46" y="82"/>
                  <a:pt x="46" y="82"/>
                </a:cubicBezTo>
                <a:cubicBezTo>
                  <a:pt x="36" y="82"/>
                  <a:pt x="27" y="78"/>
                  <a:pt x="20" y="72"/>
                </a:cubicBezTo>
                <a:cubicBezTo>
                  <a:pt x="14" y="65"/>
                  <a:pt x="10" y="56"/>
                  <a:pt x="10" y="46"/>
                </a:cubicBezTo>
                <a:cubicBezTo>
                  <a:pt x="10" y="36"/>
                  <a:pt x="14" y="26"/>
                  <a:pt x="20" y="20"/>
                </a:cubicBezTo>
                <a:cubicBezTo>
                  <a:pt x="27" y="13"/>
                  <a:pt x="36" y="9"/>
                  <a:pt x="46" y="9"/>
                </a:cubicBezTo>
                <a:cubicBezTo>
                  <a:pt x="56" y="9"/>
                  <a:pt x="66" y="13"/>
                  <a:pt x="72" y="20"/>
                </a:cubicBezTo>
                <a:cubicBezTo>
                  <a:pt x="79" y="26"/>
                  <a:pt x="83" y="36"/>
                  <a:pt x="83" y="46"/>
                </a:cubicBezTo>
                <a:cubicBezTo>
                  <a:pt x="83" y="47"/>
                  <a:pt x="83" y="49"/>
                  <a:pt x="83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1" y="50"/>
                  <a:pt x="91" y="50"/>
                  <a:pt x="92" y="50"/>
                </a:cubicBezTo>
                <a:cubicBezTo>
                  <a:pt x="92" y="49"/>
                  <a:pt x="92" y="47"/>
                  <a:pt x="92" y="46"/>
                </a:cubicBezTo>
                <a:cubicBezTo>
                  <a:pt x="92" y="33"/>
                  <a:pt x="87" y="22"/>
                  <a:pt x="79" y="13"/>
                </a:cubicBezTo>
                <a:cubicBezTo>
                  <a:pt x="70" y="5"/>
                  <a:pt x="59" y="0"/>
                  <a:pt x="46" y="0"/>
                </a:cubicBezTo>
                <a:close/>
                <a:moveTo>
                  <a:pt x="47" y="41"/>
                </a:moveTo>
                <a:cubicBezTo>
                  <a:pt x="46" y="41"/>
                  <a:pt x="45" y="41"/>
                  <a:pt x="45" y="41"/>
                </a:cubicBezTo>
                <a:cubicBezTo>
                  <a:pt x="41" y="34"/>
                  <a:pt x="36" y="26"/>
                  <a:pt x="31" y="19"/>
                </a:cubicBezTo>
                <a:cubicBezTo>
                  <a:pt x="30" y="20"/>
                  <a:pt x="29" y="21"/>
                  <a:pt x="27" y="21"/>
                </a:cubicBezTo>
                <a:cubicBezTo>
                  <a:pt x="31" y="30"/>
                  <a:pt x="36" y="37"/>
                  <a:pt x="41" y="44"/>
                </a:cubicBezTo>
                <a:cubicBezTo>
                  <a:pt x="40" y="45"/>
                  <a:pt x="40" y="47"/>
                  <a:pt x="40" y="48"/>
                </a:cubicBezTo>
                <a:cubicBezTo>
                  <a:pt x="40" y="52"/>
                  <a:pt x="43" y="55"/>
                  <a:pt x="47" y="55"/>
                </a:cubicBezTo>
                <a:cubicBezTo>
                  <a:pt x="51" y="55"/>
                  <a:pt x="54" y="52"/>
                  <a:pt x="54" y="48"/>
                </a:cubicBezTo>
                <a:cubicBezTo>
                  <a:pt x="54" y="48"/>
                  <a:pt x="54" y="47"/>
                  <a:pt x="54" y="47"/>
                </a:cubicBezTo>
                <a:cubicBezTo>
                  <a:pt x="58" y="43"/>
                  <a:pt x="62" y="39"/>
                  <a:pt x="65" y="33"/>
                </a:cubicBezTo>
                <a:cubicBezTo>
                  <a:pt x="64" y="32"/>
                  <a:pt x="63" y="31"/>
                  <a:pt x="62" y="30"/>
                </a:cubicBezTo>
                <a:cubicBezTo>
                  <a:pt x="57" y="34"/>
                  <a:pt x="53" y="38"/>
                  <a:pt x="50" y="42"/>
                </a:cubicBezTo>
                <a:cubicBezTo>
                  <a:pt x="49" y="41"/>
                  <a:pt x="48" y="41"/>
                  <a:pt x="47" y="41"/>
                </a:cubicBezTo>
                <a:close/>
                <a:moveTo>
                  <a:pt x="87" y="83"/>
                </a:moveTo>
                <a:cubicBezTo>
                  <a:pt x="88" y="75"/>
                  <a:pt x="88" y="75"/>
                  <a:pt x="88" y="75"/>
                </a:cubicBezTo>
                <a:cubicBezTo>
                  <a:pt x="88" y="75"/>
                  <a:pt x="88" y="74"/>
                  <a:pt x="88" y="74"/>
                </a:cubicBezTo>
                <a:cubicBezTo>
                  <a:pt x="87" y="74"/>
                  <a:pt x="87" y="74"/>
                  <a:pt x="87" y="74"/>
                </a:cubicBezTo>
                <a:cubicBezTo>
                  <a:pt x="86" y="74"/>
                  <a:pt x="85" y="74"/>
                  <a:pt x="85" y="74"/>
                </a:cubicBezTo>
                <a:cubicBezTo>
                  <a:pt x="86" y="71"/>
                  <a:pt x="86" y="71"/>
                  <a:pt x="86" y="71"/>
                </a:cubicBezTo>
                <a:cubicBezTo>
                  <a:pt x="83" y="71"/>
                  <a:pt x="83" y="71"/>
                  <a:pt x="83" y="71"/>
                </a:cubicBezTo>
                <a:cubicBezTo>
                  <a:pt x="81" y="83"/>
                  <a:pt x="81" y="83"/>
                  <a:pt x="81" y="83"/>
                </a:cubicBezTo>
                <a:cubicBezTo>
                  <a:pt x="83" y="83"/>
                  <a:pt x="83" y="83"/>
                  <a:pt x="83" y="83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5"/>
                  <a:pt x="85" y="75"/>
                  <a:pt x="85" y="75"/>
                </a:cubicBezTo>
                <a:cubicBezTo>
                  <a:pt x="86" y="75"/>
                  <a:pt x="86" y="75"/>
                  <a:pt x="86" y="76"/>
                </a:cubicBezTo>
                <a:cubicBezTo>
                  <a:pt x="84" y="83"/>
                  <a:pt x="84" y="83"/>
                  <a:pt x="84" y="83"/>
                </a:cubicBezTo>
                <a:cubicBezTo>
                  <a:pt x="87" y="83"/>
                  <a:pt x="87" y="83"/>
                  <a:pt x="87" y="83"/>
                </a:cubicBezTo>
                <a:close/>
                <a:moveTo>
                  <a:pt x="65" y="83"/>
                </a:moveTo>
                <a:cubicBezTo>
                  <a:pt x="66" y="80"/>
                  <a:pt x="66" y="80"/>
                  <a:pt x="66" y="80"/>
                </a:cubicBezTo>
                <a:cubicBezTo>
                  <a:pt x="60" y="80"/>
                  <a:pt x="60" y="80"/>
                  <a:pt x="60" y="80"/>
                </a:cubicBezTo>
                <a:cubicBezTo>
                  <a:pt x="67" y="69"/>
                  <a:pt x="67" y="69"/>
                  <a:pt x="67" y="69"/>
                </a:cubicBezTo>
                <a:cubicBezTo>
                  <a:pt x="68" y="68"/>
                  <a:pt x="68" y="67"/>
                  <a:pt x="68" y="66"/>
                </a:cubicBezTo>
                <a:cubicBezTo>
                  <a:pt x="69" y="64"/>
                  <a:pt x="69" y="62"/>
                  <a:pt x="68" y="61"/>
                </a:cubicBezTo>
                <a:cubicBezTo>
                  <a:pt x="67" y="60"/>
                  <a:pt x="66" y="59"/>
                  <a:pt x="64" y="59"/>
                </a:cubicBezTo>
                <a:cubicBezTo>
                  <a:pt x="60" y="59"/>
                  <a:pt x="58" y="61"/>
                  <a:pt x="57" y="64"/>
                </a:cubicBezTo>
                <a:cubicBezTo>
                  <a:pt x="56" y="68"/>
                  <a:pt x="56" y="68"/>
                  <a:pt x="56" y="68"/>
                </a:cubicBezTo>
                <a:cubicBezTo>
                  <a:pt x="61" y="68"/>
                  <a:pt x="61" y="68"/>
                  <a:pt x="61" y="68"/>
                </a:cubicBezTo>
                <a:cubicBezTo>
                  <a:pt x="62" y="64"/>
                  <a:pt x="62" y="64"/>
                  <a:pt x="62" y="64"/>
                </a:cubicBezTo>
                <a:cubicBezTo>
                  <a:pt x="62" y="63"/>
                  <a:pt x="62" y="63"/>
                  <a:pt x="63" y="63"/>
                </a:cubicBezTo>
                <a:cubicBezTo>
                  <a:pt x="64" y="63"/>
                  <a:pt x="64" y="64"/>
                  <a:pt x="64" y="65"/>
                </a:cubicBezTo>
                <a:cubicBezTo>
                  <a:pt x="63" y="67"/>
                  <a:pt x="63" y="68"/>
                  <a:pt x="62" y="69"/>
                </a:cubicBezTo>
                <a:cubicBezTo>
                  <a:pt x="54" y="80"/>
                  <a:pt x="54" y="80"/>
                  <a:pt x="54" y="80"/>
                </a:cubicBezTo>
                <a:cubicBezTo>
                  <a:pt x="54" y="83"/>
                  <a:pt x="54" y="83"/>
                  <a:pt x="54" y="83"/>
                </a:cubicBezTo>
                <a:cubicBezTo>
                  <a:pt x="65" y="83"/>
                  <a:pt x="65" y="83"/>
                  <a:pt x="65" y="83"/>
                </a:cubicBezTo>
                <a:close/>
                <a:moveTo>
                  <a:pt x="81" y="80"/>
                </a:moveTo>
                <a:cubicBezTo>
                  <a:pt x="81" y="76"/>
                  <a:pt x="81" y="76"/>
                  <a:pt x="81" y="76"/>
                </a:cubicBezTo>
                <a:cubicBezTo>
                  <a:pt x="79" y="76"/>
                  <a:pt x="79" y="76"/>
                  <a:pt x="79" y="76"/>
                </a:cubicBezTo>
                <a:cubicBezTo>
                  <a:pt x="82" y="60"/>
                  <a:pt x="82" y="60"/>
                  <a:pt x="82" y="60"/>
                </a:cubicBezTo>
                <a:cubicBezTo>
                  <a:pt x="75" y="60"/>
                  <a:pt x="75" y="60"/>
                  <a:pt x="75" y="60"/>
                </a:cubicBezTo>
                <a:cubicBezTo>
                  <a:pt x="67" y="76"/>
                  <a:pt x="67" y="76"/>
                  <a:pt x="67" y="76"/>
                </a:cubicBezTo>
                <a:cubicBezTo>
                  <a:pt x="66" y="80"/>
                  <a:pt x="66" y="80"/>
                  <a:pt x="66" y="80"/>
                </a:cubicBezTo>
                <a:cubicBezTo>
                  <a:pt x="73" y="80"/>
                  <a:pt x="73" y="80"/>
                  <a:pt x="73" y="80"/>
                </a:cubicBezTo>
                <a:cubicBezTo>
                  <a:pt x="73" y="83"/>
                  <a:pt x="73" y="83"/>
                  <a:pt x="73" y="83"/>
                </a:cubicBezTo>
                <a:cubicBezTo>
                  <a:pt x="78" y="83"/>
                  <a:pt x="78" y="83"/>
                  <a:pt x="78" y="83"/>
                </a:cubicBezTo>
                <a:cubicBezTo>
                  <a:pt x="78" y="80"/>
                  <a:pt x="78" y="80"/>
                  <a:pt x="78" y="80"/>
                </a:cubicBezTo>
                <a:cubicBezTo>
                  <a:pt x="81" y="80"/>
                  <a:pt x="81" y="80"/>
                  <a:pt x="81" y="80"/>
                </a:cubicBezTo>
                <a:close/>
                <a:moveTo>
                  <a:pt x="74" y="76"/>
                </a:moveTo>
                <a:cubicBezTo>
                  <a:pt x="75" y="67"/>
                  <a:pt x="75" y="67"/>
                  <a:pt x="75" y="67"/>
                </a:cubicBezTo>
                <a:cubicBezTo>
                  <a:pt x="72" y="76"/>
                  <a:pt x="72" y="76"/>
                  <a:pt x="72" y="76"/>
                </a:cubicBezTo>
                <a:lnTo>
                  <a:pt x="74" y="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36" name="PA-任意多边形 71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1357493" y="2781009"/>
            <a:ext cx="272541" cy="288501"/>
          </a:xfrm>
          <a:custGeom>
            <a:avLst/>
            <a:gdLst>
              <a:gd name="T0" fmla="*/ 170 w 222"/>
              <a:gd name="T1" fmla="*/ 29 h 235"/>
              <a:gd name="T2" fmla="*/ 182 w 222"/>
              <a:gd name="T3" fmla="*/ 7 h 235"/>
              <a:gd name="T4" fmla="*/ 151 w 222"/>
              <a:gd name="T5" fmla="*/ 19 h 235"/>
              <a:gd name="T6" fmla="*/ 7 w 222"/>
              <a:gd name="T7" fmla="*/ 159 h 235"/>
              <a:gd name="T8" fmla="*/ 31 w 222"/>
              <a:gd name="T9" fmla="*/ 223 h 235"/>
              <a:gd name="T10" fmla="*/ 31 w 222"/>
              <a:gd name="T11" fmla="*/ 171 h 235"/>
              <a:gd name="T12" fmla="*/ 109 w 222"/>
              <a:gd name="T13" fmla="*/ 114 h 235"/>
              <a:gd name="T14" fmla="*/ 116 w 222"/>
              <a:gd name="T15" fmla="*/ 93 h 235"/>
              <a:gd name="T16" fmla="*/ 87 w 222"/>
              <a:gd name="T17" fmla="*/ 104 h 235"/>
              <a:gd name="T18" fmla="*/ 76 w 222"/>
              <a:gd name="T19" fmla="*/ 100 h 235"/>
              <a:gd name="T20" fmla="*/ 116 w 222"/>
              <a:gd name="T21" fmla="*/ 83 h 235"/>
              <a:gd name="T22" fmla="*/ 132 w 222"/>
              <a:gd name="T23" fmla="*/ 90 h 235"/>
              <a:gd name="T24" fmla="*/ 132 w 222"/>
              <a:gd name="T25" fmla="*/ 19 h 235"/>
              <a:gd name="T26" fmla="*/ 180 w 222"/>
              <a:gd name="T27" fmla="*/ 0 h 235"/>
              <a:gd name="T28" fmla="*/ 182 w 222"/>
              <a:gd name="T29" fmla="*/ 0 h 235"/>
              <a:gd name="T30" fmla="*/ 222 w 222"/>
              <a:gd name="T31" fmla="*/ 19 h 235"/>
              <a:gd name="T32" fmla="*/ 173 w 222"/>
              <a:gd name="T33" fmla="*/ 187 h 235"/>
              <a:gd name="T34" fmla="*/ 158 w 222"/>
              <a:gd name="T35" fmla="*/ 180 h 235"/>
              <a:gd name="T36" fmla="*/ 106 w 222"/>
              <a:gd name="T37" fmla="*/ 211 h 235"/>
              <a:gd name="T38" fmla="*/ 90 w 222"/>
              <a:gd name="T39" fmla="*/ 201 h 235"/>
              <a:gd name="T40" fmla="*/ 38 w 222"/>
              <a:gd name="T41" fmla="*/ 235 h 235"/>
              <a:gd name="T42" fmla="*/ 2 w 222"/>
              <a:gd name="T43" fmla="*/ 218 h 235"/>
              <a:gd name="T44" fmla="*/ 0 w 222"/>
              <a:gd name="T45" fmla="*/ 213 h 235"/>
              <a:gd name="T46" fmla="*/ 0 w 222"/>
              <a:gd name="T47" fmla="*/ 147 h 235"/>
              <a:gd name="T48" fmla="*/ 47 w 222"/>
              <a:gd name="T49" fmla="*/ 128 h 235"/>
              <a:gd name="T50" fmla="*/ 50 w 222"/>
              <a:gd name="T51" fmla="*/ 128 h 235"/>
              <a:gd name="T52" fmla="*/ 90 w 222"/>
              <a:gd name="T53" fmla="*/ 147 h 235"/>
              <a:gd name="T54" fmla="*/ 99 w 222"/>
              <a:gd name="T55" fmla="*/ 199 h 235"/>
              <a:gd name="T56" fmla="*/ 76 w 222"/>
              <a:gd name="T57" fmla="*/ 114 h 235"/>
              <a:gd name="T58" fmla="*/ 68 w 222"/>
              <a:gd name="T59" fmla="*/ 138 h 235"/>
              <a:gd name="T60" fmla="*/ 68 w 222"/>
              <a:gd name="T61" fmla="*/ 102 h 235"/>
              <a:gd name="T62" fmla="*/ 139 w 222"/>
              <a:gd name="T63" fmla="*/ 95 h 235"/>
              <a:gd name="T64" fmla="*/ 158 w 222"/>
              <a:gd name="T65" fmla="*/ 102 h 235"/>
              <a:gd name="T66" fmla="*/ 165 w 222"/>
              <a:gd name="T67" fmla="*/ 175 h 235"/>
              <a:gd name="T68" fmla="*/ 139 w 222"/>
              <a:gd name="T69" fmla="*/ 31 h 235"/>
              <a:gd name="T70" fmla="*/ 139 w 222"/>
              <a:gd name="T71" fmla="*/ 95 h 235"/>
              <a:gd name="T72" fmla="*/ 38 w 222"/>
              <a:gd name="T73" fmla="*/ 159 h 235"/>
              <a:gd name="T74" fmla="*/ 47 w 222"/>
              <a:gd name="T75" fmla="*/ 138 h 235"/>
              <a:gd name="T76" fmla="*/ 19 w 222"/>
              <a:gd name="T77" fmla="*/ 149 h 235"/>
              <a:gd name="T78" fmla="*/ 173 w 222"/>
              <a:gd name="T79" fmla="*/ 36 h 235"/>
              <a:gd name="T80" fmla="*/ 173 w 222"/>
              <a:gd name="T81" fmla="*/ 38 h 2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22" h="235">
                <a:moveTo>
                  <a:pt x="151" y="19"/>
                </a:moveTo>
                <a:lnTo>
                  <a:pt x="170" y="29"/>
                </a:lnTo>
                <a:lnTo>
                  <a:pt x="203" y="19"/>
                </a:lnTo>
                <a:lnTo>
                  <a:pt x="182" y="7"/>
                </a:lnTo>
                <a:lnTo>
                  <a:pt x="151" y="19"/>
                </a:lnTo>
                <a:lnTo>
                  <a:pt x="151" y="19"/>
                </a:lnTo>
                <a:close/>
                <a:moveTo>
                  <a:pt x="31" y="171"/>
                </a:moveTo>
                <a:lnTo>
                  <a:pt x="7" y="159"/>
                </a:lnTo>
                <a:lnTo>
                  <a:pt x="7" y="211"/>
                </a:lnTo>
                <a:lnTo>
                  <a:pt x="31" y="223"/>
                </a:lnTo>
                <a:lnTo>
                  <a:pt x="31" y="171"/>
                </a:lnTo>
                <a:lnTo>
                  <a:pt x="31" y="171"/>
                </a:lnTo>
                <a:close/>
                <a:moveTo>
                  <a:pt x="87" y="104"/>
                </a:moveTo>
                <a:lnTo>
                  <a:pt x="109" y="114"/>
                </a:lnTo>
                <a:lnTo>
                  <a:pt x="137" y="102"/>
                </a:lnTo>
                <a:lnTo>
                  <a:pt x="116" y="93"/>
                </a:lnTo>
                <a:lnTo>
                  <a:pt x="87" y="104"/>
                </a:lnTo>
                <a:lnTo>
                  <a:pt x="87" y="104"/>
                </a:lnTo>
                <a:close/>
                <a:moveTo>
                  <a:pt x="68" y="102"/>
                </a:moveTo>
                <a:lnTo>
                  <a:pt x="76" y="100"/>
                </a:lnTo>
                <a:lnTo>
                  <a:pt x="116" y="83"/>
                </a:lnTo>
                <a:lnTo>
                  <a:pt x="116" y="83"/>
                </a:lnTo>
                <a:lnTo>
                  <a:pt x="118" y="83"/>
                </a:lnTo>
                <a:lnTo>
                  <a:pt x="132" y="90"/>
                </a:lnTo>
                <a:lnTo>
                  <a:pt x="132" y="24"/>
                </a:lnTo>
                <a:lnTo>
                  <a:pt x="132" y="19"/>
                </a:lnTo>
                <a:lnTo>
                  <a:pt x="139" y="14"/>
                </a:lnTo>
                <a:lnTo>
                  <a:pt x="180" y="0"/>
                </a:lnTo>
                <a:lnTo>
                  <a:pt x="182" y="0"/>
                </a:lnTo>
                <a:lnTo>
                  <a:pt x="182" y="0"/>
                </a:lnTo>
                <a:lnTo>
                  <a:pt x="215" y="14"/>
                </a:lnTo>
                <a:lnTo>
                  <a:pt x="222" y="19"/>
                </a:lnTo>
                <a:lnTo>
                  <a:pt x="222" y="168"/>
                </a:lnTo>
                <a:lnTo>
                  <a:pt x="173" y="187"/>
                </a:lnTo>
                <a:lnTo>
                  <a:pt x="168" y="185"/>
                </a:lnTo>
                <a:lnTo>
                  <a:pt x="158" y="180"/>
                </a:lnTo>
                <a:lnTo>
                  <a:pt x="158" y="192"/>
                </a:lnTo>
                <a:lnTo>
                  <a:pt x="106" y="211"/>
                </a:lnTo>
                <a:lnTo>
                  <a:pt x="102" y="209"/>
                </a:lnTo>
                <a:lnTo>
                  <a:pt x="90" y="201"/>
                </a:lnTo>
                <a:lnTo>
                  <a:pt x="90" y="216"/>
                </a:lnTo>
                <a:lnTo>
                  <a:pt x="38" y="235"/>
                </a:lnTo>
                <a:lnTo>
                  <a:pt x="33" y="232"/>
                </a:lnTo>
                <a:lnTo>
                  <a:pt x="2" y="218"/>
                </a:lnTo>
                <a:lnTo>
                  <a:pt x="0" y="216"/>
                </a:lnTo>
                <a:lnTo>
                  <a:pt x="0" y="213"/>
                </a:lnTo>
                <a:lnTo>
                  <a:pt x="0" y="154"/>
                </a:lnTo>
                <a:lnTo>
                  <a:pt x="0" y="147"/>
                </a:lnTo>
                <a:lnTo>
                  <a:pt x="7" y="145"/>
                </a:lnTo>
                <a:lnTo>
                  <a:pt x="47" y="128"/>
                </a:lnTo>
                <a:lnTo>
                  <a:pt x="47" y="128"/>
                </a:lnTo>
                <a:lnTo>
                  <a:pt x="50" y="128"/>
                </a:lnTo>
                <a:lnTo>
                  <a:pt x="80" y="145"/>
                </a:lnTo>
                <a:lnTo>
                  <a:pt x="90" y="147"/>
                </a:lnTo>
                <a:lnTo>
                  <a:pt x="90" y="194"/>
                </a:lnTo>
                <a:lnTo>
                  <a:pt x="99" y="199"/>
                </a:lnTo>
                <a:lnTo>
                  <a:pt x="99" y="126"/>
                </a:lnTo>
                <a:lnTo>
                  <a:pt x="76" y="114"/>
                </a:lnTo>
                <a:lnTo>
                  <a:pt x="76" y="142"/>
                </a:lnTo>
                <a:lnTo>
                  <a:pt x="68" y="138"/>
                </a:lnTo>
                <a:lnTo>
                  <a:pt x="68" y="109"/>
                </a:lnTo>
                <a:lnTo>
                  <a:pt x="68" y="102"/>
                </a:lnTo>
                <a:lnTo>
                  <a:pt x="68" y="102"/>
                </a:lnTo>
                <a:close/>
                <a:moveTo>
                  <a:pt x="139" y="95"/>
                </a:moveTo>
                <a:lnTo>
                  <a:pt x="149" y="100"/>
                </a:lnTo>
                <a:lnTo>
                  <a:pt x="158" y="102"/>
                </a:lnTo>
                <a:lnTo>
                  <a:pt x="158" y="171"/>
                </a:lnTo>
                <a:lnTo>
                  <a:pt x="165" y="175"/>
                </a:lnTo>
                <a:lnTo>
                  <a:pt x="165" y="43"/>
                </a:lnTo>
                <a:lnTo>
                  <a:pt x="139" y="31"/>
                </a:lnTo>
                <a:lnTo>
                  <a:pt x="139" y="95"/>
                </a:lnTo>
                <a:lnTo>
                  <a:pt x="139" y="95"/>
                </a:lnTo>
                <a:close/>
                <a:moveTo>
                  <a:pt x="19" y="149"/>
                </a:moveTo>
                <a:lnTo>
                  <a:pt x="38" y="159"/>
                </a:lnTo>
                <a:lnTo>
                  <a:pt x="71" y="147"/>
                </a:lnTo>
                <a:lnTo>
                  <a:pt x="47" y="138"/>
                </a:lnTo>
                <a:lnTo>
                  <a:pt x="19" y="149"/>
                </a:lnTo>
                <a:lnTo>
                  <a:pt x="19" y="149"/>
                </a:lnTo>
                <a:close/>
                <a:moveTo>
                  <a:pt x="173" y="38"/>
                </a:moveTo>
                <a:lnTo>
                  <a:pt x="173" y="36"/>
                </a:lnTo>
                <a:lnTo>
                  <a:pt x="173" y="38"/>
                </a:lnTo>
                <a:lnTo>
                  <a:pt x="173" y="38"/>
                </a:lnTo>
                <a:lnTo>
                  <a:pt x="173" y="3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635" name="PA-任意多边形 70"/>
          <p:cNvSpPr/>
          <p:nvPr>
            <p:custDataLst>
              <p:tags r:id="rId15"/>
            </p:custDataLst>
          </p:nvPr>
        </p:nvSpPr>
        <p:spPr bwMode="auto">
          <a:xfrm>
            <a:off x="1800860" y="1875790"/>
            <a:ext cx="247015" cy="266065"/>
          </a:xfrm>
          <a:custGeom>
            <a:avLst/>
            <a:gdLst>
              <a:gd name="T0" fmla="*/ 29 w 85"/>
              <a:gd name="T1" fmla="*/ 0 h 78"/>
              <a:gd name="T2" fmla="*/ 34 w 85"/>
              <a:gd name="T3" fmla="*/ 29 h 78"/>
              <a:gd name="T4" fmla="*/ 8 w 85"/>
              <a:gd name="T5" fmla="*/ 29 h 78"/>
              <a:gd name="T6" fmla="*/ 6 w 85"/>
              <a:gd name="T7" fmla="*/ 29 h 78"/>
              <a:gd name="T8" fmla="*/ 0 w 85"/>
              <a:gd name="T9" fmla="*/ 35 h 78"/>
              <a:gd name="T10" fmla="*/ 0 w 85"/>
              <a:gd name="T11" fmla="*/ 35 h 78"/>
              <a:gd name="T12" fmla="*/ 4 w 85"/>
              <a:gd name="T13" fmla="*/ 42 h 78"/>
              <a:gd name="T14" fmla="*/ 0 w 85"/>
              <a:gd name="T15" fmla="*/ 47 h 78"/>
              <a:gd name="T16" fmla="*/ 0 w 85"/>
              <a:gd name="T17" fmla="*/ 47 h 78"/>
              <a:gd name="T18" fmla="*/ 5 w 85"/>
              <a:gd name="T19" fmla="*/ 54 h 78"/>
              <a:gd name="T20" fmla="*/ 4 w 85"/>
              <a:gd name="T21" fmla="*/ 58 h 78"/>
              <a:gd name="T22" fmla="*/ 4 w 85"/>
              <a:gd name="T23" fmla="*/ 58 h 78"/>
              <a:gd name="T24" fmla="*/ 10 w 85"/>
              <a:gd name="T25" fmla="*/ 65 h 78"/>
              <a:gd name="T26" fmla="*/ 11 w 85"/>
              <a:gd name="T27" fmla="*/ 65 h 78"/>
              <a:gd name="T28" fmla="*/ 9 w 85"/>
              <a:gd name="T29" fmla="*/ 70 h 78"/>
              <a:gd name="T30" fmla="*/ 9 w 85"/>
              <a:gd name="T31" fmla="*/ 70 h 78"/>
              <a:gd name="T32" fmla="*/ 15 w 85"/>
              <a:gd name="T33" fmla="*/ 77 h 78"/>
              <a:gd name="T34" fmla="*/ 29 w 85"/>
              <a:gd name="T35" fmla="*/ 77 h 78"/>
              <a:gd name="T36" fmla="*/ 45 w 85"/>
              <a:gd name="T37" fmla="*/ 77 h 78"/>
              <a:gd name="T38" fmla="*/ 46 w 85"/>
              <a:gd name="T39" fmla="*/ 77 h 78"/>
              <a:gd name="T40" fmla="*/ 51 w 85"/>
              <a:gd name="T41" fmla="*/ 71 h 78"/>
              <a:gd name="T42" fmla="*/ 66 w 85"/>
              <a:gd name="T43" fmla="*/ 69 h 78"/>
              <a:gd name="T44" fmla="*/ 66 w 85"/>
              <a:gd name="T45" fmla="*/ 78 h 78"/>
              <a:gd name="T46" fmla="*/ 85 w 85"/>
              <a:gd name="T47" fmla="*/ 78 h 78"/>
              <a:gd name="T48" fmla="*/ 85 w 85"/>
              <a:gd name="T49" fmla="*/ 25 h 78"/>
              <a:gd name="T50" fmla="*/ 66 w 85"/>
              <a:gd name="T51" fmla="*/ 25 h 78"/>
              <a:gd name="T52" fmla="*/ 66 w 85"/>
              <a:gd name="T53" fmla="*/ 32 h 78"/>
              <a:gd name="T54" fmla="*/ 61 w 85"/>
              <a:gd name="T55" fmla="*/ 32 h 78"/>
              <a:gd name="T56" fmla="*/ 29 w 85"/>
              <a:gd name="T57" fmla="*/ 0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5" h="78">
                <a:moveTo>
                  <a:pt x="29" y="0"/>
                </a:moveTo>
                <a:cubicBezTo>
                  <a:pt x="1" y="7"/>
                  <a:pt x="33" y="28"/>
                  <a:pt x="34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3" y="29"/>
                  <a:pt x="0" y="32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1" y="41"/>
                  <a:pt x="4" y="42"/>
                </a:cubicBezTo>
                <a:cubicBezTo>
                  <a:pt x="2" y="43"/>
                  <a:pt x="0" y="45"/>
                  <a:pt x="0" y="47"/>
                </a:cubicBezTo>
                <a:cubicBezTo>
                  <a:pt x="0" y="47"/>
                  <a:pt x="0" y="47"/>
                  <a:pt x="0" y="47"/>
                </a:cubicBezTo>
                <a:cubicBezTo>
                  <a:pt x="0" y="51"/>
                  <a:pt x="2" y="53"/>
                  <a:pt x="5" y="54"/>
                </a:cubicBezTo>
                <a:cubicBezTo>
                  <a:pt x="4" y="55"/>
                  <a:pt x="4" y="57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0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9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4"/>
                  <a:pt x="12" y="77"/>
                  <a:pt x="15" y="77"/>
                </a:cubicBezTo>
                <a:cubicBezTo>
                  <a:pt x="29" y="77"/>
                  <a:pt x="29" y="77"/>
                  <a:pt x="29" y="77"/>
                </a:cubicBezTo>
                <a:cubicBezTo>
                  <a:pt x="45" y="77"/>
                  <a:pt x="45" y="77"/>
                  <a:pt x="45" y="77"/>
                </a:cubicBezTo>
                <a:cubicBezTo>
                  <a:pt x="46" y="77"/>
                  <a:pt x="46" y="77"/>
                  <a:pt x="46" y="77"/>
                </a:cubicBezTo>
                <a:cubicBezTo>
                  <a:pt x="51" y="71"/>
                  <a:pt x="51" y="71"/>
                  <a:pt x="51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8"/>
                  <a:pt x="66" y="78"/>
                  <a:pt x="66" y="78"/>
                </a:cubicBezTo>
                <a:cubicBezTo>
                  <a:pt x="85" y="78"/>
                  <a:pt x="85" y="78"/>
                  <a:pt x="85" y="78"/>
                </a:cubicBezTo>
                <a:cubicBezTo>
                  <a:pt x="85" y="25"/>
                  <a:pt x="85" y="25"/>
                  <a:pt x="85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1" y="32"/>
                  <a:pt x="61" y="32"/>
                  <a:pt x="61" y="32"/>
                </a:cubicBezTo>
                <a:cubicBezTo>
                  <a:pt x="57" y="16"/>
                  <a:pt x="32" y="17"/>
                  <a:pt x="2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19" tIns="45709" rIns="91419" bIns="45709" numCol="1" anchor="t" anchorCtr="0" compatLnSpc="1"/>
          <a:p>
            <a:endParaRPr lang="zh-CN" altLang="en-US" sz="1400" dirty="0">
              <a:solidFill>
                <a:prstClr val="black"/>
              </a:solidFill>
              <a:latin typeface="Calibri" panose="020F0502020204030204" charset="0"/>
              <a:ea typeface="Calibri" panose="020F0502020204030204" charset="0"/>
            </a:endParaRPr>
          </a:p>
        </p:txBody>
      </p:sp>
      <p:sp>
        <p:nvSpPr>
          <p:cNvPr id="1048598" name="PA-矩形 10"/>
          <p:cNvSpPr/>
          <p:nvPr>
            <p:custDataLst>
              <p:tags r:id="rId16"/>
            </p:custDataLst>
          </p:nvPr>
        </p:nvSpPr>
        <p:spPr>
          <a:xfrm>
            <a:off x="3636010" y="1306195"/>
            <a:ext cx="5398770" cy="2314575"/>
          </a:xfrm>
          <a:prstGeom prst="rect">
            <a:avLst/>
          </a:prstGeom>
        </p:spPr>
        <p:txBody>
          <a:bodyPr wrap="square">
            <a:noAutofit/>
          </a:bodyPr>
          <a:p>
            <a:pPr algn="just"/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Разъяснение Верховного Суда РФ, касающегося вопросов неправильного применения норм материального и процессуального права судами в сфере участия прокурора в гражданском процессе. 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just"/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just"/>
            <a:endParaRPr lang="en-US" altLang="en-US" sz="240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" name="PA-矩形 10"/>
          <p:cNvSpPr/>
          <p:nvPr>
            <p:custDataLst>
              <p:tags r:id="rId17"/>
            </p:custDataLst>
          </p:nvPr>
        </p:nvSpPr>
        <p:spPr>
          <a:xfrm>
            <a:off x="3745230" y="3811905"/>
            <a:ext cx="5398770" cy="1301750"/>
          </a:xfrm>
          <a:prstGeom prst="rect">
            <a:avLst/>
          </a:prstGeom>
        </p:spPr>
        <p:txBody>
          <a:bodyPr wrap="square">
            <a:noAutofit/>
          </a:bodyPr>
          <a:p>
            <a:pPr algn="just"/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Рассмот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рение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 вопрос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ов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 о 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возможности защиты прав и 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интересов ответчика, место жительства которого неизвестно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прав групп граждан</a:t>
            </a:r>
            <a:r>
              <a:rPr lang="ru-RU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.</a:t>
            </a:r>
            <a:endParaRPr lang="ru-RU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PA-矩形 10"/>
          <p:cNvSpPr/>
          <p:nvPr>
            <p:custDataLst>
              <p:tags r:id="rId18"/>
            </p:custDataLst>
          </p:nvPr>
        </p:nvSpPr>
        <p:spPr>
          <a:xfrm>
            <a:off x="3745230" y="5668010"/>
            <a:ext cx="5398770" cy="666750"/>
          </a:xfrm>
          <a:prstGeom prst="rect">
            <a:avLst/>
          </a:prstGeom>
        </p:spPr>
        <p:txBody>
          <a:bodyPr wrap="square">
            <a:noAutofit/>
          </a:bodyPr>
          <a:p>
            <a:pPr algn="just"/>
            <a:r>
              <a:rPr lang="en-US" altLang="en-US" sz="24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charset="0"/>
                <a:cs typeface="Times New Roman" panose="02020603050405020304" pitchFamily="18" charset="0"/>
                <a:sym typeface="+mn-ea"/>
              </a:rPr>
              <a:t>Совершенствование процессуального законодательства.</a:t>
            </a:r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</a:endParaRPr>
          </a:p>
          <a:p>
            <a:pPr algn="just"/>
            <a:endParaRPr lang="en-US" altLang="en-US" sz="2400" dirty="0">
              <a:solidFill>
                <a:schemeClr val="tx1"/>
              </a:solidFill>
              <a:latin typeface="Times New Roman" panose="02020603050405020304" pitchFamily="18" charset="0"/>
              <a:ea typeface="Calibri" panose="020F0502020204030204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PA-MH_Other_3"/>
          <p:cNvSpPr/>
          <p:nvPr>
            <p:custDataLst>
              <p:tags r:id="rId19"/>
            </p:custDataLst>
          </p:nvPr>
        </p:nvSpPr>
        <p:spPr>
          <a:xfrm>
            <a:off x="3041015" y="1299845"/>
            <a:ext cx="594360" cy="575945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3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1048596" name="PA-MH_Other_4"/>
          <p:cNvSpPr/>
          <p:nvPr>
            <p:custDataLst>
              <p:tags r:id="rId20"/>
            </p:custDataLst>
          </p:nvPr>
        </p:nvSpPr>
        <p:spPr>
          <a:xfrm>
            <a:off x="3040380" y="3811905"/>
            <a:ext cx="594995" cy="55626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en-US" altLang="zh-CN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4</a:t>
            </a:r>
            <a:endParaRPr lang="en-US" altLang="zh-CN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sp>
        <p:nvSpPr>
          <p:cNvPr id="5" name="PA-MH_Other_4"/>
          <p:cNvSpPr/>
          <p:nvPr>
            <p:custDataLst>
              <p:tags r:id="rId21"/>
            </p:custDataLst>
          </p:nvPr>
        </p:nvSpPr>
        <p:spPr>
          <a:xfrm>
            <a:off x="3040380" y="5758180"/>
            <a:ext cx="594360" cy="576580"/>
          </a:xfrm>
          <a:prstGeom prst="ellipse">
            <a:avLst/>
          </a:prstGeom>
          <a:solidFill>
            <a:srgbClr val="84685A"/>
          </a:solidFill>
          <a:ln w="57150" cap="flat" cmpd="sng" algn="ctr">
            <a:noFill/>
            <a:prstDash val="solid"/>
          </a:ln>
          <a:effectLst/>
        </p:spPr>
        <p:txBody>
          <a:bodyPr lIns="0" tIns="0" rIns="0" bIns="0" anchor="ctr"/>
          <a:p>
            <a:pPr algn="ctr"/>
            <a:r>
              <a:rPr lang="ru-RU" altLang="en-US" sz="3600" kern="0" dirty="0">
                <a:solidFill>
                  <a:schemeClr val="bg1"/>
                </a:solidFill>
                <a:latin typeface="方正大标宋_GBK" panose="03000509000000000000" charset="-122"/>
                <a:ea typeface="方正大标宋_GBK" panose="03000509000000000000" charset="-122"/>
                <a:sym typeface="Arial" panose="020B0604020202020204" pitchFamily="34" charset="0"/>
              </a:rPr>
              <a:t>5</a:t>
            </a:r>
            <a:endParaRPr lang="ru-RU" altLang="en-US" sz="3600" kern="0" dirty="0">
              <a:solidFill>
                <a:schemeClr val="bg1"/>
              </a:solidFill>
              <a:latin typeface="方正大标宋_GBK" panose="03000509000000000000" charset="-122"/>
              <a:ea typeface="方正大标宋_GBK" panose="03000509000000000000" charset="-122"/>
              <a:sym typeface="Arial" panose="020B0604020202020204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49" y="53213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2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24" name="explode.wav"/>
          </p:stSnd>
        </p:sndAc>
      </p:transition>
    </mc:Choice>
    <mc:Fallback>
      <p:transition spd="slow">
        <p:fade/>
        <p:sndAc>
          <p:stSnd>
            <p:snd r:embed="rId24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10486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486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10486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486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10486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0486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1048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10486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48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85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8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8631" grpId="0" bldLvl="0" animBg="1"/>
      <p:bldP spid="1048632" grpId="0" bldLvl="0" animBg="1"/>
      <p:bldP spid="1048635" grpId="0" bldLvl="0" animBg="1"/>
      <p:bldP spid="1048636" grpId="0" bldLvl="0" animBg="1"/>
      <p:bldP spid="1048598" grpId="0"/>
      <p:bldP spid="2" grpId="0"/>
      <p:bldP spid="3" grpId="0"/>
      <p:bldP spid="4" grpId="0" bldLvl="0" animBg="1"/>
      <p:bldP spid="1048596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58" name=""/>
        <p:cNvGrpSpPr/>
        <p:nvPr/>
      </p:nvGrpSpPr>
      <p:grpSpPr/>
      <p:sp>
        <p:nvSpPr>
          <p:cNvPr id="1048671" name="矩形 4"/>
          <p:cNvSpPr/>
          <p:nvPr/>
        </p:nvSpPr>
        <p:spPr>
          <a:xfrm>
            <a:off x="342265" y="506730"/>
            <a:ext cx="8459470" cy="5667375"/>
          </a:xfrm>
          <a:prstGeom prst="rect">
            <a:avLst/>
          </a:prstGeom>
          <a:solidFill>
            <a:schemeClr val="bg1"/>
          </a:solidFill>
          <a:ln w="19050">
            <a:solidFill>
              <a:srgbClr val="C1895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ea typeface="Calibri" panose="020F0502020204030204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286" y="684261"/>
            <a:ext cx="9144000" cy="1168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9"/>
          <p:cNvSpPr txBox="1"/>
          <p:nvPr/>
        </p:nvSpPr>
        <p:spPr>
          <a:xfrm>
            <a:off x="1021481" y="2007289"/>
            <a:ext cx="7101273" cy="3816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 panose="020B0604020202020204" charset="-122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charset="0"/>
              <a:ea typeface="Calibri" panose="020F0502020204030204" charset="0"/>
              <a:cs typeface="Arial" panose="020B0604020202020204" pitchFamily="34" charset="0"/>
            </a:endParaRPr>
          </a:p>
        </p:txBody>
      </p:sp>
      <p:sp>
        <p:nvSpPr>
          <p:cNvPr id="3" name="Подзаголовок 2"/>
          <p:cNvSpPr txBox="1"/>
          <p:nvPr/>
        </p:nvSpPr>
        <p:spPr>
          <a:xfrm>
            <a:off x="736600" y="3309620"/>
            <a:ext cx="8065135" cy="99885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en-US" altLang="en-US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УЧАСТИЯ ПРОКУРОРА В ГРАЖДАНСКОМ ПРОЦЕССЕ</a:t>
            </a:r>
            <a:r>
              <a:rPr lang="ru-RU" sz="25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89386" y="4015214"/>
            <a:ext cx="3617217" cy="20612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alt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Ульянова Ангелина Владимировна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 4 курса, 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Б-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-2022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руководитель: 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Антощишен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Роман Анатольевич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кандидат юридических наук,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74" y="59309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ageCurlDouble"/>
        <p:sndAc>
          <p:stSnd>
            <p:snd r:embed="rId4" name="explode.wav"/>
          </p:stSnd>
        </p:sndAc>
      </p:transition>
    </mc:Choice>
    <mc:Fallback>
      <p:transition spd="slow">
        <p:fade/>
        <p:sndAc>
          <p:stSnd>
            <p:snd r:embed="rId4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PA" val="v5.2.3"/>
</p:tagLst>
</file>

<file path=ppt/tags/tag11.xml><?xml version="1.0" encoding="utf-8"?>
<p:tagLst xmlns:p="http://schemas.openxmlformats.org/presentationml/2006/main">
  <p:tag name="PA" val="v5.2.3"/>
</p:tagLst>
</file>

<file path=ppt/tags/tag12.xml><?xml version="1.0" encoding="utf-8"?>
<p:tagLst xmlns:p="http://schemas.openxmlformats.org/presentationml/2006/main">
  <p:tag name="PA" val="v5.2.3"/>
</p:tagLst>
</file>

<file path=ppt/tags/tag13.xml><?xml version="1.0" encoding="utf-8"?>
<p:tagLst xmlns:p="http://schemas.openxmlformats.org/presentationml/2006/main">
  <p:tag name="PA" val="v5.2.3"/>
</p:tagLst>
</file>

<file path=ppt/tags/tag14.xml><?xml version="1.0" encoding="utf-8"?>
<p:tagLst xmlns:p="http://schemas.openxmlformats.org/presentationml/2006/main">
  <p:tag name="PA" val="v5.2.3"/>
</p:tagLst>
</file>

<file path=ppt/tags/tag1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16.xml><?xml version="1.0" encoding="utf-8"?>
<p:tagLst xmlns:p="http://schemas.openxmlformats.org/presentationml/2006/main">
  <p:tag name="PA" val="v5.2.4"/>
</p:tagLst>
</file>

<file path=ppt/tags/tag17.xml><?xml version="1.0" encoding="utf-8"?>
<p:tagLst xmlns:p="http://schemas.openxmlformats.org/presentationml/2006/main">
  <p:tag name="PA" val="v5.2.4"/>
</p:tagLst>
</file>

<file path=ppt/tags/tag18.xml><?xml version="1.0" encoding="utf-8"?>
<p:tagLst xmlns:p="http://schemas.openxmlformats.org/presentationml/2006/main">
  <p:tag name="PA" val="v5.2.4"/>
</p:tagLst>
</file>

<file path=ppt/tags/tag19.xml><?xml version="1.0" encoding="utf-8"?>
<p:tagLst xmlns:p="http://schemas.openxmlformats.org/presentationml/2006/main">
  <p:tag name="PA" val="v5.2.4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0.xml><?xml version="1.0" encoding="utf-8"?>
<p:tagLst xmlns:p="http://schemas.openxmlformats.org/presentationml/2006/main">
  <p:tag name="PA" val="v5.2.4"/>
</p:tagLst>
</file>

<file path=ppt/tags/tag21.xml><?xml version="1.0" encoding="utf-8"?>
<p:tagLst xmlns:p="http://schemas.openxmlformats.org/presentationml/2006/main">
  <p:tag name="PA" val="v5.2.4"/>
</p:tagLst>
</file>

<file path=ppt/tags/tag2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23.xml><?xml version="1.0" encoding="utf-8"?>
<p:tagLst xmlns:p="http://schemas.openxmlformats.org/presentationml/2006/main">
  <p:tag name="PA" val="v5.2.4"/>
</p:tagLst>
</file>

<file path=ppt/tags/tag24.xml><?xml version="1.0" encoding="utf-8"?>
<p:tagLst xmlns:p="http://schemas.openxmlformats.org/presentationml/2006/main">
  <p:tag name="PA" val="v5.2.4"/>
</p:tagLst>
</file>

<file path=ppt/tags/tag25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  <p:tag name="PA" val="v5.2.4"/>
</p:tagLst>
</file>

<file path=ppt/tags/tag26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  <p:tag name="PA" val="v5.2.4"/>
</p:tagLst>
</file>

<file path=ppt/tags/tag27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  <p:tag name="PA" val="v5.2.4"/>
</p:tagLst>
</file>

<file path=ppt/tags/tag28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  <p:tag name="PA" val="v5.2.4"/>
</p:tagLst>
</file>

<file path=ppt/tags/tag29.xml><?xml version="1.0" encoding="utf-8"?>
<p:tagLst xmlns:p="http://schemas.openxmlformats.org/presentationml/2006/main">
  <p:tag name="PA" val="v5.2.4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0.xml><?xml version="1.0" encoding="utf-8"?>
<p:tagLst xmlns:p="http://schemas.openxmlformats.org/presentationml/2006/main">
  <p:tag name="PA" val="v5.2.4"/>
</p:tagLst>
</file>

<file path=ppt/tags/tag31.xml><?xml version="1.0" encoding="utf-8"?>
<p:tagLst xmlns:p="http://schemas.openxmlformats.org/presentationml/2006/main">
  <p:tag name="PA" val="v5.2.4"/>
</p:tagLst>
</file>

<file path=ppt/tags/tag32.xml><?xml version="1.0" encoding="utf-8"?>
<p:tagLst xmlns:p="http://schemas.openxmlformats.org/presentationml/2006/main">
  <p:tag name="PA" val="v5.2.4"/>
</p:tagLst>
</file>

<file path=ppt/tags/tag33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34.xml><?xml version="1.0" encoding="utf-8"?>
<p:tagLst xmlns:p="http://schemas.openxmlformats.org/presentationml/2006/main">
  <p:tag name="PA" val="v5.2.4"/>
</p:tagLst>
</file>

<file path=ppt/tags/tag35.xml><?xml version="1.0" encoding="utf-8"?>
<p:tagLst xmlns:p="http://schemas.openxmlformats.org/presentationml/2006/main">
  <p:tag name="PA" val="v5.2.4"/>
</p:tagLst>
</file>

<file path=ppt/tags/tag36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  <p:tag name="PA" val="v5.2.4"/>
</p:tagLst>
</file>

<file path=ppt/tags/tag37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  <p:tag name="PA" val="v5.2.4"/>
</p:tagLst>
</file>

<file path=ppt/tags/tag38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  <p:tag name="PA" val="v5.2.4"/>
</p:tagLst>
</file>

<file path=ppt/tags/tag39.xml><?xml version="1.0" encoding="utf-8"?>
<p:tagLst xmlns:p="http://schemas.openxmlformats.org/presentationml/2006/main">
  <p:tag name="PA" val="v5.2.4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0.xml><?xml version="1.0" encoding="utf-8"?>
<p:tagLst xmlns:p="http://schemas.openxmlformats.org/presentationml/2006/main">
  <p:tag name="PA" val="v5.2.4"/>
</p:tagLst>
</file>

<file path=ppt/tags/tag41.xml><?xml version="1.0" encoding="utf-8"?>
<p:tagLst xmlns:p="http://schemas.openxmlformats.org/presentationml/2006/main">
  <p:tag name="PA" val="v5.2.4"/>
</p:tagLst>
</file>

<file path=ppt/tags/tag42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43.xml><?xml version="1.0" encoding="utf-8"?>
<p:tagLst xmlns:p="http://schemas.openxmlformats.org/presentationml/2006/main">
  <p:tag name="PA" val="v5.2.4"/>
</p:tagLst>
</file>

<file path=ppt/tags/tag44.xml><?xml version="1.0" encoding="utf-8"?>
<p:tagLst xmlns:p="http://schemas.openxmlformats.org/presentationml/2006/main">
  <p:tag name="PA" val="v5.2.4"/>
</p:tagLst>
</file>

<file path=ppt/tags/tag45.xml><?xml version="1.0" encoding="utf-8"?>
<p:tagLst xmlns:p="http://schemas.openxmlformats.org/presentationml/2006/main">
  <p:tag name="PA" val="v5.2.4"/>
</p:tagLst>
</file>

<file path=ppt/tags/tag46.xml><?xml version="1.0" encoding="utf-8"?>
<p:tagLst xmlns:p="http://schemas.openxmlformats.org/presentationml/2006/main">
  <p:tag name="PA" val="v5.2.4"/>
</p:tagLst>
</file>

<file path=ppt/tags/tag47.xml><?xml version="1.0" encoding="utf-8"?>
<p:tagLst xmlns:p="http://schemas.openxmlformats.org/presentationml/2006/main">
  <p:tag name="PA" val="v5.2.4"/>
</p:tagLst>
</file>

<file path=ppt/tags/tag48.xml><?xml version="1.0" encoding="utf-8"?>
<p:tagLst xmlns:p="http://schemas.openxmlformats.org/presentationml/2006/main">
  <p:tag name="PA" val="v5.2.4"/>
</p:tagLst>
</file>

<file path=ppt/tags/tag49.xml><?xml version="1.0" encoding="utf-8"?>
<p:tagLst xmlns:p="http://schemas.openxmlformats.org/presentationml/2006/main">
  <p:tag name="PA" val="v5.2.4"/>
</p:tagLst>
</file>

<file path=ppt/tags/tag5.xml><?xml version="1.0" encoding="utf-8"?>
<p:tagLst xmlns:p="http://schemas.openxmlformats.org/presentationml/2006/main">
  <p:tag name="PA" val="v5.2.3"/>
</p:tagLst>
</file>

<file path=ppt/tags/tag50.xml><?xml version="1.0" encoding="utf-8"?>
<p:tagLst xmlns:p="http://schemas.openxmlformats.org/presentationml/2006/main">
  <p:tag name="PA" val="v5.2.4"/>
</p:tagLst>
</file>

<file path=ppt/tags/tag51.xml><?xml version="1.0" encoding="utf-8"?>
<p:tagLst xmlns:p="http://schemas.openxmlformats.org/presentationml/2006/main">
  <p:tag name="PA" val="v5.2.4"/>
</p:tagLst>
</file>

<file path=ppt/tags/tag52.xml><?xml version="1.0" encoding="utf-8"?>
<p:tagLst xmlns:p="http://schemas.openxmlformats.org/presentationml/2006/main">
  <p:tag name="PA" val="v5.2.4"/>
</p:tagLst>
</file>

<file path=ppt/tags/tag53.xml><?xml version="1.0" encoding="utf-8"?>
<p:tagLst xmlns:p="http://schemas.openxmlformats.org/presentationml/2006/main">
  <p:tag name="PA" val="v5.2.4"/>
</p:tagLst>
</file>

<file path=ppt/tags/tag54.xml><?xml version="1.0" encoding="utf-8"?>
<p:tagLst xmlns:p="http://schemas.openxmlformats.org/presentationml/2006/main">
  <p:tag name="PA" val="v5.2.4"/>
</p:tagLst>
</file>

<file path=ppt/tags/tag55.xml><?xml version="1.0" encoding="utf-8"?>
<p:tagLst xmlns:p="http://schemas.openxmlformats.org/presentationml/2006/main">
  <p:tag name="PA" val="v5.2.4"/>
</p:tagLst>
</file>

<file path=ppt/tags/tag56.xml><?xml version="1.0" encoding="utf-8"?>
<p:tagLst xmlns:p="http://schemas.openxmlformats.org/presentationml/2006/main">
  <p:tag name="MH" val="20161022203400"/>
  <p:tag name="MH_LIBRARY" val="GRAPHIC"/>
  <p:tag name="MH_TYPE" val="Other"/>
  <p:tag name="MH_ORDER" val="1"/>
  <p:tag name="PA" val="v5.2.4"/>
</p:tagLst>
</file>

<file path=ppt/tags/tag57.xml><?xml version="1.0" encoding="utf-8"?>
<p:tagLst xmlns:p="http://schemas.openxmlformats.org/presentationml/2006/main">
  <p:tag name="PA" val="v5.2.4"/>
</p:tagLst>
</file>

<file path=ppt/tags/tag58.xml><?xml version="1.0" encoding="utf-8"?>
<p:tagLst xmlns:p="http://schemas.openxmlformats.org/presentationml/2006/main">
  <p:tag name="PA" val="v5.2.4"/>
</p:tagLst>
</file>

<file path=ppt/tags/tag59.xml><?xml version="1.0" encoding="utf-8"?>
<p:tagLst xmlns:p="http://schemas.openxmlformats.org/presentationml/2006/main">
  <p:tag name="MH" val="20161022203400"/>
  <p:tag name="MH_LIBRARY" val="GRAPHIC"/>
  <p:tag name="MH_TYPE" val="Other"/>
  <p:tag name="MH_ORDER" val="2"/>
  <p:tag name="PA" val="v5.2.4"/>
</p:tagLst>
</file>

<file path=ppt/tags/tag6.xml><?xml version="1.0" encoding="utf-8"?>
<p:tagLst xmlns:p="http://schemas.openxmlformats.org/presentationml/2006/main">
  <p:tag name="PA" val="v5.2.4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1.xml><?xml version="1.0" encoding="utf-8"?>
<p:tagLst xmlns:p="http://schemas.openxmlformats.org/presentationml/2006/main">
  <p:tag name="PA" val="v5.2.4"/>
</p:tagLst>
</file>

<file path=ppt/tags/tag62.xml><?xml version="1.0" encoding="utf-8"?>
<p:tagLst xmlns:p="http://schemas.openxmlformats.org/presentationml/2006/main">
  <p:tag name="PA" val="v5.2.4"/>
</p:tagLst>
</file>

<file path=ppt/tags/tag63.xml><?xml version="1.0" encoding="utf-8"?>
<p:tagLst xmlns:p="http://schemas.openxmlformats.org/presentationml/2006/main">
  <p:tag name="PA" val="v5.2.4"/>
</p:tagLst>
</file>

<file path=ppt/tags/tag64.xml><?xml version="1.0" encoding="utf-8"?>
<p:tagLst xmlns:p="http://schemas.openxmlformats.org/presentationml/2006/main">
  <p:tag name="PA" val="v5.2.4"/>
</p:tagLst>
</file>

<file path=ppt/tags/tag65.xml><?xml version="1.0" encoding="utf-8"?>
<p:tagLst xmlns:p="http://schemas.openxmlformats.org/presentationml/2006/main">
  <p:tag name="PA" val="v5.2.4"/>
</p:tagLst>
</file>

<file path=ppt/tags/tag66.xml><?xml version="1.0" encoding="utf-8"?>
<p:tagLst xmlns:p="http://schemas.openxmlformats.org/presentationml/2006/main">
  <p:tag name="PA" val="v5.2.4"/>
</p:tagLst>
</file>

<file path=ppt/tags/tag67.xml><?xml version="1.0" encoding="utf-8"?>
<p:tagLst xmlns:p="http://schemas.openxmlformats.org/presentationml/2006/main">
  <p:tag name="PA" val="v5.2.4"/>
</p:tagLst>
</file>

<file path=ppt/tags/tag68.xml><?xml version="1.0" encoding="utf-8"?>
<p:tagLst xmlns:p="http://schemas.openxmlformats.org/presentationml/2006/main">
  <p:tag name="PA" val="v5.2.4"/>
</p:tagLst>
</file>

<file path=ppt/tags/tag69.xml><?xml version="1.0" encoding="utf-8"?>
<p:tagLst xmlns:p="http://schemas.openxmlformats.org/presentationml/2006/main">
  <p:tag name="PA" val="v5.2.4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0.xml><?xml version="1.0" encoding="utf-8"?>
<p:tagLst xmlns:p="http://schemas.openxmlformats.org/presentationml/2006/main">
  <p:tag name="PA" val="v5.2.4"/>
</p:tagLst>
</file>

<file path=ppt/tags/tag71.xml><?xml version="1.0" encoding="utf-8"?>
<p:tagLst xmlns:p="http://schemas.openxmlformats.org/presentationml/2006/main">
  <p:tag name="PA" val="v5.2.4"/>
</p:tagLst>
</file>

<file path=ppt/tags/tag72.xml><?xml version="1.0" encoding="utf-8"?>
<p:tagLst xmlns:p="http://schemas.openxmlformats.org/presentationml/2006/main">
  <p:tag name="PA" val="v5.2.4"/>
</p:tagLst>
</file>

<file path=ppt/tags/tag73.xml><?xml version="1.0" encoding="utf-8"?>
<p:tagLst xmlns:p="http://schemas.openxmlformats.org/presentationml/2006/main">
  <p:tag name="PA" val="v5.2.4"/>
</p:tagLst>
</file>

<file path=ppt/tags/tag74.xml><?xml version="1.0" encoding="utf-8"?>
<p:tagLst xmlns:p="http://schemas.openxmlformats.org/presentationml/2006/main">
  <p:tag name="PA" val="v5.2.4"/>
</p:tagLst>
</file>

<file path=ppt/tags/tag75.xml><?xml version="1.0" encoding="utf-8"?>
<p:tagLst xmlns:p="http://schemas.openxmlformats.org/presentationml/2006/main">
  <p:tag name="PA" val="v5.2.4"/>
</p:tagLst>
</file>

<file path=ppt/tags/tag76.xml><?xml version="1.0" encoding="utf-8"?>
<p:tagLst xmlns:p="http://schemas.openxmlformats.org/presentationml/2006/main">
  <p:tag name="PA" val="v5.2.4"/>
</p:tagLst>
</file>

<file path=ppt/tags/tag77.xml><?xml version="1.0" encoding="utf-8"?>
<p:tagLst xmlns:p="http://schemas.openxmlformats.org/presentationml/2006/main">
  <p:tag name="MH" val="20161022203400"/>
  <p:tag name="MH_LIBRARY" val="GRAPHIC"/>
  <p:tag name="MH_TYPE" val="Other"/>
  <p:tag name="MH_ORDER" val="3"/>
  <p:tag name="PA" val="v5.2.4"/>
</p:tagLst>
</file>

<file path=ppt/tags/tag78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  <p:tag name="PA" val="v5.2.4"/>
</p:tagLst>
</file>

<file path=ppt/tags/tag79.xml><?xml version="1.0" encoding="utf-8"?>
<p:tagLst xmlns:p="http://schemas.openxmlformats.org/presentationml/2006/main">
  <p:tag name="MH" val="20161022203400"/>
  <p:tag name="MH_LIBRARY" val="GRAPHIC"/>
  <p:tag name="MH_TYPE" val="Other"/>
  <p:tag name="MH_ORDER" val="4"/>
  <p:tag name="PA" val="v5.2.4"/>
</p:tagLst>
</file>

<file path=ppt/tags/tag8.xml><?xml version="1.0" encoding="utf-8"?>
<p:tagLst xmlns:p="http://schemas.openxmlformats.org/presentationml/2006/main">
  <p:tag name="PA" val="v5.2.3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PA" val="v5.2.3"/>
</p:tagLst>
</file>

<file path=ppt/theme/theme1.xml><?xml version="1.0" encoding="utf-8"?>
<a:theme xmlns:a="http://schemas.openxmlformats.org/drawingml/2006/main" name="Office Theme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3384</Words>
  <Application>WPS Presentation</Application>
  <PresentationFormat/>
  <Paragraphs>129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Arial</vt:lpstr>
      <vt:lpstr>SimSun</vt:lpstr>
      <vt:lpstr>Wingdings</vt:lpstr>
      <vt:lpstr>黑体</vt:lpstr>
      <vt:lpstr>Calibri</vt:lpstr>
      <vt:lpstr>Times New Roman</vt:lpstr>
      <vt:lpstr>Arial Unicode MS</vt:lpstr>
      <vt:lpstr>方正大标宋_GBK</vt:lpstr>
      <vt:lpstr>Microsoft YaHei Light</vt:lpstr>
      <vt:lpstr>Arial</vt:lpstr>
      <vt:lpstr>Lato Regular</vt:lpstr>
      <vt:lpstr>Segoe Print</vt:lpstr>
      <vt:lpstr>思源黑体 CN Normal</vt:lpstr>
      <vt:lpstr>Microsoft YaHei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SM-S908B</dc:creator>
  <cp:lastModifiedBy>WPS_1697162028</cp:lastModifiedBy>
  <cp:revision>3</cp:revision>
  <dcterms:created xsi:type="dcterms:W3CDTF">2026-06-11T11:35:00Z</dcterms:created>
  <dcterms:modified xsi:type="dcterms:W3CDTF">2026-06-13T09:00:16Z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1049-12.1.0.26880</vt:lpwstr>
  </property>
  <property fmtid="{D5CDD505-2E9C-101B-9397-08002B2CF9AE}" pid="3" name="KSORubyTemplateID">
    <vt:lpwstr>2</vt:lpwstr>
  </property>
  <property fmtid="{D5CDD505-2E9C-101B-9397-08002B2CF9AE}" pid="4" name="ICV">
    <vt:lpwstr>3AA2A7F201A0481887013DD13A86E7CE_13</vt:lpwstr>
  </property>
</Properties>
</file>