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5F0A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86" autoAdjust="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3A3B471-C52B-4821-BA65-ACCED80A5679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779F63F7-87D6-48D4-8877-E4CE94AABC7B}">
      <dgm:prSet phldrT="[Текст]" custT="1"/>
      <dgm:spPr/>
      <dgm:t>
        <a:bodyPr/>
        <a:lstStyle/>
        <a:p>
          <a:pPr algn="l"/>
          <a:r>
            <a: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Уточнить понятие морального вреда</a:t>
          </a:r>
          <a:r>
            <a:rPr lang="ru-RU" sz="1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включив в него не только страдания, но и иные негативные последствия, такие как социальный дискомфорт и утрата значимых социальных качеств</a:t>
          </a:r>
          <a:r>
            <a:rPr lang="ru-RU" sz="1200" dirty="0" smtClean="0"/>
            <a:t>.</a:t>
          </a:r>
          <a:endParaRPr lang="ru-RU" sz="1200" dirty="0"/>
        </a:p>
      </dgm:t>
    </dgm:pt>
    <dgm:pt modelId="{50067309-1E8E-4058-A864-603CB0E72191}" type="parTrans" cxnId="{5D062D99-56DB-4919-A7E6-3133F899F160}">
      <dgm:prSet/>
      <dgm:spPr/>
      <dgm:t>
        <a:bodyPr/>
        <a:lstStyle/>
        <a:p>
          <a:endParaRPr lang="ru-RU"/>
        </a:p>
      </dgm:t>
    </dgm:pt>
    <dgm:pt modelId="{13C9B328-89A8-4C31-9F2E-4B74B485B829}" type="sibTrans" cxnId="{5D062D99-56DB-4919-A7E6-3133F899F160}">
      <dgm:prSet/>
      <dgm:spPr/>
      <dgm:t>
        <a:bodyPr/>
        <a:lstStyle/>
        <a:p>
          <a:endParaRPr lang="ru-RU"/>
        </a:p>
      </dgm:t>
    </dgm:pt>
    <dgm:pt modelId="{D12E120B-6818-427F-823B-B49D5FCC76C6}">
      <dgm:prSet phldrT="[Текст]" custT="1"/>
      <dgm:spPr/>
      <dgm:t>
        <a:bodyPr/>
        <a:lstStyle/>
        <a:p>
          <a:pPr algn="l"/>
          <a:r>
            <a: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Для хозяйствующих субъектов – </a:t>
          </a:r>
          <a:r>
            <a: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законодательно закрепить правила компенсации </a:t>
          </a:r>
          <a:r>
            <a:rPr lang="ru-RU" sz="1300" b="1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репутационного</a:t>
          </a:r>
          <a:r>
            <a:rPr lang="ru-RU" sz="1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вреда</a:t>
          </a:r>
          <a:r>
            <a: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br>
            <a: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3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 также гарантировать им право на компенсацию иного неимущественного вреда.</a:t>
          </a:r>
          <a:endParaRPr lang="ru-RU" sz="13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2895C9F-0772-4516-98E0-9348CED8395D}" type="parTrans" cxnId="{6DCFA066-2DBF-4937-AC7A-90640DAFBD39}">
      <dgm:prSet/>
      <dgm:spPr/>
      <dgm:t>
        <a:bodyPr/>
        <a:lstStyle/>
        <a:p>
          <a:endParaRPr lang="ru-RU"/>
        </a:p>
      </dgm:t>
    </dgm:pt>
    <dgm:pt modelId="{D58B4119-345B-4CCD-BC94-2A8BFECD2776}" type="sibTrans" cxnId="{6DCFA066-2DBF-4937-AC7A-90640DAFBD39}">
      <dgm:prSet/>
      <dgm:spPr/>
      <dgm:t>
        <a:bodyPr/>
        <a:lstStyle/>
        <a:p>
          <a:endParaRPr lang="ru-RU"/>
        </a:p>
      </dgm:t>
    </dgm:pt>
    <dgm:pt modelId="{0D679AFE-5288-48C7-8BC6-C3E8DFED7868}">
      <dgm:prSet phldrT="[Текст]"/>
      <dgm:spPr/>
      <dgm:t>
        <a:bodyPr/>
        <a:lstStyle/>
        <a:p>
          <a:pPr algn="l"/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Внедрить модель «мягкой стандартизации»</a:t>
          </a:r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для определения размера компенсации (базовые суммы-ориентиры, привязанные к прожиточному минимуму, с возможностью их корректировки с помощью уточняющих коэффициентов).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D40825-2314-4619-B123-5045E121EE40}" type="parTrans" cxnId="{2B95E540-858D-4A21-882C-204A0D9C8D82}">
      <dgm:prSet/>
      <dgm:spPr/>
      <dgm:t>
        <a:bodyPr/>
        <a:lstStyle/>
        <a:p>
          <a:endParaRPr lang="ru-RU"/>
        </a:p>
      </dgm:t>
    </dgm:pt>
    <dgm:pt modelId="{F8F560F6-75BB-49AA-A5DB-A293BC4D8933}" type="sibTrans" cxnId="{2B95E540-858D-4A21-882C-204A0D9C8D82}">
      <dgm:prSet/>
      <dgm:spPr/>
      <dgm:t>
        <a:bodyPr/>
        <a:lstStyle/>
        <a:p>
          <a:endParaRPr lang="ru-RU"/>
        </a:p>
      </dgm:t>
    </dgm:pt>
    <dgm:pt modelId="{A8C9F340-62FE-4EA1-B50C-413564C5E6F3}" type="pres">
      <dgm:prSet presAssocID="{83A3B471-C52B-4821-BA65-ACCED80A5679}" presName="linearFlow" presStyleCnt="0">
        <dgm:presLayoutVars>
          <dgm:dir/>
          <dgm:resizeHandles val="exact"/>
        </dgm:presLayoutVars>
      </dgm:prSet>
      <dgm:spPr/>
    </dgm:pt>
    <dgm:pt modelId="{1EEFE655-FF7B-47A3-B0FD-4774762D7DD6}" type="pres">
      <dgm:prSet presAssocID="{779F63F7-87D6-48D4-8877-E4CE94AABC7B}" presName="composite" presStyleCnt="0"/>
      <dgm:spPr/>
    </dgm:pt>
    <dgm:pt modelId="{DD4E1290-98A2-4EAA-A9EB-8DF12AECC853}" type="pres">
      <dgm:prSet presAssocID="{779F63F7-87D6-48D4-8877-E4CE94AABC7B}" presName="imgShp" presStyleLbl="f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1C91F9E-FC20-4EC9-84E2-190374A1187F}" type="pres">
      <dgm:prSet presAssocID="{779F63F7-87D6-48D4-8877-E4CE94AABC7B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135FD6-4532-4FF4-B62E-7BBF1C32C26E}" type="pres">
      <dgm:prSet presAssocID="{13C9B328-89A8-4C31-9F2E-4B74B485B829}" presName="spacing" presStyleCnt="0"/>
      <dgm:spPr/>
    </dgm:pt>
    <dgm:pt modelId="{49EE87B9-F08B-4698-85C7-7CE8DA9CD7DB}" type="pres">
      <dgm:prSet presAssocID="{D12E120B-6818-427F-823B-B49D5FCC76C6}" presName="composite" presStyleCnt="0"/>
      <dgm:spPr/>
    </dgm:pt>
    <dgm:pt modelId="{F8A94F24-D807-46CA-A14A-446C9B92E42D}" type="pres">
      <dgm:prSet presAssocID="{D12E120B-6818-427F-823B-B49D5FCC76C6}" presName="imgShp" presStyleLbl="fgImgPlace1" presStyleIdx="1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20F4692-CFF4-4438-8DFA-0FEF5CC52891}" type="pres">
      <dgm:prSet presAssocID="{D12E120B-6818-427F-823B-B49D5FCC76C6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5607C73-4516-441A-8B60-47B1304D8108}" type="pres">
      <dgm:prSet presAssocID="{D58B4119-345B-4CCD-BC94-2A8BFECD2776}" presName="spacing" presStyleCnt="0"/>
      <dgm:spPr/>
    </dgm:pt>
    <dgm:pt modelId="{B67C5D49-B8D4-4778-8D0F-D7D97C43AA94}" type="pres">
      <dgm:prSet presAssocID="{0D679AFE-5288-48C7-8BC6-C3E8DFED7868}" presName="composite" presStyleCnt="0"/>
      <dgm:spPr/>
    </dgm:pt>
    <dgm:pt modelId="{D4E33650-BE2D-4C04-85EA-B293D6A25DBB}" type="pres">
      <dgm:prSet presAssocID="{0D679AFE-5288-48C7-8BC6-C3E8DFED7868}" presName="imgShp" presStyleLbl="fgImgPlace1" presStyleIdx="2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73CA3FEE-D32A-4E16-A28E-414F5109C9DA}" type="pres">
      <dgm:prSet presAssocID="{0D679AFE-5288-48C7-8BC6-C3E8DFED7868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C49AC23-E2CB-4413-BB56-518D99ED71EF}" type="presOf" srcId="{779F63F7-87D6-48D4-8877-E4CE94AABC7B}" destId="{31C91F9E-FC20-4EC9-84E2-190374A1187F}" srcOrd="0" destOrd="0" presId="urn:microsoft.com/office/officeart/2005/8/layout/vList3"/>
    <dgm:cxn modelId="{C4C0C68A-8D08-4D26-8C05-362CCA745B28}" type="presOf" srcId="{0D679AFE-5288-48C7-8BC6-C3E8DFED7868}" destId="{73CA3FEE-D32A-4E16-A28E-414F5109C9DA}" srcOrd="0" destOrd="0" presId="urn:microsoft.com/office/officeart/2005/8/layout/vList3"/>
    <dgm:cxn modelId="{3758C980-F53E-4ABB-A42C-39F68A11E488}" type="presOf" srcId="{83A3B471-C52B-4821-BA65-ACCED80A5679}" destId="{A8C9F340-62FE-4EA1-B50C-413564C5E6F3}" srcOrd="0" destOrd="0" presId="urn:microsoft.com/office/officeart/2005/8/layout/vList3"/>
    <dgm:cxn modelId="{6DCFA066-2DBF-4937-AC7A-90640DAFBD39}" srcId="{83A3B471-C52B-4821-BA65-ACCED80A5679}" destId="{D12E120B-6818-427F-823B-B49D5FCC76C6}" srcOrd="1" destOrd="0" parTransId="{42895C9F-0772-4516-98E0-9348CED8395D}" sibTransId="{D58B4119-345B-4CCD-BC94-2A8BFECD2776}"/>
    <dgm:cxn modelId="{5D062D99-56DB-4919-A7E6-3133F899F160}" srcId="{83A3B471-C52B-4821-BA65-ACCED80A5679}" destId="{779F63F7-87D6-48D4-8877-E4CE94AABC7B}" srcOrd="0" destOrd="0" parTransId="{50067309-1E8E-4058-A864-603CB0E72191}" sibTransId="{13C9B328-89A8-4C31-9F2E-4B74B485B829}"/>
    <dgm:cxn modelId="{2B95E540-858D-4A21-882C-204A0D9C8D82}" srcId="{83A3B471-C52B-4821-BA65-ACCED80A5679}" destId="{0D679AFE-5288-48C7-8BC6-C3E8DFED7868}" srcOrd="2" destOrd="0" parTransId="{6CD40825-2314-4619-B123-5045E121EE40}" sibTransId="{F8F560F6-75BB-49AA-A5DB-A293BC4D8933}"/>
    <dgm:cxn modelId="{07884278-E65A-4F59-86D0-35F82C65E1DE}" type="presOf" srcId="{D12E120B-6818-427F-823B-B49D5FCC76C6}" destId="{720F4692-CFF4-4438-8DFA-0FEF5CC52891}" srcOrd="0" destOrd="0" presId="urn:microsoft.com/office/officeart/2005/8/layout/vList3"/>
    <dgm:cxn modelId="{9A33785B-710E-4A4C-8EC8-D8AEE835CE1A}" type="presParOf" srcId="{A8C9F340-62FE-4EA1-B50C-413564C5E6F3}" destId="{1EEFE655-FF7B-47A3-B0FD-4774762D7DD6}" srcOrd="0" destOrd="0" presId="urn:microsoft.com/office/officeart/2005/8/layout/vList3"/>
    <dgm:cxn modelId="{38965821-514C-4F60-89B6-5AFD3DD5279E}" type="presParOf" srcId="{1EEFE655-FF7B-47A3-B0FD-4774762D7DD6}" destId="{DD4E1290-98A2-4EAA-A9EB-8DF12AECC853}" srcOrd="0" destOrd="0" presId="urn:microsoft.com/office/officeart/2005/8/layout/vList3"/>
    <dgm:cxn modelId="{BC6FF5CE-BB63-48C7-83FE-7FC9A04AAF5E}" type="presParOf" srcId="{1EEFE655-FF7B-47A3-B0FD-4774762D7DD6}" destId="{31C91F9E-FC20-4EC9-84E2-190374A1187F}" srcOrd="1" destOrd="0" presId="urn:microsoft.com/office/officeart/2005/8/layout/vList3"/>
    <dgm:cxn modelId="{95B9239C-D801-42F6-BAC0-6A9D04B74C8E}" type="presParOf" srcId="{A8C9F340-62FE-4EA1-B50C-413564C5E6F3}" destId="{E8135FD6-4532-4FF4-B62E-7BBF1C32C26E}" srcOrd="1" destOrd="0" presId="urn:microsoft.com/office/officeart/2005/8/layout/vList3"/>
    <dgm:cxn modelId="{0F76A63A-4A7D-43D8-8347-BF2E14F2F740}" type="presParOf" srcId="{A8C9F340-62FE-4EA1-B50C-413564C5E6F3}" destId="{49EE87B9-F08B-4698-85C7-7CE8DA9CD7DB}" srcOrd="2" destOrd="0" presId="urn:microsoft.com/office/officeart/2005/8/layout/vList3"/>
    <dgm:cxn modelId="{35222AAA-B47D-47EE-B1BC-B67549334D26}" type="presParOf" srcId="{49EE87B9-F08B-4698-85C7-7CE8DA9CD7DB}" destId="{F8A94F24-D807-46CA-A14A-446C9B92E42D}" srcOrd="0" destOrd="0" presId="urn:microsoft.com/office/officeart/2005/8/layout/vList3"/>
    <dgm:cxn modelId="{527845D3-710E-4868-AB64-E54D03831623}" type="presParOf" srcId="{49EE87B9-F08B-4698-85C7-7CE8DA9CD7DB}" destId="{720F4692-CFF4-4438-8DFA-0FEF5CC52891}" srcOrd="1" destOrd="0" presId="urn:microsoft.com/office/officeart/2005/8/layout/vList3"/>
    <dgm:cxn modelId="{65967C95-6EE0-4144-80A0-EB8885CE2AFB}" type="presParOf" srcId="{A8C9F340-62FE-4EA1-B50C-413564C5E6F3}" destId="{85607C73-4516-441A-8B60-47B1304D8108}" srcOrd="3" destOrd="0" presId="urn:microsoft.com/office/officeart/2005/8/layout/vList3"/>
    <dgm:cxn modelId="{D0115EE1-EB90-40CD-96A4-856FA4FE4CA4}" type="presParOf" srcId="{A8C9F340-62FE-4EA1-B50C-413564C5E6F3}" destId="{B67C5D49-B8D4-4778-8D0F-D7D97C43AA94}" srcOrd="4" destOrd="0" presId="urn:microsoft.com/office/officeart/2005/8/layout/vList3"/>
    <dgm:cxn modelId="{D27C97C9-8761-44BB-8AAF-1E068F14AEC2}" type="presParOf" srcId="{B67C5D49-B8D4-4778-8D0F-D7D97C43AA94}" destId="{D4E33650-BE2D-4C04-85EA-B293D6A25DBB}" srcOrd="0" destOrd="0" presId="urn:microsoft.com/office/officeart/2005/8/layout/vList3"/>
    <dgm:cxn modelId="{9FA8F542-D72B-4EAA-BE4E-99E83E15DA54}" type="presParOf" srcId="{B67C5D49-B8D4-4778-8D0F-D7D97C43AA94}" destId="{73CA3FEE-D32A-4E16-A28E-414F5109C9DA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C91F9E-FC20-4EC9-84E2-190374A1187F}">
      <dsp:nvSpPr>
        <dsp:cNvPr id="0" name=""/>
        <dsp:cNvSpPr/>
      </dsp:nvSpPr>
      <dsp:spPr>
        <a:xfrm rot="10800000">
          <a:off x="1351111" y="2056"/>
          <a:ext cx="4205859" cy="116696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598" tIns="53340" rIns="99568" bIns="5334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Уточнить понятие морального вреда</a:t>
          </a:r>
          <a:r>
            <a:rPr lang="ru-RU" sz="1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 включив в него не только страдания, но и иные негативные последствия, такие как социальный дискомфорт и утрата значимых социальных качеств</a:t>
          </a:r>
          <a:r>
            <a:rPr lang="ru-RU" sz="1200" kern="1200" dirty="0" smtClean="0"/>
            <a:t>.</a:t>
          </a:r>
          <a:endParaRPr lang="ru-RU" sz="1200" kern="1200" dirty="0"/>
        </a:p>
      </dsp:txBody>
      <dsp:txXfrm rot="10800000">
        <a:off x="1642851" y="2056"/>
        <a:ext cx="3914119" cy="1166962"/>
      </dsp:txXfrm>
    </dsp:sp>
    <dsp:sp modelId="{DD4E1290-98A2-4EAA-A9EB-8DF12AECC853}">
      <dsp:nvSpPr>
        <dsp:cNvPr id="0" name=""/>
        <dsp:cNvSpPr/>
      </dsp:nvSpPr>
      <dsp:spPr>
        <a:xfrm>
          <a:off x="767629" y="2056"/>
          <a:ext cx="1166962" cy="116696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0F4692-CFF4-4438-8DFA-0FEF5CC52891}">
      <dsp:nvSpPr>
        <dsp:cNvPr id="0" name=""/>
        <dsp:cNvSpPr/>
      </dsp:nvSpPr>
      <dsp:spPr>
        <a:xfrm rot="10800000">
          <a:off x="1351111" y="1517366"/>
          <a:ext cx="4205859" cy="116696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598" tIns="49530" rIns="92456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Для хозяйствующих субъектов – </a:t>
          </a:r>
          <a:r>
            <a:rPr lang="ru-RU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законодательно закрепить правила компенсации </a:t>
          </a:r>
          <a:r>
            <a:rPr lang="ru-RU" sz="1300" b="1" kern="1200" dirty="0" err="1" smtClean="0">
              <a:latin typeface="Times New Roman" panose="02020603050405020304" pitchFamily="18" charset="0"/>
              <a:cs typeface="Times New Roman" panose="02020603050405020304" pitchFamily="18" charset="0"/>
            </a:rPr>
            <a:t>репутационного</a:t>
          </a:r>
          <a:r>
            <a:rPr lang="ru-RU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вреда</a:t>
          </a:r>
          <a: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,</a:t>
          </a:r>
          <a:b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</a:br>
          <a: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а также гарантировать им право на компенсацию иного неимущественного вреда.</a:t>
          </a:r>
          <a:endParaRPr lang="ru-RU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642851" y="1517366"/>
        <a:ext cx="3914119" cy="1166962"/>
      </dsp:txXfrm>
    </dsp:sp>
    <dsp:sp modelId="{F8A94F24-D807-46CA-A14A-446C9B92E42D}">
      <dsp:nvSpPr>
        <dsp:cNvPr id="0" name=""/>
        <dsp:cNvSpPr/>
      </dsp:nvSpPr>
      <dsp:spPr>
        <a:xfrm>
          <a:off x="767629" y="1517366"/>
          <a:ext cx="1166962" cy="116696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3CA3FEE-D32A-4E16-A28E-414F5109C9DA}">
      <dsp:nvSpPr>
        <dsp:cNvPr id="0" name=""/>
        <dsp:cNvSpPr/>
      </dsp:nvSpPr>
      <dsp:spPr>
        <a:xfrm rot="10800000">
          <a:off x="1351111" y="3032676"/>
          <a:ext cx="4205859" cy="1166962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14598" tIns="49530" rIns="92456" bIns="49530" numCol="1" spcCol="1270" anchor="ctr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Внедрить модель «мягкой стандартизации»</a:t>
          </a:r>
          <a:r>
            <a:rPr lang="ru-RU" sz="13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 для определения размера компенсации (базовые суммы-ориентиры, привязанные к прожиточному минимуму, с возможностью их корректировки с помощью уточняющих коэффициентов).</a:t>
          </a:r>
          <a:endParaRPr lang="ru-RU" sz="13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642851" y="3032676"/>
        <a:ext cx="3914119" cy="1166962"/>
      </dsp:txXfrm>
    </dsp:sp>
    <dsp:sp modelId="{D4E33650-BE2D-4C04-85EA-B293D6A25DBB}">
      <dsp:nvSpPr>
        <dsp:cNvPr id="0" name=""/>
        <dsp:cNvSpPr/>
      </dsp:nvSpPr>
      <dsp:spPr>
        <a:xfrm>
          <a:off x="767629" y="3032676"/>
          <a:ext cx="1166962" cy="1166962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3DB62D-F27A-41F3-BB30-65E94A1051A9}" type="datetimeFigureOut">
              <a:rPr lang="ru-RU" smtClean="0"/>
              <a:t>23.06.2026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055055-F1BD-4889-A06E-AB9B11553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795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55055-F1BD-4889-A06E-AB9B11553AE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8836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055055-F1BD-4889-A06E-AB9B11553AE9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15263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78593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6191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09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947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516364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642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3707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86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650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25182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9673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6/23/2026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978161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морального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вреда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российском гражданском праве: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и практический аспекты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5038" y="4455620"/>
            <a:ext cx="7543800" cy="1792779"/>
          </a:xfrm>
        </p:spPr>
        <p:txBody>
          <a:bodyPr>
            <a:normAutofit fontScale="92500" lnSpcReduction="10000"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СОЛОЖЕНИЦИН ЕГОР НИКОЛАЕВИЧ, БЮР-2022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юриспруденции, кандидат юридических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доцент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Барсукова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Петропавловск-Камчатский, 2026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9156369"/>
              </p:ext>
            </p:extLst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0013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5771032"/>
              </p:ext>
            </p:extLst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ятиугольник 5"/>
          <p:cNvSpPr/>
          <p:nvPr/>
        </p:nvSpPr>
        <p:spPr>
          <a:xfrm>
            <a:off x="1219200" y="1904999"/>
            <a:ext cx="6781800" cy="1981201"/>
          </a:xfrm>
          <a:prstGeom prst="homePlate">
            <a:avLst>
              <a:gd name="adj" fmla="val 3179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темы.</a:t>
            </a:r>
          </a:p>
          <a:p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морального вреда – один из основных способов защиты гражданских прав. На практике возникает ряд проблем: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четких критериев определения размера КМВ.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Недостаточная </a:t>
            </a:r>
            <a:r>
              <a:rPr lang="ru-RU" sz="1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мотивированность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судебных актов.</a:t>
            </a:r>
          </a:p>
          <a:p>
            <a:pPr marL="342900" indent="-342900">
              <a:buAutoNum type="arabicPeriod"/>
            </a:pP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Соотношение морального вреда и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нематериального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вреда, причиненного юридическим лицам…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1219200" y="4038600"/>
            <a:ext cx="6781800" cy="125138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Целью исследования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комплексный теоретико-правовой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института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компенсации морального вреда в российском гражданском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праве, выявление 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 </a:t>
            </a:r>
            <a:r>
              <a:rPr lang="ru-RU" sz="1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правоприменения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формулирование предложений по </a:t>
            </a:r>
            <a:r>
              <a:rPr lang="ru-RU" sz="1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их решению</a:t>
            </a:r>
            <a:r>
              <a:rPr lang="ru-RU" sz="1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685987" y="6400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38738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637288"/>
              </p:ext>
            </p:extLst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631" r="17288"/>
          <a:stretch/>
        </p:blipFill>
        <p:spPr>
          <a:xfrm>
            <a:off x="5880311" y="3078146"/>
            <a:ext cx="1149647" cy="13525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3008" y="2981587"/>
            <a:ext cx="1017026" cy="14817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86600" y="2869014"/>
            <a:ext cx="1212109" cy="17029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914400" y="1905000"/>
            <a:ext cx="4572000" cy="1815507"/>
          </a:xfrm>
          <a:prstGeom prst="roundRect">
            <a:avLst>
              <a:gd name="adj" fmla="val 70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Альтернативы термину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моральный вред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психический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(А. М.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Эрделевский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Tx/>
              <a:buChar char="-"/>
            </a:pP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неимущественный вред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(А. В.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Белявский,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Кузнецова, 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 Малеина);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нематериальный вред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(К. И. Голубев,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 В.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Нарижний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нравственный ущерб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(А. А. Власов);</a:t>
            </a:r>
          </a:p>
          <a:p>
            <a:pPr marL="285750" indent="-285750">
              <a:buFontTx/>
              <a:buChar char="-"/>
            </a:pP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субъективные потери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(Г. Г.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Горшенков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914400" y="3872907"/>
            <a:ext cx="4572000" cy="2209800"/>
          </a:xfrm>
          <a:prstGeom prst="roundRect">
            <a:avLst>
              <a:gd name="adj" fmla="val 70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Подходы к сущности </a:t>
            </a:r>
            <a:r>
              <a:rPr lang="ru-RU" sz="1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морального вреда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узкий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подход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(Н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Малеин, 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Михно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Я.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Шиминова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первичны нравственные страдания;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дуалистический (легальный) подход</a:t>
            </a:r>
            <a:b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А.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Власенко, М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Н.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Малеина, Е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В.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Смиренская): физические и нравственные страдания;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расширительный (плюралистический)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подход</a:t>
            </a:r>
            <a:b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(Г. Г.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Горшенков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страдания, социальный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дискомфорт,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утрата значимых социальных качеств.</a:t>
            </a:r>
            <a:endParaRPr lang="ru-RU" sz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85987" y="6400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78662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914400" y="1905001"/>
            <a:ext cx="7467600" cy="838199"/>
          </a:xfrm>
          <a:prstGeom prst="roundRect">
            <a:avLst>
              <a:gd name="adj" fmla="val 7027"/>
            </a:avLst>
          </a:prstGeom>
          <a:solidFill>
            <a:schemeClr val="accent1"/>
          </a:solidFill>
          <a:ln>
            <a:solidFill>
              <a:srgbClr val="A75F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Основания компенсации морального вреда (ст. 151 ГК РФ):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личных неимущественных прав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посягательство на нематериальные блага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случаи, предусмотренные законом.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685987" y="6400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14400" y="2885938"/>
            <a:ext cx="7467600" cy="838199"/>
          </a:xfrm>
          <a:prstGeom prst="roundRect">
            <a:avLst>
              <a:gd name="adj" fmla="val 7027"/>
            </a:avLst>
          </a:prstGeom>
          <a:solidFill>
            <a:srgbClr val="FF0000"/>
          </a:solidFill>
          <a:ln>
            <a:solidFill>
              <a:srgbClr val="A75F0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НЕМАТЕРИАЛЬНЫХ БЛАГ ЗАКОНОМ</a:t>
            </a:r>
            <a:b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ОГРАНИЧЕН!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 flipH="1">
            <a:off x="2552700" y="3810000"/>
            <a:ext cx="304800" cy="3048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Скругленный прямоугольник 6"/>
          <p:cNvSpPr/>
          <p:nvPr/>
        </p:nvSpPr>
        <p:spPr>
          <a:xfrm>
            <a:off x="914400" y="4200663"/>
            <a:ext cx="3581400" cy="1057137"/>
          </a:xfrm>
          <a:prstGeom prst="roundRect">
            <a:avLst>
              <a:gd name="adj" fmla="val 6614"/>
            </a:avLst>
          </a:pr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Блага, перечисленные в ст. 150 ГК РФ:</a:t>
            </a: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жизнь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здоровье, достоинство личности, личная неприкосновенность, честь и доброе имя, деловая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репутация…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4800600" y="4200663"/>
            <a:ext cx="3581400" cy="2352537"/>
          </a:xfrm>
          <a:prstGeom prst="roundRect">
            <a:avLst>
              <a:gd name="adj" fmla="val 6614"/>
            </a:avLst>
          </a:pr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Иные блага (судебная практика):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соблюдение государством законодательства об исполнительном производстве;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защита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 оскорбления памяти о событиях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Великой Отечественной войны;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 на покой и тишину;</a:t>
            </a: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тайна усыновления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т. д.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6438900" y="3810000"/>
            <a:ext cx="304800" cy="30480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2576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85987" y="6400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18288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НЕМАТЕРИАЛЬНОГО (НЕИМУЩЕСТВЕННОГО) ВРЕДА,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КОТОРЫЙ МОЖЕТ БЫТЬ ПРИЧИНЕН ЮРИДИЧЕСКИМ ЛИЦАМ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14400" y="2634734"/>
            <a:ext cx="3505200" cy="3729250"/>
          </a:xfrm>
          <a:prstGeom prst="roundRect">
            <a:avLst>
              <a:gd name="adj" fmla="val 70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Репутационный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вред</a:t>
            </a:r>
          </a:p>
          <a:p>
            <a:pPr algn="just"/>
            <a:endPara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Вред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причиненный деловой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репутации, может заключаться как в убытках (материальный вред), так 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неблагоприятных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последствиях нематериального характера (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нематериальный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вред):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утрата конкурентоспособности, невозможность планировать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дальнейшую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 и т. д.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(Определение СКЭС ВС РФ</a:t>
            </a:r>
            <a:b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2016 года</a:t>
            </a:r>
            <a:b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307-ЭС16-8923).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24400" y="2634734"/>
            <a:ext cx="3657600" cy="3729251"/>
          </a:xfrm>
          <a:prstGeom prst="roundRect">
            <a:avLst>
              <a:gd name="adj" fmla="val 702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Волокита со стороны государства</a:t>
            </a:r>
          </a:p>
          <a:p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2014 году суд кассационной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инстанции взыскал с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в лице ФССП России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пользу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 «компенсацию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морального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вреда»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размере 70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рублей, поскольку исполнительное производство в отношении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частного лица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длилось сверх разумного срока (более двух лет) по вине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государства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ФАС МО</a:t>
            </a:r>
            <a:b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 </a:t>
            </a:r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2014 года</a:t>
            </a:r>
          </a:p>
          <a:p>
            <a:r>
              <a:rPr lang="ru-RU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Ф05-2161/2013)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545839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685987" y="6400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18288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«ГОРИЗОНТАЛЬНОЙ» И «ВЕРТИКАЛЬНОЙ» СПРАВЕДЛИВОСТИ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14400" y="2634733"/>
            <a:ext cx="3505200" cy="1784867"/>
          </a:xfrm>
          <a:prstGeom prst="roundRect">
            <a:avLst>
              <a:gd name="adj" fmla="val 7027"/>
            </a:avLst>
          </a:pr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«Горизонтальная» справедливость</a:t>
            </a:r>
          </a:p>
          <a:p>
            <a:pPr algn="just"/>
            <a:endParaRPr lang="ru-RU" sz="15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«горизонтальной» справедливости означает присуждение в аналогичных ситуациях разного размера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компенсаций: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724400" y="2634734"/>
            <a:ext cx="3505200" cy="1784866"/>
          </a:xfrm>
          <a:prstGeom prst="roundRect">
            <a:avLst>
              <a:gd name="adj" fmla="val 7027"/>
            </a:avLst>
          </a:prstGeom>
          <a:solidFill>
            <a:schemeClr val="accent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«Вертикальная» справедливость</a:t>
            </a:r>
          </a:p>
          <a:p>
            <a:pPr algn="ctr"/>
            <a:endParaRPr lang="ru-RU" sz="1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вертикальной» справедливости – это ситуации, когда более серьезное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оценивается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судом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ниже, чем </a:t>
            </a:r>
            <a:r>
              <a:rPr lang="ru-RU" sz="1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менее </a:t>
            </a:r>
            <a:r>
              <a:rPr lang="ru-RU" sz="15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серьезное:</a:t>
            </a:r>
            <a:endParaRPr lang="ru-RU" sz="1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914400" y="4495800"/>
            <a:ext cx="3505200" cy="2202597"/>
          </a:xfrm>
          <a:prstGeom prst="roundRect">
            <a:avLst>
              <a:gd name="adj" fmla="val 7027"/>
            </a:avLst>
          </a:prstGeom>
          <a:solidFill>
            <a:schemeClr val="accent2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ДТП, повлекшее инвалидность первой группы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400 000 – 900 000 р.;</a:t>
            </a:r>
          </a:p>
          <a:p>
            <a:pPr marL="285750" indent="-285750">
              <a:buFontTx/>
              <a:buChar char="-"/>
            </a:pPr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Полицейское насилие при сопоставимых обстоятельствах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500 000 – 2 000 000 р.;</a:t>
            </a:r>
          </a:p>
          <a:p>
            <a:pPr marL="285750" indent="-285750">
              <a:buFontTx/>
              <a:buChar char="-"/>
            </a:pPr>
            <a:endParaRPr lang="ru-RU" sz="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Падение глыбы льда с тяжкими последствиями для здоровья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600 000 – 6 500 000 р.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24400" y="4495799"/>
            <a:ext cx="3505200" cy="2202597"/>
          </a:xfrm>
          <a:prstGeom prst="roundRect">
            <a:avLst>
              <a:gd name="adj" fmla="val 7027"/>
            </a:avLst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Олега </a:t>
            </a:r>
            <a:r>
              <a:rPr lang="ru-RU" sz="1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Тинькова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пользу Олега Дерипаски взыскана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КМВ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 </a:t>
            </a:r>
            <a:r>
              <a:rPr lang="ru-RU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000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000 р. –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фразу «но Дерипаска – это олигарх и вор, а я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честный предприниматель»;</a:t>
            </a:r>
          </a:p>
          <a:p>
            <a:pPr marL="285750" indent="-285750">
              <a:buFontTx/>
              <a:buChar char="-"/>
            </a:pPr>
            <a:endParaRPr lang="ru-RU" sz="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больницы в пользу роженицы взыскана КМВ 15 000 000 р. –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тяжкий вред ее здоровью</a:t>
            </a:r>
            <a:b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смерть ребенка спустя два года</a:t>
            </a:r>
            <a:endParaRPr lang="ru-RU" sz="1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5964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14400" y="1828800"/>
            <a:ext cx="7467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КОМПЕНСАЦИИ В ОТДЕЛЬНЫХ ВИДАХ ПРАВООТНОШЕНИЙ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85987" y="6400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2822303"/>
              </p:ext>
            </p:extLst>
          </p:nvPr>
        </p:nvGraphicFramePr>
        <p:xfrm>
          <a:off x="1600200" y="2590800"/>
          <a:ext cx="6096000" cy="374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 Незаконные действия органов власти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 Вред жизни и здоровью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Нарушение прав потребителей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Особый субъект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(ППО), специфические основания (в </a:t>
                      </a:r>
                      <a:r>
                        <a:rPr lang="ru-RU" sz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т.ч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200" baseline="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безвиновные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Презумпция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страданий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Презумпция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страданий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Требуется приговор</a:t>
                      </a:r>
                      <a:b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отношении судьи</a:t>
                      </a:r>
                      <a:b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(если вред причинен правосудием)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взыскания КМВ в 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пользу</a:t>
                      </a:r>
                      <a:b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близких родственников 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потерпевшего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Один из случаев КМВ</a:t>
                      </a:r>
                      <a:b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нарушении имущественных прав</a:t>
                      </a: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Тенденция к снижению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КМВ за незаконное уголовное преследование</a:t>
                      </a:r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Недопустимость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/>
                      </a:r>
                      <a:b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отказа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КМВ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ребенку, родившемуся</a:t>
                      </a:r>
                      <a:b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после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смерти отца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КМВ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 должна зависеть от суммы убытков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endParaRPr lang="ru-RU" sz="12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Отсутствие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уголовного/</a:t>
                      </a:r>
                      <a:b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административного</a:t>
                      </a:r>
                    </a:p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преследования</a:t>
                      </a:r>
                      <a:b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препятствует</a:t>
                      </a:r>
                      <a:r>
                        <a:rPr lang="ru-RU" sz="12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удовлетворению иска</a:t>
                      </a:r>
                      <a:endParaRPr lang="ru-RU" sz="12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Широкое толкование понятий «потребитель» и «нарушение прав потребителя»</a:t>
                      </a: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857773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/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8685987" y="640080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731464262"/>
              </p:ext>
            </p:extLst>
          </p:nvPr>
        </p:nvGraphicFramePr>
        <p:xfrm>
          <a:off x="1271736" y="2383770"/>
          <a:ext cx="6324600" cy="4201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914400" y="1828800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9050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морального </a:t>
            </a: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вреда</a:t>
            </a:r>
            <a:b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российском гражданском праве:</a:t>
            </a:r>
            <a:b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теоретический и практический аспекты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5038" y="4455620"/>
            <a:ext cx="7543800" cy="1792779"/>
          </a:xfrm>
        </p:spPr>
        <p:txBody>
          <a:bodyPr>
            <a:normAutofit fontScale="92500" lnSpcReduction="10000"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Студент: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СОЛОЖЕНИЦИН ЕГОР НИКОЛАЕВИЧ, БЮР-2022</a:t>
            </a:r>
          </a:p>
          <a:p>
            <a:pPr algn="ctr"/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юриспруденции, кандидат юридических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доцент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Барсукова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Лина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Ивановна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Петропавловск-Камчатский, 2026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/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001840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457</TotalTime>
  <Words>594</Words>
  <Application>Microsoft Office PowerPoint</Application>
  <PresentationFormat>Экран (4:3)</PresentationFormat>
  <Paragraphs>101</Paragraphs>
  <Slides>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Calibri</vt:lpstr>
      <vt:lpstr>Calibri Light</vt:lpstr>
      <vt:lpstr>Times New Roman</vt:lpstr>
      <vt:lpstr>Ретро</vt:lpstr>
      <vt:lpstr>Компенсация морального вреда в российском гражданском праве: теоретический и практический аспекты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Компенсация морального вреда в российском гражданском праве: теоретический и практический аспекты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Компенсация морального вреда в российском гражданском праве: теоретический и практический аспекты</dc:title>
  <dc:creator>Егор Соложеницин</dc:creator>
  <cp:lastModifiedBy>ПК</cp:lastModifiedBy>
  <cp:revision>42</cp:revision>
  <dcterms:created xsi:type="dcterms:W3CDTF">2026-06-13T09:19:02Z</dcterms:created>
  <dcterms:modified xsi:type="dcterms:W3CDTF">2026-06-23T08:21:47Z</dcterms:modified>
</cp:coreProperties>
</file>