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58" r:id="rId6"/>
    <p:sldId id="259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08" autoAdjust="0"/>
    <p:restoredTop sz="94660"/>
  </p:normalViewPr>
  <p:slideViewPr>
    <p:cSldViewPr>
      <p:cViewPr varScale="1">
        <p:scale>
          <a:sx n="67" d="100"/>
          <a:sy n="67" d="100"/>
        </p:scale>
        <p:origin x="-14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2D64172-C844-4302-9EA5-ED956B7ABB56}" type="doc">
      <dgm:prSet loTypeId="urn:microsoft.com/office/officeart/2005/8/layout/list1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A5316DBD-BEE4-4D29-8BF3-2474EB531902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распределение бремени доказывания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7A7F09E8-5466-4717-960D-059DE4A5174E}" type="parTrans" cxnId="{1E899728-31C7-4312-8616-47DDB0856E6A}">
      <dgm:prSet/>
      <dgm:spPr/>
      <dgm:t>
        <a:bodyPr/>
        <a:lstStyle/>
        <a:p>
          <a:endParaRPr lang="ru-RU"/>
        </a:p>
      </dgm:t>
    </dgm:pt>
    <dgm:pt modelId="{02056285-9BE2-4216-ADEA-8CB6A4FE3B2E}" type="sibTrans" cxnId="{1E899728-31C7-4312-8616-47DDB0856E6A}">
      <dgm:prSet/>
      <dgm:spPr/>
      <dgm:t>
        <a:bodyPr/>
        <a:lstStyle/>
        <a:p>
          <a:endParaRPr lang="ru-RU"/>
        </a:p>
      </dgm:t>
    </dgm:pt>
    <dgm:pt modelId="{74AE79B7-FC7D-4873-9AA0-191C51928AA0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сложность разграничения существенных и несущественных недостатков протокола об административном правонарушении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C120FABB-616D-4C20-919C-5C5241E12ED8}" type="parTrans" cxnId="{0FBADC53-9D5F-47D4-A956-918F6F57AA48}">
      <dgm:prSet/>
      <dgm:spPr/>
      <dgm:t>
        <a:bodyPr/>
        <a:lstStyle/>
        <a:p>
          <a:endParaRPr lang="ru-RU"/>
        </a:p>
      </dgm:t>
    </dgm:pt>
    <dgm:pt modelId="{BD723BEB-56C5-4E6D-AC15-D99D9370277B}" type="sibTrans" cxnId="{0FBADC53-9D5F-47D4-A956-918F6F57AA48}">
      <dgm:prSet/>
      <dgm:spPr/>
      <dgm:t>
        <a:bodyPr/>
        <a:lstStyle/>
        <a:p>
          <a:endParaRPr lang="ru-RU"/>
        </a:p>
      </dgm:t>
    </dgm:pt>
    <dgm:pt modelId="{09F7C2FD-ADD3-427F-ABCF-FC4484D0688E}">
      <dgm:prSet phldrT="[Текст]" custT="1"/>
      <dgm:spPr/>
      <dgm:t>
        <a:bodyPr/>
        <a:lstStyle/>
        <a:p>
          <a:r>
            <a:rPr lang="ru-RU" sz="2000" smtClean="0">
              <a:latin typeface="Times New Roman" pitchFamily="18" charset="0"/>
              <a:cs typeface="Times New Roman" pitchFamily="18" charset="0"/>
            </a:rPr>
            <a:t>проблемы </a:t>
          </a:r>
          <a:r>
            <a:rPr lang="ru-RU" sz="2000" dirty="0" smtClean="0">
              <a:latin typeface="Times New Roman" pitchFamily="18" charset="0"/>
              <a:cs typeface="Times New Roman" pitchFamily="18" charset="0"/>
            </a:rPr>
            <a:t>допустимости доказательств, полученных с применением технических средств</a:t>
          </a:r>
          <a:endParaRPr lang="ru-RU" sz="2000" dirty="0">
            <a:latin typeface="Times New Roman" pitchFamily="18" charset="0"/>
            <a:cs typeface="Times New Roman" pitchFamily="18" charset="0"/>
          </a:endParaRPr>
        </a:p>
      </dgm:t>
    </dgm:pt>
    <dgm:pt modelId="{0C8F85A2-E9EE-461D-8E29-A68404EF4CBC}" type="parTrans" cxnId="{D625C2F8-67C9-4B05-B7E6-7E9C26F07E79}">
      <dgm:prSet/>
      <dgm:spPr/>
      <dgm:t>
        <a:bodyPr/>
        <a:lstStyle/>
        <a:p>
          <a:endParaRPr lang="ru-RU"/>
        </a:p>
      </dgm:t>
    </dgm:pt>
    <dgm:pt modelId="{42E9CC7D-0D72-47B0-B771-0775CE5088AE}" type="sibTrans" cxnId="{D625C2F8-67C9-4B05-B7E6-7E9C26F07E79}">
      <dgm:prSet/>
      <dgm:spPr/>
      <dgm:t>
        <a:bodyPr/>
        <a:lstStyle/>
        <a:p>
          <a:endParaRPr lang="ru-RU"/>
        </a:p>
      </dgm:t>
    </dgm:pt>
    <dgm:pt modelId="{12C4B99D-F846-4274-AFBD-D480A5D7A594}" type="pres">
      <dgm:prSet presAssocID="{12D64172-C844-4302-9EA5-ED956B7ABB56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CAC3736-4D32-4D96-996F-7174E031CC21}" type="pres">
      <dgm:prSet presAssocID="{A5316DBD-BEE4-4D29-8BF3-2474EB531902}" presName="parentLin" presStyleCnt="0"/>
      <dgm:spPr/>
    </dgm:pt>
    <dgm:pt modelId="{FC3EA37E-5990-4FAA-A95A-BB6DCE4C32F6}" type="pres">
      <dgm:prSet presAssocID="{A5316DBD-BEE4-4D29-8BF3-2474EB531902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BC88C2A-3FDC-405A-97E6-0CC49A6F3EEF}" type="pres">
      <dgm:prSet presAssocID="{A5316DBD-BEE4-4D29-8BF3-2474EB531902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433511-C3D7-4128-87FA-6353BB23DF78}" type="pres">
      <dgm:prSet presAssocID="{A5316DBD-BEE4-4D29-8BF3-2474EB531902}" presName="negativeSpace" presStyleCnt="0"/>
      <dgm:spPr/>
    </dgm:pt>
    <dgm:pt modelId="{9366B3E1-6A58-4C3E-8FF3-19F99054C402}" type="pres">
      <dgm:prSet presAssocID="{A5316DBD-BEE4-4D29-8BF3-2474EB531902}" presName="childText" presStyleLbl="conFgAcc1" presStyleIdx="0" presStyleCnt="3">
        <dgm:presLayoutVars>
          <dgm:bulletEnabled val="1"/>
        </dgm:presLayoutVars>
      </dgm:prSet>
      <dgm:spPr/>
    </dgm:pt>
    <dgm:pt modelId="{744C4898-61FE-4579-932D-64284EF9DD2F}" type="pres">
      <dgm:prSet presAssocID="{02056285-9BE2-4216-ADEA-8CB6A4FE3B2E}" presName="spaceBetweenRectangles" presStyleCnt="0"/>
      <dgm:spPr/>
    </dgm:pt>
    <dgm:pt modelId="{EA2C86D0-96C2-408A-88BC-55469D9CA863}" type="pres">
      <dgm:prSet presAssocID="{74AE79B7-FC7D-4873-9AA0-191C51928AA0}" presName="parentLin" presStyleCnt="0"/>
      <dgm:spPr/>
    </dgm:pt>
    <dgm:pt modelId="{6722A372-B0B3-417E-A315-E266A9261260}" type="pres">
      <dgm:prSet presAssocID="{74AE79B7-FC7D-4873-9AA0-191C51928AA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A943AD71-F2E5-41AE-94E4-654A6FA021E5}" type="pres">
      <dgm:prSet presAssocID="{74AE79B7-FC7D-4873-9AA0-191C51928AA0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D0D72A-3BBD-4B79-A117-4249A9DDCE51}" type="pres">
      <dgm:prSet presAssocID="{74AE79B7-FC7D-4873-9AA0-191C51928AA0}" presName="negativeSpace" presStyleCnt="0"/>
      <dgm:spPr/>
    </dgm:pt>
    <dgm:pt modelId="{6ED9A45E-B081-418B-8C7D-CA38726CEE36}" type="pres">
      <dgm:prSet presAssocID="{74AE79B7-FC7D-4873-9AA0-191C51928AA0}" presName="childText" presStyleLbl="conFgAcc1" presStyleIdx="1" presStyleCnt="3">
        <dgm:presLayoutVars>
          <dgm:bulletEnabled val="1"/>
        </dgm:presLayoutVars>
      </dgm:prSet>
      <dgm:spPr/>
    </dgm:pt>
    <dgm:pt modelId="{A723F565-8641-46EA-AAE4-CD0FF700CFCF}" type="pres">
      <dgm:prSet presAssocID="{BD723BEB-56C5-4E6D-AC15-D99D9370277B}" presName="spaceBetweenRectangles" presStyleCnt="0"/>
      <dgm:spPr/>
    </dgm:pt>
    <dgm:pt modelId="{80C000EA-B0BA-4C40-BC5C-F6881B5371FD}" type="pres">
      <dgm:prSet presAssocID="{09F7C2FD-ADD3-427F-ABCF-FC4484D0688E}" presName="parentLin" presStyleCnt="0"/>
      <dgm:spPr/>
    </dgm:pt>
    <dgm:pt modelId="{6AAC3FA5-1993-47F9-8305-6FFD50635928}" type="pres">
      <dgm:prSet presAssocID="{09F7C2FD-ADD3-427F-ABCF-FC4484D0688E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5C4DEE75-CEF8-48D5-BB7A-9BF85302695F}" type="pres">
      <dgm:prSet presAssocID="{09F7C2FD-ADD3-427F-ABCF-FC4484D0688E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5F867A-9393-4562-A4A5-BC8161774CB9}" type="pres">
      <dgm:prSet presAssocID="{09F7C2FD-ADD3-427F-ABCF-FC4484D0688E}" presName="negativeSpace" presStyleCnt="0"/>
      <dgm:spPr/>
    </dgm:pt>
    <dgm:pt modelId="{8C31B9F6-8B3B-4267-82C1-D935AFC74E99}" type="pres">
      <dgm:prSet presAssocID="{09F7C2FD-ADD3-427F-ABCF-FC4484D0688E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BBE655B1-95E8-4A43-9F56-114B950141F3}" type="presOf" srcId="{74AE79B7-FC7D-4873-9AA0-191C51928AA0}" destId="{6722A372-B0B3-417E-A315-E266A9261260}" srcOrd="0" destOrd="0" presId="urn:microsoft.com/office/officeart/2005/8/layout/list1"/>
    <dgm:cxn modelId="{3ED08B46-DF33-4845-806C-20C68CA64537}" type="presOf" srcId="{A5316DBD-BEE4-4D29-8BF3-2474EB531902}" destId="{ABC88C2A-3FDC-405A-97E6-0CC49A6F3EEF}" srcOrd="1" destOrd="0" presId="urn:microsoft.com/office/officeart/2005/8/layout/list1"/>
    <dgm:cxn modelId="{D625C2F8-67C9-4B05-B7E6-7E9C26F07E79}" srcId="{12D64172-C844-4302-9EA5-ED956B7ABB56}" destId="{09F7C2FD-ADD3-427F-ABCF-FC4484D0688E}" srcOrd="2" destOrd="0" parTransId="{0C8F85A2-E9EE-461D-8E29-A68404EF4CBC}" sibTransId="{42E9CC7D-0D72-47B0-B771-0775CE5088AE}"/>
    <dgm:cxn modelId="{ACDE5EE7-14D0-4464-B0AE-4654A20BF778}" type="presOf" srcId="{12D64172-C844-4302-9EA5-ED956B7ABB56}" destId="{12C4B99D-F846-4274-AFBD-D480A5D7A594}" srcOrd="0" destOrd="0" presId="urn:microsoft.com/office/officeart/2005/8/layout/list1"/>
    <dgm:cxn modelId="{0FBADC53-9D5F-47D4-A956-918F6F57AA48}" srcId="{12D64172-C844-4302-9EA5-ED956B7ABB56}" destId="{74AE79B7-FC7D-4873-9AA0-191C51928AA0}" srcOrd="1" destOrd="0" parTransId="{C120FABB-616D-4C20-919C-5C5241E12ED8}" sibTransId="{BD723BEB-56C5-4E6D-AC15-D99D9370277B}"/>
    <dgm:cxn modelId="{9BBEC55D-2432-4FC9-9CDB-53B47FDF5688}" type="presOf" srcId="{A5316DBD-BEE4-4D29-8BF3-2474EB531902}" destId="{FC3EA37E-5990-4FAA-A95A-BB6DCE4C32F6}" srcOrd="0" destOrd="0" presId="urn:microsoft.com/office/officeart/2005/8/layout/list1"/>
    <dgm:cxn modelId="{42F5E3F1-9269-4682-B5B4-6B0FA6CD0073}" type="presOf" srcId="{09F7C2FD-ADD3-427F-ABCF-FC4484D0688E}" destId="{5C4DEE75-CEF8-48D5-BB7A-9BF85302695F}" srcOrd="1" destOrd="0" presId="urn:microsoft.com/office/officeart/2005/8/layout/list1"/>
    <dgm:cxn modelId="{AA25030B-147B-460F-B263-11EF634122E8}" type="presOf" srcId="{09F7C2FD-ADD3-427F-ABCF-FC4484D0688E}" destId="{6AAC3FA5-1993-47F9-8305-6FFD50635928}" srcOrd="0" destOrd="0" presId="urn:microsoft.com/office/officeart/2005/8/layout/list1"/>
    <dgm:cxn modelId="{1E899728-31C7-4312-8616-47DDB0856E6A}" srcId="{12D64172-C844-4302-9EA5-ED956B7ABB56}" destId="{A5316DBD-BEE4-4D29-8BF3-2474EB531902}" srcOrd="0" destOrd="0" parTransId="{7A7F09E8-5466-4717-960D-059DE4A5174E}" sibTransId="{02056285-9BE2-4216-ADEA-8CB6A4FE3B2E}"/>
    <dgm:cxn modelId="{9C8507A3-8679-4E02-8493-F191AC23F493}" type="presOf" srcId="{74AE79B7-FC7D-4873-9AA0-191C51928AA0}" destId="{A943AD71-F2E5-41AE-94E4-654A6FA021E5}" srcOrd="1" destOrd="0" presId="urn:microsoft.com/office/officeart/2005/8/layout/list1"/>
    <dgm:cxn modelId="{0B6BFC57-F746-4380-8383-DCF2352CA17B}" type="presParOf" srcId="{12C4B99D-F846-4274-AFBD-D480A5D7A594}" destId="{1CAC3736-4D32-4D96-996F-7174E031CC21}" srcOrd="0" destOrd="0" presId="urn:microsoft.com/office/officeart/2005/8/layout/list1"/>
    <dgm:cxn modelId="{5DDBED31-EF12-429C-AF12-DB05B4625C7D}" type="presParOf" srcId="{1CAC3736-4D32-4D96-996F-7174E031CC21}" destId="{FC3EA37E-5990-4FAA-A95A-BB6DCE4C32F6}" srcOrd="0" destOrd="0" presId="urn:microsoft.com/office/officeart/2005/8/layout/list1"/>
    <dgm:cxn modelId="{13240634-046C-4D54-8353-D25EBBCCABB7}" type="presParOf" srcId="{1CAC3736-4D32-4D96-996F-7174E031CC21}" destId="{ABC88C2A-3FDC-405A-97E6-0CC49A6F3EEF}" srcOrd="1" destOrd="0" presId="urn:microsoft.com/office/officeart/2005/8/layout/list1"/>
    <dgm:cxn modelId="{4196A967-3453-4D7A-9DB5-C52078431720}" type="presParOf" srcId="{12C4B99D-F846-4274-AFBD-D480A5D7A594}" destId="{49433511-C3D7-4128-87FA-6353BB23DF78}" srcOrd="1" destOrd="0" presId="urn:microsoft.com/office/officeart/2005/8/layout/list1"/>
    <dgm:cxn modelId="{A1CF5F88-2590-432D-9CF3-B60EBD1EB71C}" type="presParOf" srcId="{12C4B99D-F846-4274-AFBD-D480A5D7A594}" destId="{9366B3E1-6A58-4C3E-8FF3-19F99054C402}" srcOrd="2" destOrd="0" presId="urn:microsoft.com/office/officeart/2005/8/layout/list1"/>
    <dgm:cxn modelId="{D70A9595-8306-4C5C-A812-85AC5B54ACEE}" type="presParOf" srcId="{12C4B99D-F846-4274-AFBD-D480A5D7A594}" destId="{744C4898-61FE-4579-932D-64284EF9DD2F}" srcOrd="3" destOrd="0" presId="urn:microsoft.com/office/officeart/2005/8/layout/list1"/>
    <dgm:cxn modelId="{660B93CD-A9BE-4B8B-AD81-DF8F1222550D}" type="presParOf" srcId="{12C4B99D-F846-4274-AFBD-D480A5D7A594}" destId="{EA2C86D0-96C2-408A-88BC-55469D9CA863}" srcOrd="4" destOrd="0" presId="urn:microsoft.com/office/officeart/2005/8/layout/list1"/>
    <dgm:cxn modelId="{CF87A68E-A245-4D4D-ADB0-CF1233070999}" type="presParOf" srcId="{EA2C86D0-96C2-408A-88BC-55469D9CA863}" destId="{6722A372-B0B3-417E-A315-E266A9261260}" srcOrd="0" destOrd="0" presId="urn:microsoft.com/office/officeart/2005/8/layout/list1"/>
    <dgm:cxn modelId="{3A873527-291A-4426-9719-272ADA5AA952}" type="presParOf" srcId="{EA2C86D0-96C2-408A-88BC-55469D9CA863}" destId="{A943AD71-F2E5-41AE-94E4-654A6FA021E5}" srcOrd="1" destOrd="0" presId="urn:microsoft.com/office/officeart/2005/8/layout/list1"/>
    <dgm:cxn modelId="{979678B0-AA5D-48BB-A35A-6DE2BB359BB5}" type="presParOf" srcId="{12C4B99D-F846-4274-AFBD-D480A5D7A594}" destId="{73D0D72A-3BBD-4B79-A117-4249A9DDCE51}" srcOrd="5" destOrd="0" presId="urn:microsoft.com/office/officeart/2005/8/layout/list1"/>
    <dgm:cxn modelId="{EC1B14FB-A40F-465F-AFDC-56F4C39A0CA7}" type="presParOf" srcId="{12C4B99D-F846-4274-AFBD-D480A5D7A594}" destId="{6ED9A45E-B081-418B-8C7D-CA38726CEE36}" srcOrd="6" destOrd="0" presId="urn:microsoft.com/office/officeart/2005/8/layout/list1"/>
    <dgm:cxn modelId="{8A2D1431-7C82-4FE6-A477-85E07A1C7C59}" type="presParOf" srcId="{12C4B99D-F846-4274-AFBD-D480A5D7A594}" destId="{A723F565-8641-46EA-AAE4-CD0FF700CFCF}" srcOrd="7" destOrd="0" presId="urn:microsoft.com/office/officeart/2005/8/layout/list1"/>
    <dgm:cxn modelId="{64906617-1602-4688-AAA3-E7A03956FF34}" type="presParOf" srcId="{12C4B99D-F846-4274-AFBD-D480A5D7A594}" destId="{80C000EA-B0BA-4C40-BC5C-F6881B5371FD}" srcOrd="8" destOrd="0" presId="urn:microsoft.com/office/officeart/2005/8/layout/list1"/>
    <dgm:cxn modelId="{A1C6D903-0BC2-4326-B2D7-609E2240FBFC}" type="presParOf" srcId="{80C000EA-B0BA-4C40-BC5C-F6881B5371FD}" destId="{6AAC3FA5-1993-47F9-8305-6FFD50635928}" srcOrd="0" destOrd="0" presId="urn:microsoft.com/office/officeart/2005/8/layout/list1"/>
    <dgm:cxn modelId="{6D87C649-7E13-4FE3-B4A0-32166B767B9E}" type="presParOf" srcId="{80C000EA-B0BA-4C40-BC5C-F6881B5371FD}" destId="{5C4DEE75-CEF8-48D5-BB7A-9BF85302695F}" srcOrd="1" destOrd="0" presId="urn:microsoft.com/office/officeart/2005/8/layout/list1"/>
    <dgm:cxn modelId="{DBBED342-7B23-4580-936E-DA493449A3D8}" type="presParOf" srcId="{12C4B99D-F846-4274-AFBD-D480A5D7A594}" destId="{A45F867A-9393-4562-A4A5-BC8161774CB9}" srcOrd="9" destOrd="0" presId="urn:microsoft.com/office/officeart/2005/8/layout/list1"/>
    <dgm:cxn modelId="{249C680E-40AD-4457-BA66-357DAE128A24}" type="presParOf" srcId="{12C4B99D-F846-4274-AFBD-D480A5D7A594}" destId="{8C31B9F6-8B3B-4267-82C1-D935AFC74E99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gm:drawing xmlns:dgm="http://schemas.openxmlformats.org/drawingml/2006/diagram" xmlns:a="http://schemas.openxmlformats.org/drawingml/2006/main">
  <dsp:spTree xmlns:dsp="http://schemas.microsoft.com/office/drawing/2008/diagram">
    <dsp:nvGrpSpPr>
      <dsp:cNvPr id="0" name=""/>
      <dsp:cNvGrpSpPr/>
    </dsp:nvGrpSpPr>
    <dsp:grpSpPr/>
    <dsp:sp modelId="{9366B3E1-6A58-4C3E-8FF3-19F99054C402}" macro="" textlink="">
      <dsp:nvSpPr>
        <dsp:cNvPr id="0" name=""/>
        <dsp:cNvSpPr/>
      </dsp:nvSpPr>
      <dsp:spPr>
        <a:xfrm>
          <a:off x="0" y="505735"/>
          <a:ext cx="9001156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C88C2A-3FDC-405A-97E6-0CC49A6F3EEF}" macro="" textlink="">
      <dsp:nvSpPr>
        <dsp:cNvPr id="0" name=""/>
        <dsp:cNvSpPr/>
      </dsp:nvSpPr>
      <dsp:spPr>
        <a:xfrm>
          <a:off x="450057" y="18655"/>
          <a:ext cx="6300809" cy="97416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8156" tIns="0" rIns="23815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распределение бремени доказывания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0057" y="18655"/>
        <a:ext cx="6300809" cy="974160"/>
      </dsp:txXfrm>
    </dsp:sp>
    <dsp:sp modelId="{6ED9A45E-B081-418B-8C7D-CA38726CEE36}" macro="" textlink="">
      <dsp:nvSpPr>
        <dsp:cNvPr id="0" name=""/>
        <dsp:cNvSpPr/>
      </dsp:nvSpPr>
      <dsp:spPr>
        <a:xfrm>
          <a:off x="0" y="2002616"/>
          <a:ext cx="9001156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153123"/>
              <a:satOff val="-2196"/>
              <a:lumOff val="1280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943AD71-F2E5-41AE-94E4-654A6FA021E5}" macro="" textlink="">
      <dsp:nvSpPr>
        <dsp:cNvPr id="0" name=""/>
        <dsp:cNvSpPr/>
      </dsp:nvSpPr>
      <dsp:spPr>
        <a:xfrm>
          <a:off x="450057" y="1515535"/>
          <a:ext cx="6300809" cy="97416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153123"/>
                <a:satOff val="-2196"/>
                <a:lumOff val="12807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153123"/>
                <a:satOff val="-2196"/>
                <a:lumOff val="12807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153123"/>
                <a:satOff val="-2196"/>
                <a:lumOff val="12807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8156" tIns="0" rIns="23815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сложность разграничения существенных и несущественных недостатков протокола об административном правонарушении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0057" y="1515535"/>
        <a:ext cx="6300809" cy="974160"/>
      </dsp:txXfrm>
    </dsp:sp>
    <dsp:sp modelId="{8C31B9F6-8B3B-4267-82C1-D935AFC74E99}" macro="" textlink="">
      <dsp:nvSpPr>
        <dsp:cNvPr id="0" name=""/>
        <dsp:cNvSpPr/>
      </dsp:nvSpPr>
      <dsp:spPr>
        <a:xfrm>
          <a:off x="0" y="3499496"/>
          <a:ext cx="9001156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306246"/>
              <a:satOff val="-4392"/>
              <a:lumOff val="25615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C4DEE75-CEF8-48D5-BB7A-9BF85302695F}" macro="" textlink="">
      <dsp:nvSpPr>
        <dsp:cNvPr id="0" name=""/>
        <dsp:cNvSpPr/>
      </dsp:nvSpPr>
      <dsp:spPr>
        <a:xfrm>
          <a:off x="450057" y="3012416"/>
          <a:ext cx="6300809" cy="97416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306246"/>
                <a:satOff val="-4392"/>
                <a:lumOff val="25615"/>
                <a:alphaOff val="0"/>
                <a:tint val="50000"/>
                <a:satMod val="300000"/>
              </a:schemeClr>
            </a:gs>
            <a:gs pos="35000">
              <a:schemeClr val="accent1">
                <a:shade val="80000"/>
                <a:hueOff val="306246"/>
                <a:satOff val="-4392"/>
                <a:lumOff val="25615"/>
                <a:alphaOff val="0"/>
                <a:tint val="37000"/>
                <a:satMod val="300000"/>
              </a:schemeClr>
            </a:gs>
            <a:gs pos="100000">
              <a:schemeClr val="accent1">
                <a:shade val="80000"/>
                <a:hueOff val="306246"/>
                <a:satOff val="-4392"/>
                <a:lumOff val="25615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38156" tIns="0" rIns="238156" bIns="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smtClean="0">
              <a:latin typeface="Times New Roman" pitchFamily="18" charset="0"/>
              <a:cs typeface="Times New Roman" pitchFamily="18" charset="0"/>
            </a:rPr>
            <a:t>проблемы </a:t>
          </a:r>
          <a:r>
            <a:rPr lang="ru-RU" sz="2000" kern="1200" dirty="0" smtClean="0">
              <a:latin typeface="Times New Roman" pitchFamily="18" charset="0"/>
              <a:cs typeface="Times New Roman" pitchFamily="18" charset="0"/>
            </a:rPr>
            <a:t>допустимости доказательств, полученных с применением технических средств</a:t>
          </a:r>
          <a:endParaRPr lang="ru-RU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0057" y="3012416"/>
        <a:ext cx="6300809" cy="974160"/>
      </dsp:txXfrm>
    </dsp:sp>
  </dsp:spTree>
</dgm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F4E-6225-418A-8E0E-845C20EBE7FF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4450-A232-49D6-BC77-6D1DF512F2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F4E-6225-418A-8E0E-845C20EBE7FF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4450-A232-49D6-BC77-6D1DF512F2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F4E-6225-418A-8E0E-845C20EBE7FF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4450-A232-49D6-BC77-6D1DF512F2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F4E-6225-418A-8E0E-845C20EBE7FF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4450-A232-49D6-BC77-6D1DF512F2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F4E-6225-418A-8E0E-845C20EBE7FF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4450-A232-49D6-BC77-6D1DF512F2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F4E-6225-418A-8E0E-845C20EBE7FF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4450-A232-49D6-BC77-6D1DF512F2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F4E-6225-418A-8E0E-845C20EBE7FF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4450-A232-49D6-BC77-6D1DF512F2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F4E-6225-418A-8E0E-845C20EBE7FF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4450-A232-49D6-BC77-6D1DF512F2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F4E-6225-418A-8E0E-845C20EBE7FF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4450-A232-49D6-BC77-6D1DF512F2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F4E-6225-418A-8E0E-845C20EBE7FF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4450-A232-49D6-BC77-6D1DF512F2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6D2F4E-6225-418A-8E0E-845C20EBE7FF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64450-A232-49D6-BC77-6D1DF512F2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6D2F4E-6225-418A-8E0E-845C20EBE7FF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264450-A232-49D6-BC77-6D1DF512F24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357298"/>
            <a:ext cx="9144000" cy="2786081"/>
          </a:xfrm>
        </p:spPr>
        <p:txBody>
          <a:bodyPr>
            <a:normAutofit/>
          </a:bodyPr>
          <a:lstStyle/>
          <a:p>
            <a:pPr indent="4572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Процессуальные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особенности рассмотрения Арбитражными судами дел о привлечении к административной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ответственности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714752"/>
            <a:ext cx="9144000" cy="3143248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Студентка: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Новицкая Софья Александровна, группа БЮР-2022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Научный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Роман Анатольевич,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анд.юр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наук, доцент кафедры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юриспруденции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spcBef>
                <a:spcPts val="0"/>
              </a:spcBef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Петропавловск-Камчатский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г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214290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42852"/>
            <a:ext cx="750095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Дальневосточный филиал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учреждения высшего образования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5720" y="1857364"/>
            <a:ext cx="8572560" cy="2428892"/>
          </a:xfrm>
          <a:prstGeom prst="round2Diag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Актуальность темы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обусловлена возрастающей ролью арбитражных судов в системе правосудия по делам об административных правонарушениях, совершаемых юридическими лицами и индивидуальными предпринимателями. Эффективность судебной защиты в данной сфере непосредственно влияет на баланс между публичными интересами государства и частными интересами субъектов предпринимательской деятельности. </a:t>
            </a:r>
          </a:p>
          <a:p>
            <a:pPr algn="ctr"/>
            <a:endParaRPr lang="ru-RU" dirty="0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14282" y="4643446"/>
            <a:ext cx="8715436" cy="2000264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Цель исследования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заключается в комплексном анализе процессуальных особенностей рассмотрения арбитражными судами дел о привлечении к административной ответственности, выявлении проблем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правоприменения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 разработке на этой основе предложений, направленных на совершенствование законодательства и судебной практики.</a:t>
            </a:r>
          </a:p>
          <a:p>
            <a:pPr algn="ctr"/>
            <a:endParaRPr lang="ru-RU" dirty="0"/>
          </a:p>
        </p:txBody>
      </p:sp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0" y="142852"/>
            <a:ext cx="7572396" cy="12858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Дальневосточный филиал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учреждения высшего образования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540000" algn="just">
              <a:spcBef>
                <a:spcPts val="0"/>
              </a:spcBef>
              <a:buNone/>
            </a:pP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Правовая основа исследования:</a:t>
            </a:r>
          </a:p>
          <a:p>
            <a:pPr marL="0" indent="540000" algn="just">
              <a:spcBef>
                <a:spcPts val="0"/>
              </a:spcBef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540000" algn="just">
              <a:spcBef>
                <a:spcPts val="0"/>
              </a:spcBef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marL="0" indent="540000" algn="just"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Конституция Российской Федерации;</a:t>
            </a:r>
          </a:p>
          <a:p>
            <a:pPr marL="0" indent="540000" algn="just"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Гражданский кодекс Российской Федерации;</a:t>
            </a:r>
          </a:p>
          <a:p>
            <a:pPr marL="0" indent="540000" algn="just"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Арбитражный процессуальный кодекс Российской Федерации;</a:t>
            </a:r>
          </a:p>
          <a:p>
            <a:pPr marL="0" indent="540000" algn="just"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Кодекс Российской Федерации об административных правоотношениях;</a:t>
            </a:r>
          </a:p>
          <a:p>
            <a:pPr marL="0" indent="540000" algn="just">
              <a:spcBef>
                <a:spcPts val="0"/>
              </a:spcBef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 др.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42852"/>
            <a:ext cx="757239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Дальневосточный филиал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учреждения высшего образования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42852"/>
            <a:ext cx="757239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Дальневосточный филиал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учреждения высшего образования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14282" y="1785926"/>
            <a:ext cx="8501122" cy="2143140"/>
          </a:xfrm>
          <a:prstGeom prst="round2Diag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Производство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делам о привлечении к административной ответственности в арбитражных судах представляет собой межотраслевой правовой институт, сочетающий публично-правовую природу административной ответственности и процессуальные гарантии, присущие исковому производству.</a:t>
            </a:r>
          </a:p>
        </p:txBody>
      </p:sp>
      <p:sp>
        <p:nvSpPr>
          <p:cNvPr id="8" name="Прямоугольник с двумя скругленными противолежащими углами 7"/>
          <p:cNvSpPr/>
          <p:nvPr/>
        </p:nvSpPr>
        <p:spPr>
          <a:xfrm>
            <a:off x="285720" y="4286256"/>
            <a:ext cx="8358246" cy="2000264"/>
          </a:xfrm>
          <a:prstGeom prst="round2Diag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indent="457200" algn="just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Критериями разграничения компетенции между арбитражными судами и судами общей юрисдикции являются субъектный (юридическое лицо или индивидуальный предприниматель) и объективный (связь правонарушения с предпринимательской деятельностью).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Проблемы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правоприменения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42852"/>
            <a:ext cx="7572396" cy="12858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Дальневосточный филиал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Федерального государственного бюджетного образовательного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учреждения высшего образования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«Всероссийская академия внешней торговли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lang="ru-RU" sz="1600" dirty="0">
              <a:solidFill>
                <a:schemeClr val="bg1"/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2285992"/>
          <a:ext cx="9001156" cy="4349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540000" algn="just">
              <a:spcBef>
                <a:spcPts val="0"/>
              </a:spcBef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редложения, направленные на совершенствование законодательства и судебной практики:</a:t>
            </a:r>
            <a:endParaRPr lang="ru-RU" sz="2400" dirty="0"/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42852"/>
            <a:ext cx="7572396" cy="12858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Дальневосточный филиал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учреждения высшего образования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85720" y="3143248"/>
            <a:ext cx="8001056" cy="3500462"/>
          </a:xfrm>
          <a:prstGeom prst="round2Diag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странение коллизий между нормами АПК РФ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КоАП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РФ путём систематизации норм, регламентирующих административное производство, и разработки единого кодифицированного акта, который объединил бы правила рассмотрения дел об административных правонарушениях как в арбитражных судах, так и в судах общей юрисдикции.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357298"/>
            <a:ext cx="9144000" cy="2786081"/>
          </a:xfrm>
        </p:spPr>
        <p:txBody>
          <a:bodyPr>
            <a:normAutofit/>
          </a:bodyPr>
          <a:lstStyle/>
          <a:p>
            <a:pPr indent="457200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Процессуальные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особенности рассмотрения Арбитражными судами дел о привлечении к административной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ответственности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714752"/>
            <a:ext cx="9144000" cy="3143248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Студентка: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Новицкая Софья Александровна, группа БЮР-2022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0000"/>
              </a:lnSpc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Научный </a:t>
            </a:r>
            <a:r>
              <a:rPr lang="ru-RU" sz="24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Роман Анатольевич, 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анд.юр</a:t>
            </a:r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наук, доцент кафедры 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юриспруденции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spcBef>
                <a:spcPts val="0"/>
              </a:spcBef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457200" algn="just">
              <a:spcBef>
                <a:spcPts val="0"/>
              </a:spcBef>
            </a:pP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 Петропавловск-Камчатский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2026 г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96" y="214290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42852"/>
            <a:ext cx="7500958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457200" algn="r"/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Дальневосточный филиал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учреждения высшего образования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b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304</Words>
  <Application>Microsoft Office PowerPoint</Application>
  <PresentationFormat>Экран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Процессуальные особенности рассмотрения Арбитражными судами дел о привлечении к административной ответственности </vt:lpstr>
      <vt:lpstr>Слайд 2</vt:lpstr>
      <vt:lpstr>Слайд 3</vt:lpstr>
      <vt:lpstr>Слайд 4</vt:lpstr>
      <vt:lpstr>Слайд 5</vt:lpstr>
      <vt:lpstr>Слайд 6</vt:lpstr>
      <vt:lpstr>Процессуальные особенности рассмотрения Арбитражными судами дел о привлечении к административной ответственности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user17042026</dc:creator>
  <cp:lastModifiedBy>user17042026</cp:lastModifiedBy>
  <cp:revision>39</cp:revision>
  <dcterms:created xsi:type="dcterms:W3CDTF">2026-06-21T08:35:23Z</dcterms:created>
  <dcterms:modified xsi:type="dcterms:W3CDTF">2026-06-21T22:29:53Z</dcterms:modified>
</cp:coreProperties>
</file>