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вгений Дмитренко" initials="ЕД" lastIdx="1" clrIdx="0">
    <p:extLst>
      <p:ext uri="{19B8F6BF-5375-455C-9EA6-DF929625EA0E}">
        <p15:presenceInfo xmlns:p15="http://schemas.microsoft.com/office/powerpoint/2012/main" userId="ca1bd15b4820220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31FB8-7E44-4BC0-BB9C-154EDC5360BE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4821EC-5B95-4468-BADF-B39D0E5B23D7}">
      <dgm:prSet phldrT="[Текст]"/>
      <dgm:spPr/>
      <dgm:t>
        <a:bodyPr/>
        <a:lstStyle/>
        <a:p>
          <a:r>
            <a:rPr lang="ru-RU" b="1" dirty="0"/>
            <a:t>Объект исследования</a:t>
          </a:r>
        </a:p>
      </dgm:t>
    </dgm:pt>
    <dgm:pt modelId="{EBB7FA70-D189-4195-A9E2-D82C5CB3C0A6}" type="parTrans" cxnId="{5650480C-C6B4-4C04-AC54-FE754DB380AF}">
      <dgm:prSet/>
      <dgm:spPr/>
      <dgm:t>
        <a:bodyPr/>
        <a:lstStyle/>
        <a:p>
          <a:endParaRPr lang="ru-RU"/>
        </a:p>
      </dgm:t>
    </dgm:pt>
    <dgm:pt modelId="{68A26757-DC8A-4707-A917-38148680FA95}" type="sibTrans" cxnId="{5650480C-C6B4-4C04-AC54-FE754DB380AF}">
      <dgm:prSet/>
      <dgm:spPr/>
      <dgm:t>
        <a:bodyPr/>
        <a:lstStyle/>
        <a:p>
          <a:endParaRPr lang="ru-RU"/>
        </a:p>
      </dgm:t>
    </dgm:pt>
    <dgm:pt modelId="{6ED69178-9CC7-4B9C-B397-DAC0F71815F8}">
      <dgm:prSet phldrT="[Текст]" custT="1"/>
      <dgm:spPr/>
      <dgm:t>
        <a:bodyPr/>
        <a:lstStyle/>
        <a:p>
          <a:r>
            <a:rPr lang="ru-RU" sz="1200" b="0" i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Times new Roman"/>
              <a:ea typeface="+mn-ea"/>
              <a:cs typeface="Times new Roman"/>
            </a:rPr>
            <a:t>общественные отношения</a:t>
          </a:r>
        </a:p>
      </dgm:t>
    </dgm:pt>
    <dgm:pt modelId="{9FEFE25E-9277-40C5-8660-68D20937B4CC}" type="parTrans" cxnId="{3FC18FAF-F99C-4BA1-8986-2C8E3BF3F1DF}">
      <dgm:prSet/>
      <dgm:spPr/>
      <dgm:t>
        <a:bodyPr/>
        <a:lstStyle/>
        <a:p>
          <a:endParaRPr lang="ru-RU"/>
        </a:p>
      </dgm:t>
    </dgm:pt>
    <dgm:pt modelId="{BF6D1989-44E0-4D67-A5FD-CBEC43121C65}" type="sibTrans" cxnId="{3FC18FAF-F99C-4BA1-8986-2C8E3BF3F1DF}">
      <dgm:prSet/>
      <dgm:spPr/>
      <dgm:t>
        <a:bodyPr/>
        <a:lstStyle/>
        <a:p>
          <a:endParaRPr lang="ru-RU"/>
        </a:p>
      </dgm:t>
    </dgm:pt>
    <dgm:pt modelId="{CFB64AAC-D6D7-42C4-B5BE-171100F95EDF}">
      <dgm:prSet phldrT="[Текст]" custT="1"/>
      <dgm:spPr/>
      <dgm:t>
        <a:bodyPr/>
        <a:lstStyle/>
        <a:p>
          <a:r>
            <a:rPr lang="ru-RU" sz="1200" dirty="0"/>
            <a:t>правового регулирования цен и тарифов при ценообразовании</a:t>
          </a:r>
          <a:endParaRPr lang="ru-RU" sz="1200" b="0" dirty="0"/>
        </a:p>
      </dgm:t>
    </dgm:pt>
    <dgm:pt modelId="{04EB7A7E-5127-47B8-9ABE-61C41BD75236}" type="parTrans" cxnId="{BF888810-D118-4B89-80A5-112659DB7705}">
      <dgm:prSet/>
      <dgm:spPr/>
      <dgm:t>
        <a:bodyPr/>
        <a:lstStyle/>
        <a:p>
          <a:endParaRPr lang="ru-RU"/>
        </a:p>
      </dgm:t>
    </dgm:pt>
    <dgm:pt modelId="{5AD47CC6-A9D9-4144-9E1D-5DF806B72128}" type="sibTrans" cxnId="{BF888810-D118-4B89-80A5-112659DB7705}">
      <dgm:prSet/>
      <dgm:spPr/>
      <dgm:t>
        <a:bodyPr/>
        <a:lstStyle/>
        <a:p>
          <a:endParaRPr lang="ru-RU"/>
        </a:p>
      </dgm:t>
    </dgm:pt>
    <dgm:pt modelId="{A1F57D2B-8A10-4E20-A7D6-B25980EFF8C6}">
      <dgm:prSet phldrT="[Текст]"/>
      <dgm:spPr/>
      <dgm:t>
        <a:bodyPr/>
        <a:lstStyle/>
        <a:p>
          <a:r>
            <a:rPr lang="ru-RU" b="1" dirty="0"/>
            <a:t>Предмет исследования</a:t>
          </a:r>
        </a:p>
      </dgm:t>
    </dgm:pt>
    <dgm:pt modelId="{0419D79C-DA2A-49AF-AD42-1B0D37857BEE}" type="parTrans" cxnId="{7E1DBE18-DD42-4556-9F37-8875B1B5EBED}">
      <dgm:prSet/>
      <dgm:spPr/>
      <dgm:t>
        <a:bodyPr/>
        <a:lstStyle/>
        <a:p>
          <a:endParaRPr lang="ru-RU"/>
        </a:p>
      </dgm:t>
    </dgm:pt>
    <dgm:pt modelId="{955EBB57-CDB0-466C-8341-3CA06210ADFB}" type="sibTrans" cxnId="{7E1DBE18-DD42-4556-9F37-8875B1B5EBED}">
      <dgm:prSet/>
      <dgm:spPr/>
      <dgm:t>
        <a:bodyPr/>
        <a:lstStyle/>
        <a:p>
          <a:endParaRPr lang="ru-RU"/>
        </a:p>
      </dgm:t>
    </dgm:pt>
    <dgm:pt modelId="{42F06D91-8E28-4B74-B5F6-5FC805B5F48D}">
      <dgm:prSet phldrT="[Текст]" custT="1"/>
      <dgm:spPr/>
      <dgm:t>
        <a:bodyPr/>
        <a:lstStyle/>
        <a:p>
          <a:r>
            <a:rPr lang="ru-RU" sz="1200" dirty="0"/>
            <a:t>нормы российского права</a:t>
          </a:r>
          <a:endParaRPr lang="ru-RU" sz="1200" b="0" dirty="0"/>
        </a:p>
      </dgm:t>
    </dgm:pt>
    <dgm:pt modelId="{B32EAF7F-4572-43F4-B6A0-0C01611B9A00}" type="parTrans" cxnId="{79146CC2-C451-4671-BDC1-825B0D2EB538}">
      <dgm:prSet/>
      <dgm:spPr/>
      <dgm:t>
        <a:bodyPr/>
        <a:lstStyle/>
        <a:p>
          <a:endParaRPr lang="ru-RU"/>
        </a:p>
      </dgm:t>
    </dgm:pt>
    <dgm:pt modelId="{5D2EF0BA-EDE2-419F-AA92-D17160718538}" type="sibTrans" cxnId="{79146CC2-C451-4671-BDC1-825B0D2EB538}">
      <dgm:prSet/>
      <dgm:spPr/>
      <dgm:t>
        <a:bodyPr/>
        <a:lstStyle/>
        <a:p>
          <a:endParaRPr lang="ru-RU"/>
        </a:p>
      </dgm:t>
    </dgm:pt>
    <dgm:pt modelId="{60AB2540-7820-45A5-AB80-0A07AA06EF80}">
      <dgm:prSet phldrT="[Текст]" custT="1"/>
      <dgm:spPr/>
      <dgm:t>
        <a:bodyPr/>
        <a:lstStyle/>
        <a:p>
          <a:r>
            <a:rPr lang="ru-RU" sz="1200" b="0" dirty="0"/>
            <a:t>доктринальные положения</a:t>
          </a:r>
        </a:p>
      </dgm:t>
    </dgm:pt>
    <dgm:pt modelId="{30C914E1-572C-41A3-9EF9-637DD9C323B8}" type="parTrans" cxnId="{4A942239-BEC4-4D46-85DB-C03E71E0595E}">
      <dgm:prSet/>
      <dgm:spPr/>
      <dgm:t>
        <a:bodyPr/>
        <a:lstStyle/>
        <a:p>
          <a:endParaRPr lang="ru-RU"/>
        </a:p>
      </dgm:t>
    </dgm:pt>
    <dgm:pt modelId="{99DDD142-2EDF-4760-B1D4-924A2E2F843E}" type="sibTrans" cxnId="{4A942239-BEC4-4D46-85DB-C03E71E0595E}">
      <dgm:prSet/>
      <dgm:spPr/>
      <dgm:t>
        <a:bodyPr/>
        <a:lstStyle/>
        <a:p>
          <a:endParaRPr lang="ru-RU"/>
        </a:p>
      </dgm:t>
    </dgm:pt>
    <dgm:pt modelId="{08D62D3A-0E7A-4DF3-B5D7-9D056B742772}" type="pres">
      <dgm:prSet presAssocID="{0BB31FB8-7E44-4BC0-BB9C-154EDC5360BE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649F3FC-38BB-47AD-B257-BFBC9BAAD1EC}" type="pres">
      <dgm:prSet presAssocID="{8F4821EC-5B95-4468-BADF-B39D0E5B23D7}" presName="root" presStyleCnt="0">
        <dgm:presLayoutVars>
          <dgm:chMax/>
          <dgm:chPref/>
        </dgm:presLayoutVars>
      </dgm:prSet>
      <dgm:spPr/>
    </dgm:pt>
    <dgm:pt modelId="{AB69B063-0E25-4A05-90A5-7E34FE3ADB0D}" type="pres">
      <dgm:prSet presAssocID="{8F4821EC-5B95-4468-BADF-B39D0E5B23D7}" presName="rootComposite" presStyleCnt="0">
        <dgm:presLayoutVars/>
      </dgm:prSet>
      <dgm:spPr/>
    </dgm:pt>
    <dgm:pt modelId="{7FFFA07B-7D96-41B4-A8E3-38887BD7A692}" type="pres">
      <dgm:prSet presAssocID="{8F4821EC-5B95-4468-BADF-B39D0E5B23D7}" presName="ParentAccent" presStyleLbl="alignNode1" presStyleIdx="0" presStyleCnt="2" custLinFactNeighborX="913" custLinFactNeighborY="-1941"/>
      <dgm:spPr/>
    </dgm:pt>
    <dgm:pt modelId="{5A5E4D81-B969-4C4C-A7A6-1CA38B9AB675}" type="pres">
      <dgm:prSet presAssocID="{8F4821EC-5B95-4468-BADF-B39D0E5B23D7}" presName="ParentSmallAccent" presStyleLbl="fgAcc1" presStyleIdx="0" presStyleCnt="2"/>
      <dgm:spPr/>
    </dgm:pt>
    <dgm:pt modelId="{66DAA16A-8B31-49A7-9B73-630E80BB363C}" type="pres">
      <dgm:prSet presAssocID="{8F4821EC-5B95-4468-BADF-B39D0E5B23D7}" presName="Parent" presStyleLbl="revTx" presStyleIdx="0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1FB49-82D8-407A-AA4A-3F27E8046E4F}" type="pres">
      <dgm:prSet presAssocID="{8F4821EC-5B95-4468-BADF-B39D0E5B23D7}" presName="childShape" presStyleCnt="0">
        <dgm:presLayoutVars>
          <dgm:chMax val="0"/>
          <dgm:chPref val="0"/>
        </dgm:presLayoutVars>
      </dgm:prSet>
      <dgm:spPr/>
    </dgm:pt>
    <dgm:pt modelId="{95E6C5FA-932C-450C-8FBA-7B552CA8D3B0}" type="pres">
      <dgm:prSet presAssocID="{6ED69178-9CC7-4B9C-B397-DAC0F71815F8}" presName="childComposite" presStyleCnt="0">
        <dgm:presLayoutVars>
          <dgm:chMax val="0"/>
          <dgm:chPref val="0"/>
        </dgm:presLayoutVars>
      </dgm:prSet>
      <dgm:spPr/>
    </dgm:pt>
    <dgm:pt modelId="{6928E4FE-241B-4352-864F-3F3C2787EC1C}" type="pres">
      <dgm:prSet presAssocID="{6ED69178-9CC7-4B9C-B397-DAC0F71815F8}" presName="ChildAccent" presStyleLbl="solidFgAcc1" presStyleIdx="0" presStyleCnt="4"/>
      <dgm:spPr/>
    </dgm:pt>
    <dgm:pt modelId="{0920BFBF-747A-4751-8CC3-2EE00BF552BE}" type="pres">
      <dgm:prSet presAssocID="{6ED69178-9CC7-4B9C-B397-DAC0F71815F8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DDDDA-483C-4811-8328-4E0356701A84}" type="pres">
      <dgm:prSet presAssocID="{CFB64AAC-D6D7-42C4-B5BE-171100F95EDF}" presName="childComposite" presStyleCnt="0">
        <dgm:presLayoutVars>
          <dgm:chMax val="0"/>
          <dgm:chPref val="0"/>
        </dgm:presLayoutVars>
      </dgm:prSet>
      <dgm:spPr/>
    </dgm:pt>
    <dgm:pt modelId="{996BDA85-4217-40B1-821C-51DEFA10A548}" type="pres">
      <dgm:prSet presAssocID="{CFB64AAC-D6D7-42C4-B5BE-171100F95EDF}" presName="ChildAccent" presStyleLbl="solidFgAcc1" presStyleIdx="1" presStyleCnt="4"/>
      <dgm:spPr/>
    </dgm:pt>
    <dgm:pt modelId="{6DADC372-D10C-43DD-9205-B393D172004E}" type="pres">
      <dgm:prSet presAssocID="{CFB64AAC-D6D7-42C4-B5BE-171100F95EDF}" presName="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BC60E-59B5-4792-8CB9-6EACEE1FE85E}" type="pres">
      <dgm:prSet presAssocID="{A1F57D2B-8A10-4E20-A7D6-B25980EFF8C6}" presName="root" presStyleCnt="0">
        <dgm:presLayoutVars>
          <dgm:chMax/>
          <dgm:chPref/>
        </dgm:presLayoutVars>
      </dgm:prSet>
      <dgm:spPr/>
    </dgm:pt>
    <dgm:pt modelId="{3D414F3C-A87D-43ED-82B5-3AB6CE2B3F53}" type="pres">
      <dgm:prSet presAssocID="{A1F57D2B-8A10-4E20-A7D6-B25980EFF8C6}" presName="rootComposite" presStyleCnt="0">
        <dgm:presLayoutVars/>
      </dgm:prSet>
      <dgm:spPr/>
    </dgm:pt>
    <dgm:pt modelId="{675F95FA-4EAA-4F9E-B960-4863072FBD7E}" type="pres">
      <dgm:prSet presAssocID="{A1F57D2B-8A10-4E20-A7D6-B25980EFF8C6}" presName="ParentAccent" presStyleLbl="alignNode1" presStyleIdx="1" presStyleCnt="2"/>
      <dgm:spPr/>
    </dgm:pt>
    <dgm:pt modelId="{D1CFDB00-AE20-4C61-88B0-ADA66229D2A6}" type="pres">
      <dgm:prSet presAssocID="{A1F57D2B-8A10-4E20-A7D6-B25980EFF8C6}" presName="ParentSmallAccent" presStyleLbl="fgAcc1" presStyleIdx="1" presStyleCnt="2"/>
      <dgm:spPr/>
    </dgm:pt>
    <dgm:pt modelId="{9D8F6DD5-1478-45D6-8F98-38BBA4E84991}" type="pres">
      <dgm:prSet presAssocID="{A1F57D2B-8A10-4E20-A7D6-B25980EFF8C6}" presName="Parent" presStyleLbl="revTx" presStyleIdx="3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4D4C8-64D2-4CE2-9698-7F3F1326E7B2}" type="pres">
      <dgm:prSet presAssocID="{A1F57D2B-8A10-4E20-A7D6-B25980EFF8C6}" presName="childShape" presStyleCnt="0">
        <dgm:presLayoutVars>
          <dgm:chMax val="0"/>
          <dgm:chPref val="0"/>
        </dgm:presLayoutVars>
      </dgm:prSet>
      <dgm:spPr/>
    </dgm:pt>
    <dgm:pt modelId="{251B4AF0-6ADC-4E6F-8CE4-106438CAFE6F}" type="pres">
      <dgm:prSet presAssocID="{42F06D91-8E28-4B74-B5F6-5FC805B5F48D}" presName="childComposite" presStyleCnt="0">
        <dgm:presLayoutVars>
          <dgm:chMax val="0"/>
          <dgm:chPref val="0"/>
        </dgm:presLayoutVars>
      </dgm:prSet>
      <dgm:spPr/>
    </dgm:pt>
    <dgm:pt modelId="{D648E128-3C71-4BFF-B143-C8BB0D10C409}" type="pres">
      <dgm:prSet presAssocID="{42F06D91-8E28-4B74-B5F6-5FC805B5F48D}" presName="ChildAccent" presStyleLbl="solidFgAcc1" presStyleIdx="2" presStyleCnt="4"/>
      <dgm:spPr/>
    </dgm:pt>
    <dgm:pt modelId="{97CF75E3-AAD4-4FFD-A0F6-9C88425EE9EA}" type="pres">
      <dgm:prSet presAssocID="{42F06D91-8E28-4B74-B5F6-5FC805B5F48D}" presName="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AB670-B898-4FB0-AD49-1D31467AA7FF}" type="pres">
      <dgm:prSet presAssocID="{60AB2540-7820-45A5-AB80-0A07AA06EF80}" presName="childComposite" presStyleCnt="0">
        <dgm:presLayoutVars>
          <dgm:chMax val="0"/>
          <dgm:chPref val="0"/>
        </dgm:presLayoutVars>
      </dgm:prSet>
      <dgm:spPr/>
    </dgm:pt>
    <dgm:pt modelId="{1D3611E7-D73D-4F74-B871-AD12D26C9D1D}" type="pres">
      <dgm:prSet presAssocID="{60AB2540-7820-45A5-AB80-0A07AA06EF80}" presName="ChildAccent" presStyleLbl="solidFgAcc1" presStyleIdx="3" presStyleCnt="4"/>
      <dgm:spPr/>
    </dgm:pt>
    <dgm:pt modelId="{2C1CB64D-9F41-46E8-8078-C0D0596B7160}" type="pres">
      <dgm:prSet presAssocID="{60AB2540-7820-45A5-AB80-0A07AA06EF80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422C97-E3DD-46D6-8537-8FF3D92C04C8}" type="presOf" srcId="{6ED69178-9CC7-4B9C-B397-DAC0F71815F8}" destId="{0920BFBF-747A-4751-8CC3-2EE00BF552BE}" srcOrd="0" destOrd="0" presId="urn:microsoft.com/office/officeart/2008/layout/SquareAccentList"/>
    <dgm:cxn modelId="{48246CC8-572B-4C70-8F2D-F781D85A1952}" type="presOf" srcId="{CFB64AAC-D6D7-42C4-B5BE-171100F95EDF}" destId="{6DADC372-D10C-43DD-9205-B393D172004E}" srcOrd="0" destOrd="0" presId="urn:microsoft.com/office/officeart/2008/layout/SquareAccentList"/>
    <dgm:cxn modelId="{D6DC9FE9-5564-4E89-A55C-48D65BB9C1B9}" type="presOf" srcId="{0BB31FB8-7E44-4BC0-BB9C-154EDC5360BE}" destId="{08D62D3A-0E7A-4DF3-B5D7-9D056B742772}" srcOrd="0" destOrd="0" presId="urn:microsoft.com/office/officeart/2008/layout/SquareAccentList"/>
    <dgm:cxn modelId="{D0D09A53-B157-47F2-8154-F1A12AE30668}" type="presOf" srcId="{60AB2540-7820-45A5-AB80-0A07AA06EF80}" destId="{2C1CB64D-9F41-46E8-8078-C0D0596B7160}" srcOrd="0" destOrd="0" presId="urn:microsoft.com/office/officeart/2008/layout/SquareAccentList"/>
    <dgm:cxn modelId="{5650480C-C6B4-4C04-AC54-FE754DB380AF}" srcId="{0BB31FB8-7E44-4BC0-BB9C-154EDC5360BE}" destId="{8F4821EC-5B95-4468-BADF-B39D0E5B23D7}" srcOrd="0" destOrd="0" parTransId="{EBB7FA70-D189-4195-A9E2-D82C5CB3C0A6}" sibTransId="{68A26757-DC8A-4707-A917-38148680FA95}"/>
    <dgm:cxn modelId="{7E1DBE18-DD42-4556-9F37-8875B1B5EBED}" srcId="{0BB31FB8-7E44-4BC0-BB9C-154EDC5360BE}" destId="{A1F57D2B-8A10-4E20-A7D6-B25980EFF8C6}" srcOrd="1" destOrd="0" parTransId="{0419D79C-DA2A-49AF-AD42-1B0D37857BEE}" sibTransId="{955EBB57-CDB0-466C-8341-3CA06210ADFB}"/>
    <dgm:cxn modelId="{3FC18FAF-F99C-4BA1-8986-2C8E3BF3F1DF}" srcId="{8F4821EC-5B95-4468-BADF-B39D0E5B23D7}" destId="{6ED69178-9CC7-4B9C-B397-DAC0F71815F8}" srcOrd="0" destOrd="0" parTransId="{9FEFE25E-9277-40C5-8660-68D20937B4CC}" sibTransId="{BF6D1989-44E0-4D67-A5FD-CBEC43121C65}"/>
    <dgm:cxn modelId="{79146CC2-C451-4671-BDC1-825B0D2EB538}" srcId="{A1F57D2B-8A10-4E20-A7D6-B25980EFF8C6}" destId="{42F06D91-8E28-4B74-B5F6-5FC805B5F48D}" srcOrd="0" destOrd="0" parTransId="{B32EAF7F-4572-43F4-B6A0-0C01611B9A00}" sibTransId="{5D2EF0BA-EDE2-419F-AA92-D17160718538}"/>
    <dgm:cxn modelId="{7B598B02-3AB4-45BB-862C-DDED5BD02860}" type="presOf" srcId="{A1F57D2B-8A10-4E20-A7D6-B25980EFF8C6}" destId="{9D8F6DD5-1478-45D6-8F98-38BBA4E84991}" srcOrd="0" destOrd="0" presId="urn:microsoft.com/office/officeart/2008/layout/SquareAccentList"/>
    <dgm:cxn modelId="{422BBC58-2A5C-441D-A978-240AA29E91EF}" type="presOf" srcId="{42F06D91-8E28-4B74-B5F6-5FC805B5F48D}" destId="{97CF75E3-AAD4-4FFD-A0F6-9C88425EE9EA}" srcOrd="0" destOrd="0" presId="urn:microsoft.com/office/officeart/2008/layout/SquareAccentList"/>
    <dgm:cxn modelId="{4A942239-BEC4-4D46-85DB-C03E71E0595E}" srcId="{A1F57D2B-8A10-4E20-A7D6-B25980EFF8C6}" destId="{60AB2540-7820-45A5-AB80-0A07AA06EF80}" srcOrd="1" destOrd="0" parTransId="{30C914E1-572C-41A3-9EF9-637DD9C323B8}" sibTransId="{99DDD142-2EDF-4760-B1D4-924A2E2F843E}"/>
    <dgm:cxn modelId="{5B2BA16A-A0DC-4866-AF9F-5B70596F227D}" type="presOf" srcId="{8F4821EC-5B95-4468-BADF-B39D0E5B23D7}" destId="{66DAA16A-8B31-49A7-9B73-630E80BB363C}" srcOrd="0" destOrd="0" presId="urn:microsoft.com/office/officeart/2008/layout/SquareAccentList"/>
    <dgm:cxn modelId="{BF888810-D118-4B89-80A5-112659DB7705}" srcId="{8F4821EC-5B95-4468-BADF-B39D0E5B23D7}" destId="{CFB64AAC-D6D7-42C4-B5BE-171100F95EDF}" srcOrd="1" destOrd="0" parTransId="{04EB7A7E-5127-47B8-9ABE-61C41BD75236}" sibTransId="{5AD47CC6-A9D9-4144-9E1D-5DF806B72128}"/>
    <dgm:cxn modelId="{AF93A6C3-AC01-424C-95EA-0FECFDC34DBC}" type="presParOf" srcId="{08D62D3A-0E7A-4DF3-B5D7-9D056B742772}" destId="{A649F3FC-38BB-47AD-B257-BFBC9BAAD1EC}" srcOrd="0" destOrd="0" presId="urn:microsoft.com/office/officeart/2008/layout/SquareAccentList"/>
    <dgm:cxn modelId="{C4D1AEC1-F555-4E6C-B653-70793139C501}" type="presParOf" srcId="{A649F3FC-38BB-47AD-B257-BFBC9BAAD1EC}" destId="{AB69B063-0E25-4A05-90A5-7E34FE3ADB0D}" srcOrd="0" destOrd="0" presId="urn:microsoft.com/office/officeart/2008/layout/SquareAccentList"/>
    <dgm:cxn modelId="{40461B4D-23AB-4351-AFF9-D0A4E1522FD0}" type="presParOf" srcId="{AB69B063-0E25-4A05-90A5-7E34FE3ADB0D}" destId="{7FFFA07B-7D96-41B4-A8E3-38887BD7A692}" srcOrd="0" destOrd="0" presId="urn:microsoft.com/office/officeart/2008/layout/SquareAccentList"/>
    <dgm:cxn modelId="{25D3CE25-4435-4264-85FE-E239FD2C30D8}" type="presParOf" srcId="{AB69B063-0E25-4A05-90A5-7E34FE3ADB0D}" destId="{5A5E4D81-B969-4C4C-A7A6-1CA38B9AB675}" srcOrd="1" destOrd="0" presId="urn:microsoft.com/office/officeart/2008/layout/SquareAccentList"/>
    <dgm:cxn modelId="{B5442883-E3BD-43E7-B744-02EBF15C6333}" type="presParOf" srcId="{AB69B063-0E25-4A05-90A5-7E34FE3ADB0D}" destId="{66DAA16A-8B31-49A7-9B73-630E80BB363C}" srcOrd="2" destOrd="0" presId="urn:microsoft.com/office/officeart/2008/layout/SquareAccentList"/>
    <dgm:cxn modelId="{8B189972-09EE-43EA-9601-F6C97244382D}" type="presParOf" srcId="{A649F3FC-38BB-47AD-B257-BFBC9BAAD1EC}" destId="{C001FB49-82D8-407A-AA4A-3F27E8046E4F}" srcOrd="1" destOrd="0" presId="urn:microsoft.com/office/officeart/2008/layout/SquareAccentList"/>
    <dgm:cxn modelId="{44ACD62D-EC4C-4A59-905C-36961A9C0B75}" type="presParOf" srcId="{C001FB49-82D8-407A-AA4A-3F27E8046E4F}" destId="{95E6C5FA-932C-450C-8FBA-7B552CA8D3B0}" srcOrd="0" destOrd="0" presId="urn:microsoft.com/office/officeart/2008/layout/SquareAccentList"/>
    <dgm:cxn modelId="{04DEB9CF-C345-4F2A-A8A4-33318271B29C}" type="presParOf" srcId="{95E6C5FA-932C-450C-8FBA-7B552CA8D3B0}" destId="{6928E4FE-241B-4352-864F-3F3C2787EC1C}" srcOrd="0" destOrd="0" presId="urn:microsoft.com/office/officeart/2008/layout/SquareAccentList"/>
    <dgm:cxn modelId="{08843200-5F29-478A-9517-FED369F1C408}" type="presParOf" srcId="{95E6C5FA-932C-450C-8FBA-7B552CA8D3B0}" destId="{0920BFBF-747A-4751-8CC3-2EE00BF552BE}" srcOrd="1" destOrd="0" presId="urn:microsoft.com/office/officeart/2008/layout/SquareAccentList"/>
    <dgm:cxn modelId="{70A6C001-659D-4623-8F4B-28B9027B320A}" type="presParOf" srcId="{C001FB49-82D8-407A-AA4A-3F27E8046E4F}" destId="{D13DDDDA-483C-4811-8328-4E0356701A84}" srcOrd="1" destOrd="0" presId="urn:microsoft.com/office/officeart/2008/layout/SquareAccentList"/>
    <dgm:cxn modelId="{59BF37F3-298B-417D-91A3-E146168A02F9}" type="presParOf" srcId="{D13DDDDA-483C-4811-8328-4E0356701A84}" destId="{996BDA85-4217-40B1-821C-51DEFA10A548}" srcOrd="0" destOrd="0" presId="urn:microsoft.com/office/officeart/2008/layout/SquareAccentList"/>
    <dgm:cxn modelId="{3FA5A084-591B-4716-ABDE-28F8EB86E473}" type="presParOf" srcId="{D13DDDDA-483C-4811-8328-4E0356701A84}" destId="{6DADC372-D10C-43DD-9205-B393D172004E}" srcOrd="1" destOrd="0" presId="urn:microsoft.com/office/officeart/2008/layout/SquareAccentList"/>
    <dgm:cxn modelId="{F5757B93-9F4B-45B5-9BC4-2CD9218697EF}" type="presParOf" srcId="{08D62D3A-0E7A-4DF3-B5D7-9D056B742772}" destId="{5E1BC60E-59B5-4792-8CB9-6EACEE1FE85E}" srcOrd="1" destOrd="0" presId="urn:microsoft.com/office/officeart/2008/layout/SquareAccentList"/>
    <dgm:cxn modelId="{94A8C100-B05D-4FCE-B6D5-F80209CD64B2}" type="presParOf" srcId="{5E1BC60E-59B5-4792-8CB9-6EACEE1FE85E}" destId="{3D414F3C-A87D-43ED-82B5-3AB6CE2B3F53}" srcOrd="0" destOrd="0" presId="urn:microsoft.com/office/officeart/2008/layout/SquareAccentList"/>
    <dgm:cxn modelId="{E12E7933-85FA-4E21-90D9-7526949A8954}" type="presParOf" srcId="{3D414F3C-A87D-43ED-82B5-3AB6CE2B3F53}" destId="{675F95FA-4EAA-4F9E-B960-4863072FBD7E}" srcOrd="0" destOrd="0" presId="urn:microsoft.com/office/officeart/2008/layout/SquareAccentList"/>
    <dgm:cxn modelId="{97AC50C5-7B04-4656-A372-61E8A8415991}" type="presParOf" srcId="{3D414F3C-A87D-43ED-82B5-3AB6CE2B3F53}" destId="{D1CFDB00-AE20-4C61-88B0-ADA66229D2A6}" srcOrd="1" destOrd="0" presId="urn:microsoft.com/office/officeart/2008/layout/SquareAccentList"/>
    <dgm:cxn modelId="{0CBBEE75-383D-49CA-AE4A-CC0C70465E4F}" type="presParOf" srcId="{3D414F3C-A87D-43ED-82B5-3AB6CE2B3F53}" destId="{9D8F6DD5-1478-45D6-8F98-38BBA4E84991}" srcOrd="2" destOrd="0" presId="urn:microsoft.com/office/officeart/2008/layout/SquareAccentList"/>
    <dgm:cxn modelId="{780C938A-416B-48CD-9475-D1C8023FF0C1}" type="presParOf" srcId="{5E1BC60E-59B5-4792-8CB9-6EACEE1FE85E}" destId="{BC64D4C8-64D2-4CE2-9698-7F3F1326E7B2}" srcOrd="1" destOrd="0" presId="urn:microsoft.com/office/officeart/2008/layout/SquareAccentList"/>
    <dgm:cxn modelId="{4432F0CF-4F59-4526-B3F0-FC879712B87D}" type="presParOf" srcId="{BC64D4C8-64D2-4CE2-9698-7F3F1326E7B2}" destId="{251B4AF0-6ADC-4E6F-8CE4-106438CAFE6F}" srcOrd="0" destOrd="0" presId="urn:microsoft.com/office/officeart/2008/layout/SquareAccentList"/>
    <dgm:cxn modelId="{846DDD15-37FF-4DFC-947F-E0AB1C6EC34D}" type="presParOf" srcId="{251B4AF0-6ADC-4E6F-8CE4-106438CAFE6F}" destId="{D648E128-3C71-4BFF-B143-C8BB0D10C409}" srcOrd="0" destOrd="0" presId="urn:microsoft.com/office/officeart/2008/layout/SquareAccentList"/>
    <dgm:cxn modelId="{C327C8E5-1FF0-4B3F-8203-20FBC4F97A1E}" type="presParOf" srcId="{251B4AF0-6ADC-4E6F-8CE4-106438CAFE6F}" destId="{97CF75E3-AAD4-4FFD-A0F6-9C88425EE9EA}" srcOrd="1" destOrd="0" presId="urn:microsoft.com/office/officeart/2008/layout/SquareAccentList"/>
    <dgm:cxn modelId="{F253F21E-4317-463C-8FF1-340FA0D407D9}" type="presParOf" srcId="{BC64D4C8-64D2-4CE2-9698-7F3F1326E7B2}" destId="{833AB670-B898-4FB0-AD49-1D31467AA7FF}" srcOrd="1" destOrd="0" presId="urn:microsoft.com/office/officeart/2008/layout/SquareAccentList"/>
    <dgm:cxn modelId="{21BE30C0-4AC5-4E47-A8A6-C9935DC70AC7}" type="presParOf" srcId="{833AB670-B898-4FB0-AD49-1D31467AA7FF}" destId="{1D3611E7-D73D-4F74-B871-AD12D26C9D1D}" srcOrd="0" destOrd="0" presId="urn:microsoft.com/office/officeart/2008/layout/SquareAccentList"/>
    <dgm:cxn modelId="{C5B5C7DA-4C66-4CF8-AF97-3F06B97C9CFA}" type="presParOf" srcId="{833AB670-B898-4FB0-AD49-1D31467AA7FF}" destId="{2C1CB64D-9F41-46E8-8078-C0D0596B7160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FFA07B-7D96-41B4-A8E3-38887BD7A692}">
      <dsp:nvSpPr>
        <dsp:cNvPr id="0" name=""/>
        <dsp:cNvSpPr/>
      </dsp:nvSpPr>
      <dsp:spPr>
        <a:xfrm>
          <a:off x="32217" y="675395"/>
          <a:ext cx="3230630" cy="3800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E4D81-B969-4C4C-A7A6-1CA38B9AB675}">
      <dsp:nvSpPr>
        <dsp:cNvPr id="0" name=""/>
        <dsp:cNvSpPr/>
      </dsp:nvSpPr>
      <dsp:spPr>
        <a:xfrm>
          <a:off x="2721" y="825513"/>
          <a:ext cx="237333" cy="23733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AA16A-8B31-49A7-9B73-630E80BB363C}">
      <dsp:nvSpPr>
        <dsp:cNvPr id="0" name=""/>
        <dsp:cNvSpPr/>
      </dsp:nvSpPr>
      <dsp:spPr>
        <a:xfrm>
          <a:off x="2721" y="0"/>
          <a:ext cx="3230630" cy="682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Объект исследования</a:t>
          </a:r>
        </a:p>
      </dsp:txBody>
      <dsp:txXfrm>
        <a:off x="2721" y="0"/>
        <a:ext cx="3230630" cy="682773"/>
      </dsp:txXfrm>
    </dsp:sp>
    <dsp:sp modelId="{6928E4FE-241B-4352-864F-3F3C2787EC1C}">
      <dsp:nvSpPr>
        <dsp:cNvPr id="0" name=""/>
        <dsp:cNvSpPr/>
      </dsp:nvSpPr>
      <dsp:spPr>
        <a:xfrm>
          <a:off x="2721" y="1378731"/>
          <a:ext cx="237327" cy="2373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20BFBF-747A-4751-8CC3-2EE00BF552BE}">
      <dsp:nvSpPr>
        <dsp:cNvPr id="0" name=""/>
        <dsp:cNvSpPr/>
      </dsp:nvSpPr>
      <dsp:spPr>
        <a:xfrm>
          <a:off x="228865" y="1220789"/>
          <a:ext cx="3004486" cy="5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Times new Roman"/>
              <a:ea typeface="+mn-ea"/>
              <a:cs typeface="Times new Roman"/>
            </a:rPr>
            <a:t>общественные отношения</a:t>
          </a:r>
        </a:p>
      </dsp:txBody>
      <dsp:txXfrm>
        <a:off x="228865" y="1220789"/>
        <a:ext cx="3004486" cy="553212"/>
      </dsp:txXfrm>
    </dsp:sp>
    <dsp:sp modelId="{996BDA85-4217-40B1-821C-51DEFA10A548}">
      <dsp:nvSpPr>
        <dsp:cNvPr id="0" name=""/>
        <dsp:cNvSpPr/>
      </dsp:nvSpPr>
      <dsp:spPr>
        <a:xfrm>
          <a:off x="2721" y="1931943"/>
          <a:ext cx="237327" cy="2373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ADC372-D10C-43DD-9205-B393D172004E}">
      <dsp:nvSpPr>
        <dsp:cNvPr id="0" name=""/>
        <dsp:cNvSpPr/>
      </dsp:nvSpPr>
      <dsp:spPr>
        <a:xfrm>
          <a:off x="228865" y="1774001"/>
          <a:ext cx="3004486" cy="5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правового регулирования цен и тарифов при ценообразовании</a:t>
          </a:r>
          <a:endParaRPr lang="ru-RU" sz="1200" b="0" kern="1200" dirty="0"/>
        </a:p>
      </dsp:txBody>
      <dsp:txXfrm>
        <a:off x="228865" y="1774001"/>
        <a:ext cx="3004486" cy="553212"/>
      </dsp:txXfrm>
    </dsp:sp>
    <dsp:sp modelId="{675F95FA-4EAA-4F9E-B960-4863072FBD7E}">
      <dsp:nvSpPr>
        <dsp:cNvPr id="0" name=""/>
        <dsp:cNvSpPr/>
      </dsp:nvSpPr>
      <dsp:spPr>
        <a:xfrm>
          <a:off x="3394883" y="682773"/>
          <a:ext cx="3230630" cy="3800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CFDB00-AE20-4C61-88B0-ADA66229D2A6}">
      <dsp:nvSpPr>
        <dsp:cNvPr id="0" name=""/>
        <dsp:cNvSpPr/>
      </dsp:nvSpPr>
      <dsp:spPr>
        <a:xfrm>
          <a:off x="3394883" y="825513"/>
          <a:ext cx="237333" cy="23733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8F6DD5-1478-45D6-8F98-38BBA4E84991}">
      <dsp:nvSpPr>
        <dsp:cNvPr id="0" name=""/>
        <dsp:cNvSpPr/>
      </dsp:nvSpPr>
      <dsp:spPr>
        <a:xfrm>
          <a:off x="3394883" y="0"/>
          <a:ext cx="3230630" cy="682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Предмет исследования</a:t>
          </a:r>
        </a:p>
      </dsp:txBody>
      <dsp:txXfrm>
        <a:off x="3394883" y="0"/>
        <a:ext cx="3230630" cy="682773"/>
      </dsp:txXfrm>
    </dsp:sp>
    <dsp:sp modelId="{D648E128-3C71-4BFF-B143-C8BB0D10C409}">
      <dsp:nvSpPr>
        <dsp:cNvPr id="0" name=""/>
        <dsp:cNvSpPr/>
      </dsp:nvSpPr>
      <dsp:spPr>
        <a:xfrm>
          <a:off x="3394883" y="1378731"/>
          <a:ext cx="237327" cy="2373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CF75E3-AAD4-4FFD-A0F6-9C88425EE9EA}">
      <dsp:nvSpPr>
        <dsp:cNvPr id="0" name=""/>
        <dsp:cNvSpPr/>
      </dsp:nvSpPr>
      <dsp:spPr>
        <a:xfrm>
          <a:off x="3621027" y="1220789"/>
          <a:ext cx="3004486" cy="5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нормы российского права</a:t>
          </a:r>
          <a:endParaRPr lang="ru-RU" sz="1200" b="0" kern="1200" dirty="0"/>
        </a:p>
      </dsp:txBody>
      <dsp:txXfrm>
        <a:off x="3621027" y="1220789"/>
        <a:ext cx="3004486" cy="553212"/>
      </dsp:txXfrm>
    </dsp:sp>
    <dsp:sp modelId="{1D3611E7-D73D-4F74-B871-AD12D26C9D1D}">
      <dsp:nvSpPr>
        <dsp:cNvPr id="0" name=""/>
        <dsp:cNvSpPr/>
      </dsp:nvSpPr>
      <dsp:spPr>
        <a:xfrm>
          <a:off x="3394883" y="1931943"/>
          <a:ext cx="237327" cy="2373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1CB64D-9F41-46E8-8078-C0D0596B7160}">
      <dsp:nvSpPr>
        <dsp:cNvPr id="0" name=""/>
        <dsp:cNvSpPr/>
      </dsp:nvSpPr>
      <dsp:spPr>
        <a:xfrm>
          <a:off x="3621027" y="1774001"/>
          <a:ext cx="3004486" cy="5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/>
            <a:t>доктринальные положения</a:t>
          </a:r>
        </a:p>
      </dsp:txBody>
      <dsp:txXfrm>
        <a:off x="3621027" y="1774001"/>
        <a:ext cx="3004486" cy="553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0E8A6-13B7-4A10-B911-03F44290DB9A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4B656-D2C4-433D-849F-C1E013037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07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841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571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2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42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944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840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525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847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32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57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124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82C07E1-53E1-4392-A3B3-47E603396EAF}" type="datetimeFigureOut">
              <a:rPr lang="ru-RU" smtClean="0"/>
              <a:t>09.02.2026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88BD6F-B674-4201-994A-DA25514F8F0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1336" y="2078180"/>
            <a:ext cx="11890664" cy="97430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ТЕОРЕТИЧЕСКИЕ И ПРАВОПРИМЕНИТЕЛЬНЫЕ АСПЕКТЫ</a:t>
            </a:r>
            <a:br>
              <a:rPr lang="ru-RU" sz="2800" b="1" dirty="0"/>
            </a:br>
            <a:r>
              <a:rPr lang="ru-RU" sz="2800" b="1" dirty="0"/>
              <a:t>ПРАВОВОГО РЕГУЛИРОВАНИЯ ЦЕН И ТАРИФОВ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99764" y="3241965"/>
            <a:ext cx="3377046" cy="266007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Выполнил: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Студент группы МЮР-23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Дмитренко Евгений Анатольевич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sz="14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Научный руководитель: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доцент кафедры юриспруденции,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кандидат юридических наук,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 err="1"/>
              <a:t>Галиев</a:t>
            </a:r>
            <a:r>
              <a:rPr lang="ru-RU" sz="1400" b="1" dirty="0"/>
              <a:t> Михаил Сергеевич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1537" y="207819"/>
            <a:ext cx="84893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«Дальневосточный филиал Федерального государственного бюджетного образовательного учреждения высшего образования</a:t>
            </a:r>
            <a:br>
              <a:rPr lang="ru-RU" dirty="0"/>
            </a:br>
            <a:r>
              <a:rPr lang="ru-RU" dirty="0"/>
              <a:t>«Всероссийская академия внешней торговли</a:t>
            </a:r>
            <a:br>
              <a:rPr lang="ru-RU" dirty="0"/>
            </a:br>
            <a:r>
              <a:rPr lang="ru-RU" dirty="0"/>
              <a:t>Министерства экономического развития Российской Федерации»</a:t>
            </a:r>
            <a:br>
              <a:rPr lang="ru-RU" dirty="0"/>
            </a:br>
            <a:endParaRPr lang="ru-RU" dirty="0"/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416636" y="3326674"/>
            <a:ext cx="0" cy="24714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482686" y="5829903"/>
            <a:ext cx="5226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Петропавловск-Камчатский</a:t>
            </a:r>
          </a:p>
          <a:p>
            <a:pPr algn="ctr"/>
            <a:r>
              <a:rPr lang="ru-RU" sz="1400" dirty="0"/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25421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95943" y="1371600"/>
            <a:ext cx="11599817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94B65FF-4F93-4BCA-8642-6E89827684B6}"/>
              </a:ext>
            </a:extLst>
          </p:cNvPr>
          <p:cNvSpPr txBox="1"/>
          <p:nvPr/>
        </p:nvSpPr>
        <p:spPr>
          <a:xfrm>
            <a:off x="557348" y="591665"/>
            <a:ext cx="105112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2800" b="1" i="0" u="none" strike="noStrike" kern="1200" cap="all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Методологические основы ИССЛЕДОВАНИЯ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" name="Объект 4">
            <a:extLst>
              <a:ext uri="{FF2B5EF4-FFF2-40B4-BE49-F238E27FC236}">
                <a16:creationId xmlns:a16="http://schemas.microsoft.com/office/drawing/2014/main" id="{1B11844E-CAB2-4244-80DE-F315BAAC06E9}"/>
              </a:ext>
            </a:extLst>
          </p:cNvPr>
          <p:cNvSpPr txBox="1">
            <a:spLocks/>
          </p:cNvSpPr>
          <p:nvPr/>
        </p:nvSpPr>
        <p:spPr>
          <a:xfrm>
            <a:off x="557348" y="1718056"/>
            <a:ext cx="6566263" cy="1938853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ru-RU" sz="9600" b="1" dirty="0">
                <a:solidFill>
                  <a:schemeClr val="tx1"/>
                </a:solidFill>
              </a:rPr>
              <a:t>Актуальность</a:t>
            </a:r>
            <a:r>
              <a:rPr lang="ru-RU" sz="8000" b="1" dirty="0">
                <a:solidFill>
                  <a:schemeClr val="tx1"/>
                </a:solidFill>
              </a:rPr>
              <a:t> </a:t>
            </a:r>
            <a:r>
              <a:rPr lang="ru-RU" sz="9600" b="1" dirty="0">
                <a:solidFill>
                  <a:schemeClr val="tx1"/>
                </a:solidFill>
              </a:rPr>
              <a:t>темы исследования </a:t>
            </a:r>
          </a:p>
          <a:p>
            <a:pPr rtl="0">
              <a:buFont typeface="Wingdings" panose="05000000000000000000" pitchFamily="2" charset="2"/>
              <a:buChar char="v"/>
            </a:pPr>
            <a:r>
              <a:rPr lang="ru-RU" sz="5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Институт регулирования цен (тарифов) является неотъемлемой частью системы права, виду его ключевого объекта – цены;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Цена (тариф) как мера для обозначения стоимости товар или услуг является важнейшим элементом, без которого экономические отношения невозможны;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Роль цены в предпринимательском праве - является одним ключевых элементов присутствующих в договорах, заключаемых в предпринимательской деятельности, а также показателем ценности товара или услуги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бъект 4">
            <a:extLst>
              <a:ext uri="{FF2B5EF4-FFF2-40B4-BE49-F238E27FC236}">
                <a16:creationId xmlns:a16="http://schemas.microsoft.com/office/drawing/2014/main" id="{5AE88D5F-9252-4807-B87A-FDD4CFA7E0A9}"/>
              </a:ext>
            </a:extLst>
          </p:cNvPr>
          <p:cNvSpPr txBox="1">
            <a:spLocks/>
          </p:cNvSpPr>
          <p:nvPr/>
        </p:nvSpPr>
        <p:spPr>
          <a:xfrm>
            <a:off x="7280366" y="3656909"/>
            <a:ext cx="4515394" cy="1669751"/>
          </a:xfrm>
          <a:prstGeom prst="rect">
            <a:avLst/>
          </a:prstGeom>
        </p:spPr>
        <p:txBody>
          <a:bodyPr vert="horz" lIns="91440" tIns="0" rIns="91440" bIns="0" rtlCol="0">
            <a:noAutofit/>
          </a:bodyPr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ru-RU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347472" indent="-347472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685800" indent="-347472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ru-RU" sz="2000" b="1" dirty="0">
                <a:solidFill>
                  <a:schemeClr val="tx1"/>
                </a:solidFill>
              </a:rPr>
              <a:t>Цель исследования</a:t>
            </a:r>
          </a:p>
          <a:p>
            <a:pPr algn="r">
              <a:lnSpc>
                <a:spcPct val="100000"/>
              </a:lnSpc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исследование теоретико-методологических основ правовой категории цена (тариф), анализ правоприменительного аспекта цен (тарифов) в государственном правовом пространстве, рассмотрение правового регулирования цен (тарифов) в сфере электроэнергетики, выявление правовых дефектов регуляции тарифов в сфере энергетики, а также формулирование выводов по теме исследования</a:t>
            </a:r>
            <a:endParaRPr lang="ru-RU" sz="600" dirty="0">
              <a:solidFill>
                <a:schemeClr val="tx1"/>
              </a:solidFill>
            </a:endParaRPr>
          </a:p>
        </p:txBody>
      </p:sp>
      <p:graphicFrame>
        <p:nvGraphicFramePr>
          <p:cNvPr id="19" name="Схема 18">
            <a:extLst>
              <a:ext uri="{FF2B5EF4-FFF2-40B4-BE49-F238E27FC236}">
                <a16:creationId xmlns:a16="http://schemas.microsoft.com/office/drawing/2014/main" id="{9547EB98-7E3C-47DC-9F09-D4F79E9E15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1339701"/>
              </p:ext>
            </p:extLst>
          </p:nvPr>
        </p:nvGraphicFramePr>
        <p:xfrm>
          <a:off x="313509" y="3714491"/>
          <a:ext cx="6628236" cy="2487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Назад со сплошной заливкой">
            <a:extLst>
              <a:ext uri="{FF2B5EF4-FFF2-40B4-BE49-F238E27FC236}">
                <a16:creationId xmlns:a16="http://schemas.microsoft.com/office/drawing/2014/main" id="{CB4DDE0D-1C4E-4D47-A6BE-7E2E5E5818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218615" y="2057055"/>
            <a:ext cx="914400" cy="914400"/>
          </a:xfrm>
          <a:prstGeom prst="rect">
            <a:avLst/>
          </a:prstGeom>
        </p:spPr>
      </p:pic>
      <p:pic>
        <p:nvPicPr>
          <p:cNvPr id="22" name="Рисунок 21" descr="Назад со сплошной заливкой">
            <a:extLst>
              <a:ext uri="{FF2B5EF4-FFF2-40B4-BE49-F238E27FC236}">
                <a16:creationId xmlns:a16="http://schemas.microsoft.com/office/drawing/2014/main" id="{5D84709C-FC1A-450C-AB2A-0465ACC15B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rot="5400000">
            <a:off x="9540585" y="2761188"/>
            <a:ext cx="914400" cy="914400"/>
          </a:xfrm>
          <a:prstGeom prst="rect">
            <a:avLst/>
          </a:prstGeom>
        </p:spPr>
      </p:pic>
      <p:pic>
        <p:nvPicPr>
          <p:cNvPr id="24" name="Рисунок 23" descr="Мозговой штурм группы со сплошной заливкой">
            <a:extLst>
              <a:ext uri="{FF2B5EF4-FFF2-40B4-BE49-F238E27FC236}">
                <a16:creationId xmlns:a16="http://schemas.microsoft.com/office/drawing/2014/main" id="{2B389818-15B0-47FF-95AC-21087540804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027126" y="1692266"/>
            <a:ext cx="1619348" cy="1619348"/>
          </a:xfrm>
          <a:prstGeom prst="rect">
            <a:avLst/>
          </a:prstGeom>
        </p:spPr>
      </p:pic>
      <p:pic>
        <p:nvPicPr>
          <p:cNvPr id="25" name="Рисунок 24" descr="Назад со сплошной заливкой">
            <a:extLst>
              <a:ext uri="{FF2B5EF4-FFF2-40B4-BE49-F238E27FC236}">
                <a16:creationId xmlns:a16="http://schemas.microsoft.com/office/drawing/2014/main" id="{B0F2EB8D-7D8F-4DF0-8565-540CEC7B80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8828051">
            <a:off x="7316412" y="30161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42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153A48A-D9CD-438D-A315-C35F7EE84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ТЕОРЕТИКО-МЕТОДОЛОГИЧЕСКИЙ АСПЕКТ ПРАВОВОЙ КАТЕГОРИИ ЦЕНА (ТАРИФ)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0446" y="1920240"/>
            <a:ext cx="42193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cs typeface="Times New Roman" panose="02020603050405020304" pitchFamily="18" charset="0"/>
              </a:rPr>
              <a:t>Цена включает представляет собой совокупность двух аспектов: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(себестоимость товара или услуги)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Правовой (юридическая фиксация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обязательтсва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оплате,гарантирующая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договора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94514" y="1815736"/>
            <a:ext cx="6061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cs typeface="Times New Roman" panose="02020603050405020304" pitchFamily="18" charset="0"/>
              </a:rPr>
              <a:t>Методологические подходы к рассмотрению цены</a:t>
            </a:r>
            <a:endParaRPr lang="ru-RU" sz="2000" b="1" dirty="0"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6451330">
            <a:off x="5336177" y="2908952"/>
            <a:ext cx="1580606" cy="183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4627957">
            <a:off x="9472751" y="2928547"/>
            <a:ext cx="1580606" cy="183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02686" y="3782259"/>
            <a:ext cx="3722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Договорной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-правовой):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Цена как условие договора, которое определяется соглашением сторон (свободное ценообразование)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52560" y="3782259"/>
            <a:ext cx="30436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Регулятивный (публично-правовой):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Вмешательство государственного регулятора (установление предельных цен, тарифов) для защиты общественных интересов от монопольного ценообразования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117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153A48A-D9CD-438D-A315-C35F7EE84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600891"/>
            <a:ext cx="9997441" cy="126709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ПРАВОПРИМЕНИТЕЛЬНЫЙ АСПЕКТ ЦЕН (ТАРИФОВ) В ГОСУДАРСТВЕННОМ ПРАВОВОМ ПРОСТРАНСТВЕ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27417" y="1867987"/>
            <a:ext cx="4284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Государственный контроль ценообразования подразделяется на 2 направления</a:t>
            </a:r>
            <a:endParaRPr lang="ru-RU" sz="2400" b="1" dirty="0"/>
          </a:p>
        </p:txBody>
      </p:sp>
      <p:sp>
        <p:nvSpPr>
          <p:cNvPr id="3" name="Стрелка вниз 2"/>
          <p:cNvSpPr/>
          <p:nvPr/>
        </p:nvSpPr>
        <p:spPr>
          <a:xfrm rot="2588672">
            <a:off x="2903662" y="2062070"/>
            <a:ext cx="365760" cy="17765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193921">
            <a:off x="8971361" y="2062070"/>
            <a:ext cx="365760" cy="17765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208174" y="3723518"/>
            <a:ext cx="5016969" cy="250746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регулирование: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фиксированных цен(тарифов)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максимального и минимального предела цены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паритетных цен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6805749" y="3723518"/>
            <a:ext cx="5105910" cy="248338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Косвенное регулирование: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государственных закупок (закупка зерна)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НДС и налоговых акцизов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Регулирование денежного обращения и кредита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588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A9C80ABA-D58B-4F83-A5A5-CCEB08E07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ТЕОРЕТИЧЕСКИЙ И ПРАВОПРИМЕНИТЕЛЬНЫЙ АСПЕКТЫ ПРАВОВОГО РЕГУЛИРОВАНИЯ ЦЕН (ТАРИФОВ) В СФЕРЕ ЭЛЕКТРОЭНЕРГЕТИКИ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8194" y="1737360"/>
            <a:ext cx="11508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Тариф в сфере электроэнергетики представляет собой систему ценовых ставок, по которым осуществляется расчет за электрическую энергию (мощность) а также услуги, оказываемы на оптовом и розничных рынках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504" y="3944982"/>
            <a:ext cx="2586446" cy="4963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регулирования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-2272937" y="6002663"/>
            <a:ext cx="45458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323805" y="3215357"/>
            <a:ext cx="74327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323805" y="5519866"/>
            <a:ext cx="74327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45428" y="4658390"/>
            <a:ext cx="75111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245428" y="3826034"/>
            <a:ext cx="75111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06239" y="2427904"/>
            <a:ext cx="7550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экономически обоснованных расходов :устанавливает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тарифы ежегодно, исходя из объема средств, которые региональные энергетические комиссии (далее РЭК) включают в состава необходимой валовой выручки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06239" y="3245615"/>
            <a:ext cx="7432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индексации тарифов : установление динамики тарифов в зависимости от индекса потребительских цен и динамики расходов населения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06239" y="3796916"/>
            <a:ext cx="74327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сравнения аналогов заключается в ограничении или нормировании операционных расходов, включаемых в необходимую валовую выручку на очередной период  регулирования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06239" y="4688868"/>
            <a:ext cx="7511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доходности инвестируемого капитала заключается в обеспечении возврата возложенных в активы средств за установленный период и получение нормированного дохода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06239" y="5514133"/>
            <a:ext cx="7602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долгосрочной индексации заключается в необходимой валовой выручке, которая индексируется ежегодно на основе базового уровня расходов, индекса потребительских цен и эффективности работы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>
            <a:endCxn id="12" idx="1"/>
          </p:cNvCxnSpPr>
          <p:nvPr/>
        </p:nvCxnSpPr>
        <p:spPr>
          <a:xfrm flipV="1">
            <a:off x="2860766" y="2843403"/>
            <a:ext cx="1345473" cy="95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5" idx="1"/>
          </p:cNvCxnSpPr>
          <p:nvPr/>
        </p:nvCxnSpPr>
        <p:spPr>
          <a:xfrm flipV="1">
            <a:off x="2860766" y="3538003"/>
            <a:ext cx="1345473" cy="511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860766" y="4193176"/>
            <a:ext cx="13454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9" idx="1"/>
          </p:cNvCxnSpPr>
          <p:nvPr/>
        </p:nvCxnSpPr>
        <p:spPr>
          <a:xfrm>
            <a:off x="2860766" y="4441371"/>
            <a:ext cx="1345473" cy="662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21" idx="1"/>
          </p:cNvCxnSpPr>
          <p:nvPr/>
        </p:nvCxnSpPr>
        <p:spPr>
          <a:xfrm>
            <a:off x="2690950" y="4513783"/>
            <a:ext cx="1515289" cy="1415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49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A9C80ABA-D58B-4F83-A5A5-CCEB08E07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Правовые дефекты регуляции тарифов в сфере энергетики и механизмы их совершенствования</a:t>
            </a:r>
          </a:p>
        </p:txBody>
      </p:sp>
      <p:sp>
        <p:nvSpPr>
          <p:cNvPr id="2" name="Блок-схема: типовой процесс 1"/>
          <p:cNvSpPr/>
          <p:nvPr/>
        </p:nvSpPr>
        <p:spPr>
          <a:xfrm>
            <a:off x="1273628" y="2090057"/>
            <a:ext cx="9705703" cy="3814354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главных проблем регулирования тарифов в сфере энергетики является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перекрестное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субсидирование, которое заключается в перераспределении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нагрузки по оплате энергии между различными группами потребителей, когда одни группы потребителей фактически оплачивают часть стоимости потребленной другими потребителями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энергии. Данный метод регулирования признается не эффективным в виду того что дополнительная ценовая нагрузка ложится на промышленные предприятия и в конечном итоге повышенная цена на электричество также закладывается в товары и услуги, а обычный гражданин вынужден переплачивать за разницу в тарифе.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02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A9C80ABA-D58B-4F83-A5A5-CCEB08E07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Правовые дефекты регуляции тарифов в сфере энергетики и механизмы их совершенствования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97280" y="1959429"/>
            <a:ext cx="10058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Методы решения проблемы перекрестного субсидирования тарифов: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дифференцированных тарифов (чем выше объем потребления тем выше тариф)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 лишних затрат из сетевого тарифа : Поэтапное выведение из тарифов на передачу электроэнергии расходов, не связанных напрямую с эксплуатацией сетей.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предельных уровней перекрестного субсидирования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Поэтапный перевод промышленных предприятий в котловую систему тарифов для более равномерной нагрузки по содержанию сетей между всеми категориями бизнеса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946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1336" y="2078180"/>
            <a:ext cx="11890664" cy="97430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ТЕОРЕТИЧЕСКИЕ И ПРАВОПРИМЕНИТЕЛЬНЫЕ АСПЕКТЫ</a:t>
            </a:r>
            <a:br>
              <a:rPr lang="ru-RU" sz="2800" b="1" dirty="0"/>
            </a:br>
            <a:r>
              <a:rPr lang="ru-RU" sz="2800" b="1" dirty="0"/>
              <a:t>ПРАВОВОГО РЕГУЛИРОВАНИЯ ЦЕН И ТАРИФОВ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99764" y="3241965"/>
            <a:ext cx="3377046" cy="266007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Выполнил: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Студент группы МЮР-23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Дмитренко Евгений Анатольевич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sz="14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Научный руководитель: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доцент кафедры юриспруденции,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/>
              <a:t>кандидат юридических наук,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 err="1"/>
              <a:t>Галиев</a:t>
            </a:r>
            <a:r>
              <a:rPr lang="ru-RU" sz="1400" b="1" dirty="0"/>
              <a:t> Михаил Сергеевич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1537" y="207819"/>
            <a:ext cx="84893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«Дальневосточный филиал Федерального государственного бюджетного образовательного учреждения высшего образования</a:t>
            </a:r>
            <a:br>
              <a:rPr lang="ru-RU" dirty="0"/>
            </a:br>
            <a:r>
              <a:rPr lang="ru-RU" dirty="0"/>
              <a:t>«Всероссийская академия внешней торговли</a:t>
            </a:r>
            <a:br>
              <a:rPr lang="ru-RU" dirty="0"/>
            </a:br>
            <a:r>
              <a:rPr lang="ru-RU" dirty="0"/>
              <a:t>Министерства экономического развития Российской Федерации»</a:t>
            </a:r>
            <a:br>
              <a:rPr lang="ru-RU" dirty="0"/>
            </a:br>
            <a:endParaRPr lang="ru-RU" dirty="0"/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416636" y="3326674"/>
            <a:ext cx="0" cy="24714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482686" y="5829903"/>
            <a:ext cx="5226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Петропавловск-Камчатский</a:t>
            </a:r>
          </a:p>
          <a:p>
            <a:pPr algn="ctr"/>
            <a:r>
              <a:rPr lang="ru-RU" sz="1400" dirty="0"/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72267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618</TotalTime>
  <Words>669</Words>
  <Application>Microsoft Office PowerPoint</Application>
  <PresentationFormat>Широкоэкранный</PresentationFormat>
  <Paragraphs>72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Times new Roman</vt:lpstr>
      <vt:lpstr>Times new Roman</vt:lpstr>
      <vt:lpstr>Wingdings</vt:lpstr>
      <vt:lpstr>Ретро</vt:lpstr>
      <vt:lpstr>ТЕОРЕТИЧЕСКИЕ И ПРАВОПРИМЕНИТЕЛЬНЫЕ АСПЕКТЫ ПРАВОВОГО РЕГУЛИРОВАНИЯ ЦЕН И ТАРИФОВ</vt:lpstr>
      <vt:lpstr>Презентация PowerPoint</vt:lpstr>
      <vt:lpstr>ТЕОРЕТИКО-МЕТОДОЛОГИЧЕСКИЙ АСПЕКТ ПРАВОВОЙ КАТЕГОРИИ ЦЕНА (ТАРИФ)</vt:lpstr>
      <vt:lpstr>ПРАВОПРИМЕНИТЕЛЬНЫЙ АСПЕКТ ЦЕН (ТАРИФОВ) В ГОСУДАРСТВЕННОМ ПРАВОВОМ ПРОСТРАНСТВЕ</vt:lpstr>
      <vt:lpstr>ТЕОРЕТИЧЕСКИЙ И ПРАВОПРИМЕНИТЕЛЬНЫЙ АСПЕКТЫ ПРАВОВОГО РЕГУЛИРОВАНИЯ ЦЕН (ТАРИФОВ) В СФЕРЕ ЭЛЕКТРОЭНЕРГЕТИКИ</vt:lpstr>
      <vt:lpstr>Правовые дефекты регуляции тарифов в сфере энергетики и механизмы их совершенствования</vt:lpstr>
      <vt:lpstr>Правовые дефекты регуляции тарифов в сфере энергетики и механизмы их совершенствования</vt:lpstr>
      <vt:lpstr>ТЕОРЕТИЧЕСКИЕ И ПРАВОПРИМЕНИТЕЛЬНЫЕ АСПЕКТЫ ПРАВОВОГО РЕГУЛИРОВАНИЯ ЦЕН И ТАРИФОВ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Теоретические и правоприменительные аспекты правового регулирования цен и тарифов</dc:title>
  <dc:creator>ZavKaf_FinBuh</dc:creator>
  <cp:lastModifiedBy>Евгений Дмитренко</cp:lastModifiedBy>
  <cp:revision>47</cp:revision>
  <dcterms:created xsi:type="dcterms:W3CDTF">2026-01-27T00:54:12Z</dcterms:created>
  <dcterms:modified xsi:type="dcterms:W3CDTF">2026-02-09T06:49:50Z</dcterms:modified>
</cp:coreProperties>
</file>