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8" r:id="rId3"/>
    <p:sldId id="261" r:id="rId4"/>
    <p:sldId id="262" r:id="rId5"/>
    <p:sldId id="264" r:id="rId6"/>
    <p:sldId id="267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95" d="100"/>
          <a:sy n="95" d="100"/>
        </p:scale>
        <p:origin x="72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779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863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0639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393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54466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403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919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54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071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890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16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080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110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56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641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07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28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98456-F0CB-4569-A0B3-50EA9EAC6B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14683" y="506515"/>
            <a:ext cx="4139381" cy="2387600"/>
          </a:xfrm>
        </p:spPr>
        <p:txBody>
          <a:bodyPr/>
          <a:lstStyle/>
          <a:p>
            <a:r>
              <a:rPr lang="ru-RU" dirty="0"/>
              <a:t>                  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0338A2-AB2D-4CF5-9264-6B4835A930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126" y="288758"/>
            <a:ext cx="8598569" cy="5935579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ts val="600"/>
              </a:lnSpc>
            </a:pPr>
            <a:r>
              <a:rPr lang="ru-RU" sz="1600" dirty="0">
                <a:solidFill>
                  <a:schemeClr val="accent1"/>
                </a:solidFill>
              </a:rPr>
              <a:t>Дальневосточный филиал федерального государственного бюджетного </a:t>
            </a:r>
          </a:p>
          <a:p>
            <a:pPr algn="ctr">
              <a:lnSpc>
                <a:spcPts val="600"/>
              </a:lnSpc>
            </a:pPr>
            <a:r>
              <a:rPr lang="ru-RU" sz="1600" dirty="0">
                <a:solidFill>
                  <a:schemeClr val="accent1"/>
                </a:solidFill>
              </a:rPr>
              <a:t>образовательного учреждения высшего образования</a:t>
            </a:r>
          </a:p>
          <a:p>
            <a:pPr algn="ctr">
              <a:lnSpc>
                <a:spcPts val="600"/>
              </a:lnSpc>
            </a:pPr>
            <a:r>
              <a:rPr lang="ru-RU" sz="1600" dirty="0">
                <a:solidFill>
                  <a:schemeClr val="accent1"/>
                </a:solidFill>
              </a:rPr>
              <a:t>«Всероссийская академия внешней торговли Министерства </a:t>
            </a:r>
          </a:p>
          <a:p>
            <a:pPr algn="ctr">
              <a:lnSpc>
                <a:spcPts val="600"/>
              </a:lnSpc>
            </a:pPr>
            <a:r>
              <a:rPr lang="ru-RU" sz="1600" dirty="0">
                <a:solidFill>
                  <a:schemeClr val="accent1"/>
                </a:solidFill>
              </a:rPr>
              <a:t>экономического развития Российской Федерации»</a:t>
            </a:r>
          </a:p>
          <a:p>
            <a:pPr algn="ctr">
              <a:lnSpc>
                <a:spcPts val="1300"/>
              </a:lnSpc>
            </a:pPr>
            <a:endParaRPr lang="ru-RU" sz="1200" dirty="0">
              <a:solidFill>
                <a:schemeClr val="accent1"/>
              </a:solidFill>
            </a:endParaRPr>
          </a:p>
          <a:p>
            <a:pPr algn="ctr">
              <a:lnSpc>
                <a:spcPts val="600"/>
              </a:lnSpc>
            </a:pPr>
            <a:endParaRPr lang="ru-RU" sz="1200" dirty="0">
              <a:solidFill>
                <a:schemeClr val="accent1"/>
              </a:solidFill>
            </a:endParaRPr>
          </a:p>
          <a:p>
            <a:pPr algn="ctr">
              <a:lnSpc>
                <a:spcPts val="600"/>
              </a:lnSpc>
            </a:pPr>
            <a:endParaRPr lang="ru-RU" sz="2000" dirty="0">
              <a:solidFill>
                <a:schemeClr val="accent1"/>
              </a:solidFill>
            </a:endParaRPr>
          </a:p>
          <a:p>
            <a:pPr algn="ctr">
              <a:lnSpc>
                <a:spcPts val="600"/>
              </a:lnSpc>
            </a:pPr>
            <a:endParaRPr lang="ru-RU" sz="2000" dirty="0">
              <a:solidFill>
                <a:schemeClr val="accent1"/>
              </a:solidFill>
            </a:endParaRPr>
          </a:p>
          <a:p>
            <a:pPr algn="ctr">
              <a:lnSpc>
                <a:spcPts val="600"/>
              </a:lnSpc>
            </a:pPr>
            <a:endParaRPr lang="ru-RU" sz="1200" dirty="0">
              <a:solidFill>
                <a:schemeClr val="accent1"/>
              </a:solidFill>
            </a:endParaRPr>
          </a:p>
          <a:p>
            <a:pPr algn="ctr"/>
            <a:r>
              <a:rPr lang="ru-RU" dirty="0">
                <a:solidFill>
                  <a:schemeClr val="accent1"/>
                </a:solidFill>
              </a:rPr>
              <a:t>«</a:t>
            </a:r>
            <a:r>
              <a:rPr lang="ru-RU" sz="3000" dirty="0">
                <a:solidFill>
                  <a:schemeClr val="accent1"/>
                </a:solidFill>
              </a:rPr>
              <a:t>Субсидиарная ответственность участников общества с ограниченной ответственностью при банкротстве»</a:t>
            </a:r>
          </a:p>
          <a:p>
            <a:pPr algn="ctr">
              <a:lnSpc>
                <a:spcPts val="600"/>
              </a:lnSpc>
            </a:pPr>
            <a:endParaRPr lang="ru-RU" sz="1200" dirty="0">
              <a:solidFill>
                <a:schemeClr val="accent1"/>
              </a:solidFill>
            </a:endParaRPr>
          </a:p>
          <a:p>
            <a:pPr algn="ctr">
              <a:lnSpc>
                <a:spcPts val="600"/>
              </a:lnSpc>
            </a:pPr>
            <a:endParaRPr lang="ru-RU" sz="1200" dirty="0">
              <a:solidFill>
                <a:schemeClr val="accent1"/>
              </a:solidFill>
            </a:endParaRPr>
          </a:p>
          <a:p>
            <a:pPr algn="just"/>
            <a:r>
              <a:rPr lang="ru-RU" dirty="0">
                <a:solidFill>
                  <a:schemeClr val="accent1"/>
                </a:solidFill>
              </a:rPr>
              <a:t>Научный руководитель:                                            Магистрант:</a:t>
            </a:r>
          </a:p>
          <a:p>
            <a:pPr algn="just"/>
            <a:r>
              <a:rPr lang="ru-RU" dirty="0">
                <a:solidFill>
                  <a:schemeClr val="accent1"/>
                </a:solidFill>
              </a:rPr>
              <a:t>канд. юрид. наук,                                                     </a:t>
            </a:r>
            <a:r>
              <a:rPr lang="ru-RU" dirty="0" err="1">
                <a:solidFill>
                  <a:schemeClr val="accent1"/>
                </a:solidFill>
              </a:rPr>
              <a:t>Маргиев</a:t>
            </a:r>
            <a:r>
              <a:rPr lang="ru-RU" dirty="0">
                <a:solidFill>
                  <a:schemeClr val="accent1"/>
                </a:solidFill>
              </a:rPr>
              <a:t> Алексей Викторович</a:t>
            </a:r>
          </a:p>
          <a:p>
            <a:pPr algn="just"/>
            <a:r>
              <a:rPr lang="ru-RU" dirty="0">
                <a:solidFill>
                  <a:schemeClr val="accent1"/>
                </a:solidFill>
              </a:rPr>
              <a:t>доцент кафедры юриспруденция</a:t>
            </a:r>
          </a:p>
          <a:p>
            <a:pPr algn="just"/>
            <a:r>
              <a:rPr lang="ru-RU" dirty="0">
                <a:solidFill>
                  <a:schemeClr val="accent1"/>
                </a:solidFill>
              </a:rPr>
              <a:t>Барсукова Лина Ивановна </a:t>
            </a:r>
          </a:p>
          <a:p>
            <a:pPr algn="just"/>
            <a:r>
              <a:rPr lang="ru-RU" dirty="0">
                <a:solidFill>
                  <a:schemeClr val="accent1"/>
                </a:solidFill>
              </a:rPr>
              <a:t>                                              г. Петропавловск-Камчатский</a:t>
            </a:r>
          </a:p>
          <a:p>
            <a:pPr algn="just"/>
            <a:r>
              <a:rPr lang="ru-RU" dirty="0">
                <a:solidFill>
                  <a:schemeClr val="accent1"/>
                </a:solidFill>
              </a:rPr>
              <a:t>                                                                 2026</a:t>
            </a:r>
          </a:p>
          <a:p>
            <a:pPr algn="just"/>
            <a:endParaRPr lang="ru-RU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04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935"/>
    </mc:Choice>
    <mc:Fallback>
      <p:transition spd="slow" advTm="1593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C8B17A7-D144-1875-1F7A-E36005CBDD5B}"/>
              </a:ext>
            </a:extLst>
          </p:cNvPr>
          <p:cNvSpPr txBox="1"/>
          <p:nvPr/>
        </p:nvSpPr>
        <p:spPr>
          <a:xfrm>
            <a:off x="208547" y="264696"/>
            <a:ext cx="8941468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5"/>
                </a:solidFill>
              </a:rPr>
              <a:t>Объект исследования</a:t>
            </a:r>
            <a:endParaRPr lang="ru-RU" dirty="0">
              <a:solidFill>
                <a:schemeClr val="accent2"/>
              </a:solidFill>
            </a:endParaRPr>
          </a:p>
          <a:p>
            <a:pPr algn="just"/>
            <a:r>
              <a:rPr lang="ru-RU" dirty="0">
                <a:solidFill>
                  <a:schemeClr val="accent2"/>
                </a:solidFill>
              </a:rPr>
              <a:t>общественные отношения, складывающиеся в процессе банкротства общества с ограниченной ответственностью, а также последствия несоответствия действиям должностных лиц и участников ООО при осуществлении финансовых операций и исполнении обязательств перед кредиторами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solidFill>
                  <a:schemeClr val="accent5"/>
                </a:solidFill>
              </a:rPr>
              <a:t>Предмет исследования</a:t>
            </a:r>
            <a:endParaRPr lang="ru-RU" dirty="0">
              <a:solidFill>
                <a:schemeClr val="accent1"/>
              </a:solidFill>
            </a:endParaRPr>
          </a:p>
          <a:p>
            <a:pPr algn="just"/>
            <a:r>
              <a:rPr lang="ru-RU" dirty="0">
                <a:solidFill>
                  <a:schemeClr val="accent2"/>
                </a:solidFill>
              </a:rPr>
              <a:t>нормы законодательства, устанавливающие и регулирующие основания, условия, порядок и пределы привлечения участников общества с ограниченной ответственностью и иных контролирующих должника лиц к субсидиарной ответственности при банкротстве, а также практика их применения арбитражными судами Российской Федерации</a:t>
            </a:r>
          </a:p>
          <a:p>
            <a:pPr algn="just"/>
            <a:endParaRPr lang="ru-RU" dirty="0">
              <a:solidFill>
                <a:schemeClr val="accent2"/>
              </a:solidFill>
            </a:endParaRPr>
          </a:p>
          <a:p>
            <a:pPr>
              <a:lnSpc>
                <a:spcPct val="200000"/>
              </a:lnSpc>
            </a:pPr>
            <a:r>
              <a:rPr lang="ru-RU" dirty="0">
                <a:solidFill>
                  <a:schemeClr val="accent5"/>
                </a:solidFill>
              </a:rPr>
              <a:t>Цель исследования </a:t>
            </a:r>
          </a:p>
          <a:p>
            <a:r>
              <a:rPr lang="ru-RU" dirty="0">
                <a:solidFill>
                  <a:schemeClr val="accent2"/>
                </a:solidFill>
              </a:rPr>
              <a:t>анализ и систематизация существующих правовых норм, касающихся субсидиарной ответственности в России, а также выявление проблем, существующих в применении этих норм на практике, и разработка предложений по их совершенствованию.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endParaRPr lang="ru-RU" dirty="0">
              <a:solidFill>
                <a:schemeClr val="accent1"/>
              </a:solidFill>
            </a:endParaRPr>
          </a:p>
          <a:p>
            <a:endParaRPr lang="ru-RU" dirty="0">
              <a:solidFill>
                <a:schemeClr val="accent1"/>
              </a:solidFill>
            </a:endParaRPr>
          </a:p>
          <a:p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563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553"/>
    </mc:Choice>
    <mc:Fallback>
      <p:transition spd="slow" advTm="2055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C70813-0B9C-E6D9-09CF-35960EEC7A9E}"/>
              </a:ext>
            </a:extLst>
          </p:cNvPr>
          <p:cNvSpPr txBox="1"/>
          <p:nvPr/>
        </p:nvSpPr>
        <p:spPr>
          <a:xfrm>
            <a:off x="64168" y="0"/>
            <a:ext cx="9085847" cy="6350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spcAft>
                <a:spcPts val="1000"/>
              </a:spcAft>
              <a:buNone/>
            </a:pPr>
            <a:r>
              <a:rPr lang="ru-RU" sz="2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исследования </a:t>
            </a:r>
          </a:p>
          <a:p>
            <a:pPr indent="450215" algn="just">
              <a:spcAft>
                <a:spcPts val="1000"/>
              </a:spcAft>
              <a:buNone/>
            </a:pPr>
            <a:endParaRPr lang="ru-RU" sz="2000" dirty="0">
              <a:solidFill>
                <a:schemeClr val="accent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анализ правовой природы субсидиарной ответственности при банкротстве;</a:t>
            </a:r>
            <a:endParaRPr lang="ru-RU" sz="2000" dirty="0">
              <a:solidFill>
                <a:schemeClr val="accent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исследование развития института субсидиарной ответственности в российском законодательстве;</a:t>
            </a:r>
            <a:endParaRPr lang="ru-RU" sz="2000" dirty="0">
              <a:solidFill>
                <a:schemeClr val="accent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изучение процедуры банкротства общества с ограниченной ответственностью;</a:t>
            </a:r>
            <a:endParaRPr lang="ru-RU" sz="2000" dirty="0">
              <a:solidFill>
                <a:schemeClr val="accent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оценка способов привлечения участников общества с ограниченной ответственностью к субсидиарной ответственности;</a:t>
            </a:r>
            <a:endParaRPr lang="ru-RU" sz="2000" dirty="0">
              <a:solidFill>
                <a:schemeClr val="accent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способов защиты участников ООО от привлечения к субсидиарной ответственности;</a:t>
            </a:r>
            <a:endParaRPr lang="ru-RU" sz="2000" dirty="0">
              <a:solidFill>
                <a:schemeClr val="accent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анализ проблем привлечения к субсидиарной ответственности участников ООО при исполнении судебного акта;</a:t>
            </a:r>
            <a:endParaRPr lang="ru-RU" sz="2000" dirty="0">
              <a:solidFill>
                <a:schemeClr val="accent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сформировать предложения по совершенствованию отдельных положений Федерального закона от 26.10.2002 N 127-ФЗ "О несостоятельности (банкротстве)", регулирующих вопросы применения субсидиарной ответственности при банкротстве.</a:t>
            </a:r>
            <a:endParaRPr lang="ru-RU" sz="2000" dirty="0">
              <a:solidFill>
                <a:schemeClr val="accent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761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351"/>
    </mc:Choice>
    <mc:Fallback>
      <p:transition spd="slow" advTm="2135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B48DEA-6A1C-C7ED-047A-766008C6D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61" y="796414"/>
            <a:ext cx="9202994" cy="42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885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57"/>
    </mc:Choice>
    <mc:Fallback>
      <p:transition spd="slow" advTm="1665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70211A-FEB9-B56A-108D-CC3F5B775BC4}"/>
              </a:ext>
            </a:extLst>
          </p:cNvPr>
          <p:cNvSpPr txBox="1"/>
          <p:nvPr/>
        </p:nvSpPr>
        <p:spPr>
          <a:xfrm>
            <a:off x="0" y="96253"/>
            <a:ext cx="9150015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chemeClr val="accent5"/>
              </a:solidFill>
            </a:endParaRPr>
          </a:p>
          <a:p>
            <a:pPr algn="ctr"/>
            <a:endParaRPr lang="ru-RU" dirty="0">
              <a:solidFill>
                <a:schemeClr val="accent5"/>
              </a:solidFill>
            </a:endParaRPr>
          </a:p>
          <a:p>
            <a:pPr algn="ctr"/>
            <a:r>
              <a:rPr lang="ru-RU" sz="2000" dirty="0">
                <a:solidFill>
                  <a:schemeClr val="accent5"/>
                </a:solidFill>
              </a:rPr>
              <a:t>Проблемы</a:t>
            </a:r>
          </a:p>
          <a:p>
            <a:pPr algn="ctr"/>
            <a:endParaRPr lang="ru-RU" sz="2000" dirty="0">
              <a:solidFill>
                <a:schemeClr val="accent5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</a:rPr>
              <a:t> оценочный и чрезмерно широкий характер законодательного определения контролирующего должника лица;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</a:rPr>
              <a:t>сложная доказательственная структура делам о субсидиарной ответственности;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</a:rPr>
              <a:t>ответственность бывших участников и разделение ролей при смене контроля;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</a:rPr>
              <a:t>недостаточная выраженность стимулирующих норм для добросовестного поведения участников;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2"/>
                </a:solidFill>
              </a:rPr>
              <a:t>сложности в привлечении контролирующих должника лиц (участников ООО, руководителей и др.) к субсидиарной ответственности на стадии исполнения судебного акта 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49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121"/>
    </mc:Choice>
    <mc:Fallback>
      <p:transition spd="slow" advTm="3112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24F40A-4507-555D-44AB-AD3B3411A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Предложения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AA20DE-8C4B-2725-4786-DFC6A1F98F1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dirty="0">
                <a:solidFill>
                  <a:schemeClr val="accent2"/>
                </a:solidFill>
              </a:rPr>
              <a:t>совершенствование материально-правовой конструкции субсидиарной ответственности и усиление защиты добросовестных участников при рассмотрении требований о привлечении к ответственности.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9C753E-4D4D-C506-0EB8-8C76369E739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>
                <a:solidFill>
                  <a:schemeClr val="accent2"/>
                </a:solidFill>
              </a:rPr>
              <a:t>устранение пробелов и противоречий в регулировании исполнения судебных актов о привлечении к субсидиарной ответственности.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98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180"/>
    </mc:Choice>
    <mc:Fallback>
      <p:transition spd="slow" advTm="2118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6BFD7E-BCB4-6CBD-D516-95F06272EE16}"/>
              </a:ext>
            </a:extLst>
          </p:cNvPr>
          <p:cNvSpPr txBox="1"/>
          <p:nvPr/>
        </p:nvSpPr>
        <p:spPr>
          <a:xfrm>
            <a:off x="561474" y="-75643"/>
            <a:ext cx="9376610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2"/>
                </a:solidFill>
              </a:rPr>
              <a:t>Дальневосточный филиал федерального государственного бюджетного </a:t>
            </a:r>
          </a:p>
          <a:p>
            <a:pPr algn="ctr"/>
            <a:r>
              <a:rPr lang="ru-RU" sz="1600" dirty="0">
                <a:solidFill>
                  <a:schemeClr val="accent2"/>
                </a:solidFill>
              </a:rPr>
              <a:t>образовательного учреждения высшего образования</a:t>
            </a:r>
          </a:p>
          <a:p>
            <a:pPr algn="ctr"/>
            <a:r>
              <a:rPr lang="ru-RU" sz="1600" dirty="0">
                <a:solidFill>
                  <a:schemeClr val="accent2"/>
                </a:solidFill>
              </a:rPr>
              <a:t>«Всероссийская академия внешней торговли Министерства </a:t>
            </a:r>
          </a:p>
          <a:p>
            <a:pPr algn="ctr"/>
            <a:r>
              <a:rPr lang="ru-RU" sz="1600" dirty="0">
                <a:solidFill>
                  <a:schemeClr val="accent2"/>
                </a:solidFill>
              </a:rPr>
              <a:t>экономического развития Российской Федерации»</a:t>
            </a:r>
          </a:p>
          <a:p>
            <a:endParaRPr lang="ru-RU" dirty="0">
              <a:solidFill>
                <a:schemeClr val="accent2"/>
              </a:solidFill>
            </a:endParaRPr>
          </a:p>
          <a:p>
            <a:endParaRPr lang="ru-RU" dirty="0">
              <a:solidFill>
                <a:schemeClr val="accent2"/>
              </a:solidFill>
            </a:endParaRPr>
          </a:p>
          <a:p>
            <a:endParaRPr lang="ru-RU" dirty="0">
              <a:solidFill>
                <a:schemeClr val="accent2"/>
              </a:solidFill>
            </a:endParaRPr>
          </a:p>
          <a:p>
            <a:endParaRPr lang="ru-RU" dirty="0">
              <a:solidFill>
                <a:schemeClr val="accent2"/>
              </a:solidFill>
            </a:endParaRPr>
          </a:p>
          <a:p>
            <a:endParaRPr lang="ru-RU" dirty="0">
              <a:solidFill>
                <a:schemeClr val="accent2"/>
              </a:solidFill>
            </a:endParaRPr>
          </a:p>
          <a:p>
            <a:r>
              <a:rPr lang="ru-RU" sz="2800" dirty="0">
                <a:solidFill>
                  <a:schemeClr val="accent2"/>
                </a:solidFill>
              </a:rPr>
              <a:t>«Субсидиарная ответственность участников общества с ограниченной ответственностью при банкротстве»</a:t>
            </a:r>
          </a:p>
          <a:p>
            <a:endParaRPr lang="ru-RU" dirty="0">
              <a:solidFill>
                <a:schemeClr val="accent2"/>
              </a:solidFill>
            </a:endParaRPr>
          </a:p>
          <a:p>
            <a:endParaRPr lang="ru-RU" dirty="0">
              <a:solidFill>
                <a:schemeClr val="accent2"/>
              </a:solidFill>
            </a:endParaRPr>
          </a:p>
          <a:p>
            <a:r>
              <a:rPr lang="ru-RU" dirty="0">
                <a:solidFill>
                  <a:schemeClr val="accent2"/>
                </a:solidFill>
              </a:rPr>
              <a:t>Научный руководитель:                                            Магистрант:</a:t>
            </a:r>
          </a:p>
          <a:p>
            <a:r>
              <a:rPr lang="ru-RU" dirty="0">
                <a:solidFill>
                  <a:schemeClr val="accent2"/>
                </a:solidFill>
              </a:rPr>
              <a:t>канд. юрид. наук,                                                     </a:t>
            </a:r>
            <a:r>
              <a:rPr lang="ru-RU" dirty="0" err="1">
                <a:solidFill>
                  <a:schemeClr val="accent2"/>
                </a:solidFill>
              </a:rPr>
              <a:t>Маргиев</a:t>
            </a:r>
            <a:r>
              <a:rPr lang="ru-RU" dirty="0">
                <a:solidFill>
                  <a:schemeClr val="accent2"/>
                </a:solidFill>
              </a:rPr>
              <a:t> Алексей Викторович</a:t>
            </a:r>
          </a:p>
          <a:p>
            <a:r>
              <a:rPr lang="ru-RU" dirty="0">
                <a:solidFill>
                  <a:schemeClr val="accent2"/>
                </a:solidFill>
              </a:rPr>
              <a:t>доцент кафедры юриспруденция</a:t>
            </a:r>
          </a:p>
          <a:p>
            <a:r>
              <a:rPr lang="ru-RU" dirty="0">
                <a:solidFill>
                  <a:schemeClr val="accent2"/>
                </a:solidFill>
              </a:rPr>
              <a:t>Барсукова Лина Ивановна </a:t>
            </a:r>
          </a:p>
          <a:p>
            <a:r>
              <a:rPr lang="ru-RU" dirty="0">
                <a:solidFill>
                  <a:schemeClr val="accent2"/>
                </a:solidFill>
              </a:rPr>
              <a:t>                                           </a:t>
            </a:r>
          </a:p>
          <a:p>
            <a:endParaRPr lang="ru-RU" dirty="0">
              <a:solidFill>
                <a:schemeClr val="accent2"/>
              </a:solidFill>
            </a:endParaRPr>
          </a:p>
          <a:p>
            <a:r>
              <a:rPr lang="ru-RU" dirty="0">
                <a:solidFill>
                  <a:schemeClr val="accent2"/>
                </a:solidFill>
              </a:rPr>
              <a:t>						   г. Петропавловск-Камчатский</a:t>
            </a:r>
          </a:p>
          <a:p>
            <a:r>
              <a:rPr lang="ru-RU" dirty="0">
                <a:solidFill>
                  <a:schemeClr val="accent2"/>
                </a:solidFill>
              </a:rPr>
              <a:t>                                                                 2026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886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256"/>
    </mc:Choice>
    <mc:Fallback>
      <p:transition spd="slow" advTm="27256"/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387</TotalTime>
  <Words>420</Words>
  <Application>Microsoft Office PowerPoint</Application>
  <PresentationFormat>Широкоэкранный</PresentationFormat>
  <Paragraphs>70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Предложения</vt:lpstr>
      <vt:lpstr>Презентация PowerPoint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YAKOV YAKOV</cp:lastModifiedBy>
  <cp:revision>4</cp:revision>
  <dcterms:created xsi:type="dcterms:W3CDTF">2017-06-21T13:57:27Z</dcterms:created>
  <dcterms:modified xsi:type="dcterms:W3CDTF">2026-02-12T09:28:24Z</dcterms:modified>
</cp:coreProperties>
</file>