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DA7651-0796-4ECB-992B-97401D37FB67}" type="doc">
      <dgm:prSet loTypeId="urn:microsoft.com/office/officeart/2005/8/layout/defaul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DEF2EA80-2FDB-42C5-9C4E-F644489C6AF0}">
      <dgm:prSet phldrT="[Текст]"/>
      <dgm:spPr/>
      <dgm:t>
        <a:bodyPr/>
        <a:lstStyle/>
        <a:p>
          <a:r>
            <a:rPr lang="ru-RU" dirty="0" smtClean="0"/>
            <a:t>Рассмотреть досоветский период формирования законодательства о договоре найма жилого помещения, представить его общую характеристику, относительно договора найма жилого помещения</a:t>
          </a:r>
          <a:endParaRPr lang="ru-RU" dirty="0"/>
        </a:p>
      </dgm:t>
    </dgm:pt>
    <dgm:pt modelId="{A46356E2-E63F-49B1-8401-E860052E8A4C}" type="parTrans" cxnId="{3563E578-EE4B-4D78-8A6B-3D0CDECF6891}">
      <dgm:prSet/>
      <dgm:spPr/>
      <dgm:t>
        <a:bodyPr/>
        <a:lstStyle/>
        <a:p>
          <a:endParaRPr lang="ru-RU"/>
        </a:p>
      </dgm:t>
    </dgm:pt>
    <dgm:pt modelId="{B35D5BF6-D98B-4434-BE46-F2D1E779ED30}" type="sibTrans" cxnId="{3563E578-EE4B-4D78-8A6B-3D0CDECF6891}">
      <dgm:prSet/>
      <dgm:spPr/>
      <dgm:t>
        <a:bodyPr/>
        <a:lstStyle/>
        <a:p>
          <a:endParaRPr lang="ru-RU"/>
        </a:p>
      </dgm:t>
    </dgm:pt>
    <dgm:pt modelId="{D8EFB233-562C-43C1-A06D-5FB7A77A2518}">
      <dgm:prSet phldrT="[Текст]"/>
      <dgm:spPr/>
      <dgm:t>
        <a:bodyPr/>
        <a:lstStyle/>
        <a:p>
          <a:r>
            <a:rPr lang="ru-RU" dirty="0" smtClean="0"/>
            <a:t>Исследовать законодательство о договоре найма жилого помещения в советский период (1917-1991 г. г.)</a:t>
          </a:r>
          <a:endParaRPr lang="ru-RU" dirty="0"/>
        </a:p>
      </dgm:t>
    </dgm:pt>
    <dgm:pt modelId="{E83F52A8-C712-4F6C-B859-3069651D7BAA}" type="parTrans" cxnId="{423BEE63-47FE-4D39-A9C7-F9B04DEE1842}">
      <dgm:prSet/>
      <dgm:spPr/>
      <dgm:t>
        <a:bodyPr/>
        <a:lstStyle/>
        <a:p>
          <a:endParaRPr lang="ru-RU"/>
        </a:p>
      </dgm:t>
    </dgm:pt>
    <dgm:pt modelId="{A9105B78-9D9F-459C-ADF6-326EFA3D7DFE}" type="sibTrans" cxnId="{423BEE63-47FE-4D39-A9C7-F9B04DEE1842}">
      <dgm:prSet/>
      <dgm:spPr/>
      <dgm:t>
        <a:bodyPr/>
        <a:lstStyle/>
        <a:p>
          <a:endParaRPr lang="ru-RU"/>
        </a:p>
      </dgm:t>
    </dgm:pt>
    <dgm:pt modelId="{711D5E59-9E41-485E-9F9C-174A7BB67A0E}">
      <dgm:prSet phldrT="[Текст]"/>
      <dgm:spPr/>
      <dgm:t>
        <a:bodyPr/>
        <a:lstStyle/>
        <a:p>
          <a:r>
            <a:rPr lang="ru-RU" dirty="0" smtClean="0"/>
            <a:t>Изучить современный период развития законодательства о договоре найма жилого помещения (с 1991 года – по настоящее время</a:t>
          </a:r>
          <a:endParaRPr lang="ru-RU" dirty="0"/>
        </a:p>
      </dgm:t>
    </dgm:pt>
    <dgm:pt modelId="{7FCBF52C-1308-41B9-9316-6CBC639430CE}" type="parTrans" cxnId="{757A53F9-08DE-4986-B48F-CBE99AA1E5DA}">
      <dgm:prSet/>
      <dgm:spPr/>
      <dgm:t>
        <a:bodyPr/>
        <a:lstStyle/>
        <a:p>
          <a:endParaRPr lang="ru-RU"/>
        </a:p>
      </dgm:t>
    </dgm:pt>
    <dgm:pt modelId="{F4EF3813-71FF-4422-B354-46591B082A01}" type="sibTrans" cxnId="{757A53F9-08DE-4986-B48F-CBE99AA1E5DA}">
      <dgm:prSet/>
      <dgm:spPr/>
      <dgm:t>
        <a:bodyPr/>
        <a:lstStyle/>
        <a:p>
          <a:endParaRPr lang="ru-RU"/>
        </a:p>
      </dgm:t>
    </dgm:pt>
    <dgm:pt modelId="{34EE69C7-62AB-495F-BD2E-E7E3F9D901B9}">
      <dgm:prSet phldrT="[Текст]"/>
      <dgm:spPr/>
      <dgm:t>
        <a:bodyPr/>
        <a:lstStyle/>
        <a:p>
          <a:r>
            <a:rPr lang="ru-RU" dirty="0" smtClean="0"/>
            <a:t>Рассмотреть современную конструкцию договора найма жилого помещения</a:t>
          </a:r>
          <a:endParaRPr lang="ru-RU" dirty="0"/>
        </a:p>
      </dgm:t>
    </dgm:pt>
    <dgm:pt modelId="{DAAE06A1-BD48-4E6B-AC02-40583ED46684}" type="parTrans" cxnId="{38298B06-E948-4916-9B5F-CF916557EAF0}">
      <dgm:prSet/>
      <dgm:spPr/>
      <dgm:t>
        <a:bodyPr/>
        <a:lstStyle/>
        <a:p>
          <a:endParaRPr lang="ru-RU"/>
        </a:p>
      </dgm:t>
    </dgm:pt>
    <dgm:pt modelId="{B8CA6B74-2A01-4CB9-BD76-FF550F40C703}" type="sibTrans" cxnId="{38298B06-E948-4916-9B5F-CF916557EAF0}">
      <dgm:prSet/>
      <dgm:spPr/>
      <dgm:t>
        <a:bodyPr/>
        <a:lstStyle/>
        <a:p>
          <a:endParaRPr lang="ru-RU"/>
        </a:p>
      </dgm:t>
    </dgm:pt>
    <dgm:pt modelId="{6F5F4F7B-6173-4BD6-9050-D905889AFA2D}">
      <dgm:prSet phldrT="[Текст]"/>
      <dgm:spPr/>
      <dgm:t>
        <a:bodyPr/>
        <a:lstStyle/>
        <a:p>
          <a:r>
            <a:rPr lang="ru-RU" dirty="0" smtClean="0"/>
            <a:t>Выявить проблемы правового регулирования договора найма жилого помещения и другие</a:t>
          </a:r>
          <a:endParaRPr lang="ru-RU" dirty="0"/>
        </a:p>
      </dgm:t>
    </dgm:pt>
    <dgm:pt modelId="{AA8B9339-1413-446B-A0FD-AD3C49CB69EF}" type="parTrans" cxnId="{72744C8E-224F-46C4-92F3-0D498A328400}">
      <dgm:prSet/>
      <dgm:spPr/>
      <dgm:t>
        <a:bodyPr/>
        <a:lstStyle/>
        <a:p>
          <a:endParaRPr lang="ru-RU"/>
        </a:p>
      </dgm:t>
    </dgm:pt>
    <dgm:pt modelId="{8B5419C3-9F21-44C4-A73D-10D7CF202DCF}" type="sibTrans" cxnId="{72744C8E-224F-46C4-92F3-0D498A328400}">
      <dgm:prSet/>
      <dgm:spPr/>
      <dgm:t>
        <a:bodyPr/>
        <a:lstStyle/>
        <a:p>
          <a:endParaRPr lang="ru-RU"/>
        </a:p>
      </dgm:t>
    </dgm:pt>
    <dgm:pt modelId="{DA46EE7F-DD22-4415-89C9-DC5A320E7BA5}">
      <dgm:prSet/>
      <dgm:spPr/>
      <dgm:t>
        <a:bodyPr/>
        <a:lstStyle/>
        <a:p>
          <a:r>
            <a:rPr lang="ru-RU" dirty="0" smtClean="0"/>
            <a:t>Изучить содержание договора найма жилого помещения</a:t>
          </a:r>
          <a:endParaRPr lang="ru-RU" dirty="0"/>
        </a:p>
      </dgm:t>
    </dgm:pt>
    <dgm:pt modelId="{5E1D528A-B8DC-4BAA-8093-402F72535809}" type="parTrans" cxnId="{8D69831A-4243-4902-ADDE-E522AA718502}">
      <dgm:prSet/>
      <dgm:spPr/>
      <dgm:t>
        <a:bodyPr/>
        <a:lstStyle/>
        <a:p>
          <a:endParaRPr lang="ru-RU"/>
        </a:p>
      </dgm:t>
    </dgm:pt>
    <dgm:pt modelId="{CAB25ECD-E3AC-4C64-8B83-1DCC48530ECB}" type="sibTrans" cxnId="{8D69831A-4243-4902-ADDE-E522AA718502}">
      <dgm:prSet/>
      <dgm:spPr/>
      <dgm:t>
        <a:bodyPr/>
        <a:lstStyle/>
        <a:p>
          <a:endParaRPr lang="ru-RU"/>
        </a:p>
      </dgm:t>
    </dgm:pt>
    <dgm:pt modelId="{A90267D0-12C2-42E1-BAD3-70D2856D4D78}" type="pres">
      <dgm:prSet presAssocID="{AFDA7651-0796-4ECB-992B-97401D37FB6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5B556B-C739-4CD8-8D4A-78D2E35F8503}" type="pres">
      <dgm:prSet presAssocID="{DEF2EA80-2FDB-42C5-9C4E-F644489C6AF0}" presName="node" presStyleLbl="node1" presStyleIdx="0" presStyleCnt="6">
        <dgm:presLayoutVars>
          <dgm:bulletEnabled val="1"/>
        </dgm:presLayoutVars>
      </dgm:prSet>
      <dgm:spPr>
        <a:prstGeom prst="wedgeRectCallout">
          <a:avLst/>
        </a:prstGeom>
      </dgm:spPr>
      <dgm:t>
        <a:bodyPr/>
        <a:lstStyle/>
        <a:p>
          <a:endParaRPr lang="ru-RU"/>
        </a:p>
      </dgm:t>
    </dgm:pt>
    <dgm:pt modelId="{A45876CF-D842-4B77-9A8B-C8721DA367F5}" type="pres">
      <dgm:prSet presAssocID="{B35D5BF6-D98B-4434-BE46-F2D1E779ED30}" presName="sibTrans" presStyleCnt="0"/>
      <dgm:spPr/>
    </dgm:pt>
    <dgm:pt modelId="{6FF5B9DE-8700-47D5-A2EE-6B9D2352F5DA}" type="pres">
      <dgm:prSet presAssocID="{D8EFB233-562C-43C1-A06D-5FB7A77A2518}" presName="node" presStyleLbl="node1" presStyleIdx="1" presStyleCnt="6">
        <dgm:presLayoutVars>
          <dgm:bulletEnabled val="1"/>
        </dgm:presLayoutVars>
      </dgm:prSet>
      <dgm:spPr>
        <a:prstGeom prst="wedgeRectCallout">
          <a:avLst/>
        </a:prstGeom>
      </dgm:spPr>
      <dgm:t>
        <a:bodyPr/>
        <a:lstStyle/>
        <a:p>
          <a:endParaRPr lang="ru-RU"/>
        </a:p>
      </dgm:t>
    </dgm:pt>
    <dgm:pt modelId="{F25A2B57-48FE-472D-A077-BE5EA44449EA}" type="pres">
      <dgm:prSet presAssocID="{A9105B78-9D9F-459C-ADF6-326EFA3D7DFE}" presName="sibTrans" presStyleCnt="0"/>
      <dgm:spPr/>
    </dgm:pt>
    <dgm:pt modelId="{52585770-6DE6-4198-B0B2-B8EFAB2FA9D6}" type="pres">
      <dgm:prSet presAssocID="{711D5E59-9E41-485E-9F9C-174A7BB67A0E}" presName="node" presStyleLbl="node1" presStyleIdx="2" presStyleCnt="6">
        <dgm:presLayoutVars>
          <dgm:bulletEnabled val="1"/>
        </dgm:presLayoutVars>
      </dgm:prSet>
      <dgm:spPr>
        <a:prstGeom prst="wedgeRectCallout">
          <a:avLst/>
        </a:prstGeom>
      </dgm:spPr>
      <dgm:t>
        <a:bodyPr/>
        <a:lstStyle/>
        <a:p>
          <a:endParaRPr lang="ru-RU"/>
        </a:p>
      </dgm:t>
    </dgm:pt>
    <dgm:pt modelId="{69314DB9-9256-4C80-83F4-97F403912ED0}" type="pres">
      <dgm:prSet presAssocID="{F4EF3813-71FF-4422-B354-46591B082A01}" presName="sibTrans" presStyleCnt="0"/>
      <dgm:spPr/>
    </dgm:pt>
    <dgm:pt modelId="{6C48C116-6793-46A7-8A54-00E2FAF542B0}" type="pres">
      <dgm:prSet presAssocID="{34EE69C7-62AB-495F-BD2E-E7E3F9D901B9}" presName="node" presStyleLbl="node1" presStyleIdx="3" presStyleCnt="6">
        <dgm:presLayoutVars>
          <dgm:bulletEnabled val="1"/>
        </dgm:presLayoutVars>
      </dgm:prSet>
      <dgm:spPr>
        <a:prstGeom prst="wedgeRectCallout">
          <a:avLst/>
        </a:prstGeom>
      </dgm:spPr>
      <dgm:t>
        <a:bodyPr/>
        <a:lstStyle/>
        <a:p>
          <a:endParaRPr lang="ru-RU"/>
        </a:p>
      </dgm:t>
    </dgm:pt>
    <dgm:pt modelId="{EC8BEED8-E325-4F66-BAA6-5AAF724BBACE}" type="pres">
      <dgm:prSet presAssocID="{B8CA6B74-2A01-4CB9-BD76-FF550F40C703}" presName="sibTrans" presStyleCnt="0"/>
      <dgm:spPr/>
    </dgm:pt>
    <dgm:pt modelId="{E981D287-F40F-4DA7-AC94-88B419018D87}" type="pres">
      <dgm:prSet presAssocID="{6F5F4F7B-6173-4BD6-9050-D905889AFA2D}" presName="node" presStyleLbl="node1" presStyleIdx="4" presStyleCnt="6">
        <dgm:presLayoutVars>
          <dgm:bulletEnabled val="1"/>
        </dgm:presLayoutVars>
      </dgm:prSet>
      <dgm:spPr>
        <a:prstGeom prst="wedgeRectCallout">
          <a:avLst/>
        </a:prstGeom>
      </dgm:spPr>
      <dgm:t>
        <a:bodyPr/>
        <a:lstStyle/>
        <a:p>
          <a:endParaRPr lang="ru-RU"/>
        </a:p>
      </dgm:t>
    </dgm:pt>
    <dgm:pt modelId="{363319FE-6B7F-4376-8A7D-596C910DAB72}" type="pres">
      <dgm:prSet presAssocID="{8B5419C3-9F21-44C4-A73D-10D7CF202DCF}" presName="sibTrans" presStyleCnt="0"/>
      <dgm:spPr/>
    </dgm:pt>
    <dgm:pt modelId="{E9C2CEC0-3B3E-4B56-AF28-06BFEB56F99F}" type="pres">
      <dgm:prSet presAssocID="{DA46EE7F-DD22-4415-89C9-DC5A320E7BA5}" presName="node" presStyleLbl="node1" presStyleIdx="5" presStyleCnt="6">
        <dgm:presLayoutVars>
          <dgm:bulletEnabled val="1"/>
        </dgm:presLayoutVars>
      </dgm:prSet>
      <dgm:spPr>
        <a:prstGeom prst="wedgeRectCallout">
          <a:avLst/>
        </a:prstGeom>
      </dgm:spPr>
      <dgm:t>
        <a:bodyPr/>
        <a:lstStyle/>
        <a:p>
          <a:endParaRPr lang="ru-RU"/>
        </a:p>
      </dgm:t>
    </dgm:pt>
  </dgm:ptLst>
  <dgm:cxnLst>
    <dgm:cxn modelId="{8216D0CA-C7DA-483E-BCAB-FB7C4790B257}" type="presOf" srcId="{34EE69C7-62AB-495F-BD2E-E7E3F9D901B9}" destId="{6C48C116-6793-46A7-8A54-00E2FAF542B0}" srcOrd="0" destOrd="0" presId="urn:microsoft.com/office/officeart/2005/8/layout/default"/>
    <dgm:cxn modelId="{72744C8E-224F-46C4-92F3-0D498A328400}" srcId="{AFDA7651-0796-4ECB-992B-97401D37FB67}" destId="{6F5F4F7B-6173-4BD6-9050-D905889AFA2D}" srcOrd="4" destOrd="0" parTransId="{AA8B9339-1413-446B-A0FD-AD3C49CB69EF}" sibTransId="{8B5419C3-9F21-44C4-A73D-10D7CF202DCF}"/>
    <dgm:cxn modelId="{26D4613F-F3C0-4A0D-A1BB-98A2B5F66C6E}" type="presOf" srcId="{711D5E59-9E41-485E-9F9C-174A7BB67A0E}" destId="{52585770-6DE6-4198-B0B2-B8EFAB2FA9D6}" srcOrd="0" destOrd="0" presId="urn:microsoft.com/office/officeart/2005/8/layout/default"/>
    <dgm:cxn modelId="{8D69831A-4243-4902-ADDE-E522AA718502}" srcId="{AFDA7651-0796-4ECB-992B-97401D37FB67}" destId="{DA46EE7F-DD22-4415-89C9-DC5A320E7BA5}" srcOrd="5" destOrd="0" parTransId="{5E1D528A-B8DC-4BAA-8093-402F72535809}" sibTransId="{CAB25ECD-E3AC-4C64-8B83-1DCC48530ECB}"/>
    <dgm:cxn modelId="{6EC47F80-E0D3-4EFB-B4D8-ACC840BCEA8E}" type="presOf" srcId="{6F5F4F7B-6173-4BD6-9050-D905889AFA2D}" destId="{E981D287-F40F-4DA7-AC94-88B419018D87}" srcOrd="0" destOrd="0" presId="urn:microsoft.com/office/officeart/2005/8/layout/default"/>
    <dgm:cxn modelId="{489517A2-FE80-472F-9695-9D5C18903247}" type="presOf" srcId="{D8EFB233-562C-43C1-A06D-5FB7A77A2518}" destId="{6FF5B9DE-8700-47D5-A2EE-6B9D2352F5DA}" srcOrd="0" destOrd="0" presId="urn:microsoft.com/office/officeart/2005/8/layout/default"/>
    <dgm:cxn modelId="{6DD52E71-BD3C-4CBE-B768-60F2E4755C2F}" type="presOf" srcId="{DA46EE7F-DD22-4415-89C9-DC5A320E7BA5}" destId="{E9C2CEC0-3B3E-4B56-AF28-06BFEB56F99F}" srcOrd="0" destOrd="0" presId="urn:microsoft.com/office/officeart/2005/8/layout/default"/>
    <dgm:cxn modelId="{D08BC167-4DEE-44EB-B10E-56C4427A1C60}" type="presOf" srcId="{DEF2EA80-2FDB-42C5-9C4E-F644489C6AF0}" destId="{225B556B-C739-4CD8-8D4A-78D2E35F8503}" srcOrd="0" destOrd="0" presId="urn:microsoft.com/office/officeart/2005/8/layout/default"/>
    <dgm:cxn modelId="{3563E578-EE4B-4D78-8A6B-3D0CDECF6891}" srcId="{AFDA7651-0796-4ECB-992B-97401D37FB67}" destId="{DEF2EA80-2FDB-42C5-9C4E-F644489C6AF0}" srcOrd="0" destOrd="0" parTransId="{A46356E2-E63F-49B1-8401-E860052E8A4C}" sibTransId="{B35D5BF6-D98B-4434-BE46-F2D1E779ED30}"/>
    <dgm:cxn modelId="{757A53F9-08DE-4986-B48F-CBE99AA1E5DA}" srcId="{AFDA7651-0796-4ECB-992B-97401D37FB67}" destId="{711D5E59-9E41-485E-9F9C-174A7BB67A0E}" srcOrd="2" destOrd="0" parTransId="{7FCBF52C-1308-41B9-9316-6CBC639430CE}" sibTransId="{F4EF3813-71FF-4422-B354-46591B082A01}"/>
    <dgm:cxn modelId="{423BEE63-47FE-4D39-A9C7-F9B04DEE1842}" srcId="{AFDA7651-0796-4ECB-992B-97401D37FB67}" destId="{D8EFB233-562C-43C1-A06D-5FB7A77A2518}" srcOrd="1" destOrd="0" parTransId="{E83F52A8-C712-4F6C-B859-3069651D7BAA}" sibTransId="{A9105B78-9D9F-459C-ADF6-326EFA3D7DFE}"/>
    <dgm:cxn modelId="{B8822B48-92C6-460B-A57A-6210224DD92C}" type="presOf" srcId="{AFDA7651-0796-4ECB-992B-97401D37FB67}" destId="{A90267D0-12C2-42E1-BAD3-70D2856D4D78}" srcOrd="0" destOrd="0" presId="urn:microsoft.com/office/officeart/2005/8/layout/default"/>
    <dgm:cxn modelId="{38298B06-E948-4916-9B5F-CF916557EAF0}" srcId="{AFDA7651-0796-4ECB-992B-97401D37FB67}" destId="{34EE69C7-62AB-495F-BD2E-E7E3F9D901B9}" srcOrd="3" destOrd="0" parTransId="{DAAE06A1-BD48-4E6B-AC02-40583ED46684}" sibTransId="{B8CA6B74-2A01-4CB9-BD76-FF550F40C703}"/>
    <dgm:cxn modelId="{36F60654-3183-4B4C-A853-2685AD60437B}" type="presParOf" srcId="{A90267D0-12C2-42E1-BAD3-70D2856D4D78}" destId="{225B556B-C739-4CD8-8D4A-78D2E35F8503}" srcOrd="0" destOrd="0" presId="urn:microsoft.com/office/officeart/2005/8/layout/default"/>
    <dgm:cxn modelId="{BC9EADF0-9494-4EC7-9BE1-1E31965EBD25}" type="presParOf" srcId="{A90267D0-12C2-42E1-BAD3-70D2856D4D78}" destId="{A45876CF-D842-4B77-9A8B-C8721DA367F5}" srcOrd="1" destOrd="0" presId="urn:microsoft.com/office/officeart/2005/8/layout/default"/>
    <dgm:cxn modelId="{0694BD79-C685-4037-827D-8A9FD229ED48}" type="presParOf" srcId="{A90267D0-12C2-42E1-BAD3-70D2856D4D78}" destId="{6FF5B9DE-8700-47D5-A2EE-6B9D2352F5DA}" srcOrd="2" destOrd="0" presId="urn:microsoft.com/office/officeart/2005/8/layout/default"/>
    <dgm:cxn modelId="{9775E63B-5199-4D54-BDE7-10A496E8E792}" type="presParOf" srcId="{A90267D0-12C2-42E1-BAD3-70D2856D4D78}" destId="{F25A2B57-48FE-472D-A077-BE5EA44449EA}" srcOrd="3" destOrd="0" presId="urn:microsoft.com/office/officeart/2005/8/layout/default"/>
    <dgm:cxn modelId="{056EE863-CF48-4FE9-969C-9E7C16614CE5}" type="presParOf" srcId="{A90267D0-12C2-42E1-BAD3-70D2856D4D78}" destId="{52585770-6DE6-4198-B0B2-B8EFAB2FA9D6}" srcOrd="4" destOrd="0" presId="urn:microsoft.com/office/officeart/2005/8/layout/default"/>
    <dgm:cxn modelId="{5605E976-2443-4F38-97F8-6252ED49B5F1}" type="presParOf" srcId="{A90267D0-12C2-42E1-BAD3-70D2856D4D78}" destId="{69314DB9-9256-4C80-83F4-97F403912ED0}" srcOrd="5" destOrd="0" presId="urn:microsoft.com/office/officeart/2005/8/layout/default"/>
    <dgm:cxn modelId="{184D105D-6DCD-4C3E-87AE-37BE22B2AC95}" type="presParOf" srcId="{A90267D0-12C2-42E1-BAD3-70D2856D4D78}" destId="{6C48C116-6793-46A7-8A54-00E2FAF542B0}" srcOrd="6" destOrd="0" presId="urn:microsoft.com/office/officeart/2005/8/layout/default"/>
    <dgm:cxn modelId="{EB67B94D-BDC0-482B-AAA3-2926B49A69C1}" type="presParOf" srcId="{A90267D0-12C2-42E1-BAD3-70D2856D4D78}" destId="{EC8BEED8-E325-4F66-BAA6-5AAF724BBACE}" srcOrd="7" destOrd="0" presId="urn:microsoft.com/office/officeart/2005/8/layout/default"/>
    <dgm:cxn modelId="{50DFE95E-DDAA-462E-AFE7-985FD3CD9CA9}" type="presParOf" srcId="{A90267D0-12C2-42E1-BAD3-70D2856D4D78}" destId="{E981D287-F40F-4DA7-AC94-88B419018D87}" srcOrd="8" destOrd="0" presId="urn:microsoft.com/office/officeart/2005/8/layout/default"/>
    <dgm:cxn modelId="{7EE37374-E325-4D58-B9E0-71ABF842FE26}" type="presParOf" srcId="{A90267D0-12C2-42E1-BAD3-70D2856D4D78}" destId="{363319FE-6B7F-4376-8A7D-596C910DAB72}" srcOrd="9" destOrd="0" presId="urn:microsoft.com/office/officeart/2005/8/layout/default"/>
    <dgm:cxn modelId="{B06A09DB-63F9-42D3-8112-AF1BB05FC39A}" type="presParOf" srcId="{A90267D0-12C2-42E1-BAD3-70D2856D4D78}" destId="{E9C2CEC0-3B3E-4B56-AF28-06BFEB56F99F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B64BF3-C16B-4385-A3C5-8F3C5A226F5D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F05FCE8-1A2A-482D-A5DC-8DCD19D1BC20}">
      <dgm:prSet phldrT="[Текст]"/>
      <dgm:spPr/>
      <dgm:t>
        <a:bodyPr/>
        <a:lstStyle/>
        <a:p>
          <a:r>
            <a:rPr lang="ru-RU" b="1" dirty="0" smtClean="0"/>
            <a:t>До революции договор найма жилого помещения регулировался гражданским правом и считался частью общего института имущественного найма.</a:t>
          </a:r>
          <a:endParaRPr lang="ru-RU" b="1" dirty="0"/>
        </a:p>
      </dgm:t>
    </dgm:pt>
    <dgm:pt modelId="{EFD0B2C5-621C-4173-BCDC-FC5A50596C04}" type="parTrans" cxnId="{219CF05C-C26E-433A-B7C7-A0C82284FDD2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A6C3C324-BEEF-47D9-A9D5-667E01DADAFF}" type="sibTrans" cxnId="{219CF05C-C26E-433A-B7C7-A0C82284FDD2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EE74A4F1-A848-47C9-B9D5-D1E7D747A1D5}">
      <dgm:prSet phldrT="[Текст]"/>
      <dgm:spPr/>
      <dgm:t>
        <a:bodyPr/>
        <a:lstStyle/>
        <a:p>
          <a:r>
            <a:rPr lang="ru-RU" b="1" dirty="0" smtClean="0"/>
            <a:t>Согласно Своду законов Российской империи 1832 года, предметом найма могло быть любое имущество (движимое или недвижимое), причем наниматель получал лишь право пользования, а собственник оставался владельцем объекта.</a:t>
          </a:r>
          <a:endParaRPr lang="ru-RU" b="1" dirty="0"/>
        </a:p>
      </dgm:t>
    </dgm:pt>
    <dgm:pt modelId="{EE302D52-E975-4290-BEA6-4BC2C1A789CD}" type="parTrans" cxnId="{4C5AE7DE-9C61-4625-8637-07CB54A6FB6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F2EB9546-6783-4CB8-A119-2FCD1876446D}" type="sibTrans" cxnId="{4C5AE7DE-9C61-4625-8637-07CB54A6FB6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CB94B6D-CF53-435C-96FD-8E4C9809474C}">
      <dgm:prSet phldrT="[Текст]"/>
      <dgm:spPr/>
      <dgm:t>
        <a:bodyPr/>
        <a:lstStyle/>
        <a:p>
          <a:r>
            <a:rPr lang="ru-RU" b="1" dirty="0" smtClean="0"/>
            <a:t>Сделки с недвижимостью требовали письменной формы, чаще всего домашней или нотариальной, в то время как устная форма использовалась редко и только для кратковременных соглашений.</a:t>
          </a:r>
          <a:endParaRPr lang="ru-RU" b="1" dirty="0"/>
        </a:p>
      </dgm:t>
    </dgm:pt>
    <dgm:pt modelId="{7ADF93DC-9F6C-4BC2-B9C2-0953E023ABB9}" type="parTrans" cxnId="{8330CB06-0F3E-4E27-9AA3-F63BC212E97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C38FE61-0A03-44E2-AFEB-B7058E0423C4}" type="sibTrans" cxnId="{8330CB06-0F3E-4E27-9AA3-F63BC212E97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3E69F01-2F68-4C4B-9A25-74D24A54EB2F}">
      <dgm:prSet phldrT="[Текст]"/>
      <dgm:spPr/>
      <dgm:t>
        <a:bodyPr/>
        <a:lstStyle/>
        <a:p>
          <a:r>
            <a:rPr lang="ru-RU" b="1" smtClean="0"/>
            <a:t>Законом устанавливался максимальный срок найма недвижимости – 12 лет, превышение этого срока лишало договор юридической силы в соответствующей части.</a:t>
          </a:r>
          <a:endParaRPr lang="ru-RU" b="1" dirty="0"/>
        </a:p>
      </dgm:t>
    </dgm:pt>
    <dgm:pt modelId="{284BD63C-C443-4882-A893-8EBA83B88A1E}" type="parTrans" cxnId="{A3CFA04E-FAF3-4FE7-91DF-61C0EDEC915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B0775C46-40BC-4C3C-88DE-2175704A8885}" type="sibTrans" cxnId="{A3CFA04E-FAF3-4FE7-91DF-61C0EDEC915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92DE29C2-E9E6-4B90-B249-C25B832B3908}">
      <dgm:prSet phldrT="[Текст]"/>
      <dgm:spPr/>
      <dgm:t>
        <a:bodyPr/>
        <a:lstStyle/>
        <a:p>
          <a:r>
            <a:rPr lang="ru-RU" b="1" smtClean="0"/>
            <a:t>У наймодателя имелись обязанности передавать объект в пригодном состоянии и не мешать его использованию, а наниматель должен был соблюдать назначение помещения, проводить мелкие ремонты и своевременно уплачивать арендную плату.</a:t>
          </a:r>
          <a:endParaRPr lang="ru-RU" b="1" dirty="0"/>
        </a:p>
      </dgm:t>
    </dgm:pt>
    <dgm:pt modelId="{8D8646B6-2E92-4888-95DD-C92D6F838C72}" type="parTrans" cxnId="{FD0C4C90-9A6D-409A-AEFF-FD7BC516D52E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C78961F-B973-4391-9AB9-636E2CCC374D}" type="sibTrans" cxnId="{FD0C4C90-9A6D-409A-AEFF-FD7BC516D52E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C2BF7D8D-DAED-4115-8287-CABEAC08FBDD}" type="pres">
      <dgm:prSet presAssocID="{3CB64BF3-C16B-4385-A3C5-8F3C5A226F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33C5F4-70FA-4953-BAA1-A9A81B025686}" type="pres">
      <dgm:prSet presAssocID="{3F05FCE8-1A2A-482D-A5DC-8DCD19D1BC2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EFA9C-DF0C-43EE-8C0F-C19042F365E0}" type="pres">
      <dgm:prSet presAssocID="{A6C3C324-BEEF-47D9-A9D5-667E01DADAFF}" presName="sibTrans" presStyleCnt="0"/>
      <dgm:spPr/>
    </dgm:pt>
    <dgm:pt modelId="{5FDCFD64-AFED-44D6-912D-6D24E8318B43}" type="pres">
      <dgm:prSet presAssocID="{EE74A4F1-A848-47C9-B9D5-D1E7D747A1D5}" presName="node" presStyleLbl="node1" presStyleIdx="1" presStyleCnt="5" custLinFactNeighborX="-2284" custLinFactNeighborY="-2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3F9A7-EFF5-43C1-B027-AA8C4C5CEDA0}" type="pres">
      <dgm:prSet presAssocID="{F2EB9546-6783-4CB8-A119-2FCD1876446D}" presName="sibTrans" presStyleCnt="0"/>
      <dgm:spPr/>
    </dgm:pt>
    <dgm:pt modelId="{0751C52D-7686-47A2-81A7-0E61AB0B8DCB}" type="pres">
      <dgm:prSet presAssocID="{5CB94B6D-CF53-435C-96FD-8E4C9809474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F73D3-FEF4-4E88-9FE3-71104BDABB37}" type="pres">
      <dgm:prSet presAssocID="{0C38FE61-0A03-44E2-AFEB-B7058E0423C4}" presName="sibTrans" presStyleCnt="0"/>
      <dgm:spPr/>
    </dgm:pt>
    <dgm:pt modelId="{1AB352CA-BF01-44F6-8BB3-B1F5A3E75AB9}" type="pres">
      <dgm:prSet presAssocID="{53E69F01-2F68-4C4B-9A25-74D24A54EB2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1EB45-3283-444C-9BA6-27378C9F7B53}" type="pres">
      <dgm:prSet presAssocID="{B0775C46-40BC-4C3C-88DE-2175704A8885}" presName="sibTrans" presStyleCnt="0"/>
      <dgm:spPr/>
    </dgm:pt>
    <dgm:pt modelId="{EEFF5635-2080-4E48-812C-AAD5B5C24AC9}" type="pres">
      <dgm:prSet presAssocID="{92DE29C2-E9E6-4B90-B249-C25B832B390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844D8B-2939-4C53-B3FE-AA20FB7F1881}" type="presOf" srcId="{3CB64BF3-C16B-4385-A3C5-8F3C5A226F5D}" destId="{C2BF7D8D-DAED-4115-8287-CABEAC08FBDD}" srcOrd="0" destOrd="0" presId="urn:microsoft.com/office/officeart/2005/8/layout/default"/>
    <dgm:cxn modelId="{A9C05DB2-8043-4DCC-A7FE-07E0F7F561BF}" type="presOf" srcId="{5CB94B6D-CF53-435C-96FD-8E4C9809474C}" destId="{0751C52D-7686-47A2-81A7-0E61AB0B8DCB}" srcOrd="0" destOrd="0" presId="urn:microsoft.com/office/officeart/2005/8/layout/default"/>
    <dgm:cxn modelId="{A3CFA04E-FAF3-4FE7-91DF-61C0EDEC9153}" srcId="{3CB64BF3-C16B-4385-A3C5-8F3C5A226F5D}" destId="{53E69F01-2F68-4C4B-9A25-74D24A54EB2F}" srcOrd="3" destOrd="0" parTransId="{284BD63C-C443-4882-A893-8EBA83B88A1E}" sibTransId="{B0775C46-40BC-4C3C-88DE-2175704A8885}"/>
    <dgm:cxn modelId="{219CF05C-C26E-433A-B7C7-A0C82284FDD2}" srcId="{3CB64BF3-C16B-4385-A3C5-8F3C5A226F5D}" destId="{3F05FCE8-1A2A-482D-A5DC-8DCD19D1BC20}" srcOrd="0" destOrd="0" parTransId="{EFD0B2C5-621C-4173-BCDC-FC5A50596C04}" sibTransId="{A6C3C324-BEEF-47D9-A9D5-667E01DADAFF}"/>
    <dgm:cxn modelId="{A68ADCF6-96F9-4E41-B763-D73742EBBB7C}" type="presOf" srcId="{3F05FCE8-1A2A-482D-A5DC-8DCD19D1BC20}" destId="{0233C5F4-70FA-4953-BAA1-A9A81B025686}" srcOrd="0" destOrd="0" presId="urn:microsoft.com/office/officeart/2005/8/layout/default"/>
    <dgm:cxn modelId="{A39B3DBB-4426-499B-851D-3E7EA3AD2CC6}" type="presOf" srcId="{53E69F01-2F68-4C4B-9A25-74D24A54EB2F}" destId="{1AB352CA-BF01-44F6-8BB3-B1F5A3E75AB9}" srcOrd="0" destOrd="0" presId="urn:microsoft.com/office/officeart/2005/8/layout/default"/>
    <dgm:cxn modelId="{4C5AE7DE-9C61-4625-8637-07CB54A6FB65}" srcId="{3CB64BF3-C16B-4385-A3C5-8F3C5A226F5D}" destId="{EE74A4F1-A848-47C9-B9D5-D1E7D747A1D5}" srcOrd="1" destOrd="0" parTransId="{EE302D52-E975-4290-BEA6-4BC2C1A789CD}" sibTransId="{F2EB9546-6783-4CB8-A119-2FCD1876446D}"/>
    <dgm:cxn modelId="{8330CB06-0F3E-4E27-9AA3-F63BC212E978}" srcId="{3CB64BF3-C16B-4385-A3C5-8F3C5A226F5D}" destId="{5CB94B6D-CF53-435C-96FD-8E4C9809474C}" srcOrd="2" destOrd="0" parTransId="{7ADF93DC-9F6C-4BC2-B9C2-0953E023ABB9}" sibTransId="{0C38FE61-0A03-44E2-AFEB-B7058E0423C4}"/>
    <dgm:cxn modelId="{5C4D0BE3-4B26-4DD6-8E16-E07FF76BA01A}" type="presOf" srcId="{92DE29C2-E9E6-4B90-B249-C25B832B3908}" destId="{EEFF5635-2080-4E48-812C-AAD5B5C24AC9}" srcOrd="0" destOrd="0" presId="urn:microsoft.com/office/officeart/2005/8/layout/default"/>
    <dgm:cxn modelId="{FD0C4C90-9A6D-409A-AEFF-FD7BC516D52E}" srcId="{3CB64BF3-C16B-4385-A3C5-8F3C5A226F5D}" destId="{92DE29C2-E9E6-4B90-B249-C25B832B3908}" srcOrd="4" destOrd="0" parTransId="{8D8646B6-2E92-4888-95DD-C92D6F838C72}" sibTransId="{5C78961F-B973-4391-9AB9-636E2CCC374D}"/>
    <dgm:cxn modelId="{03910912-8AB4-466E-B89C-84E030379D08}" type="presOf" srcId="{EE74A4F1-A848-47C9-B9D5-D1E7D747A1D5}" destId="{5FDCFD64-AFED-44D6-912D-6D24E8318B43}" srcOrd="0" destOrd="0" presId="urn:microsoft.com/office/officeart/2005/8/layout/default"/>
    <dgm:cxn modelId="{3455A4EF-408C-4350-BAF2-5BA4564C0DDA}" type="presParOf" srcId="{C2BF7D8D-DAED-4115-8287-CABEAC08FBDD}" destId="{0233C5F4-70FA-4953-BAA1-A9A81B025686}" srcOrd="0" destOrd="0" presId="urn:microsoft.com/office/officeart/2005/8/layout/default"/>
    <dgm:cxn modelId="{A2E502D2-D70D-4334-867B-070986A4CE07}" type="presParOf" srcId="{C2BF7D8D-DAED-4115-8287-CABEAC08FBDD}" destId="{108EFA9C-DF0C-43EE-8C0F-C19042F365E0}" srcOrd="1" destOrd="0" presId="urn:microsoft.com/office/officeart/2005/8/layout/default"/>
    <dgm:cxn modelId="{217D7A1E-E82C-4AB2-AECA-ED87617A63D8}" type="presParOf" srcId="{C2BF7D8D-DAED-4115-8287-CABEAC08FBDD}" destId="{5FDCFD64-AFED-44D6-912D-6D24E8318B43}" srcOrd="2" destOrd="0" presId="urn:microsoft.com/office/officeart/2005/8/layout/default"/>
    <dgm:cxn modelId="{9695CB65-E5A2-45D0-850D-474B129746C3}" type="presParOf" srcId="{C2BF7D8D-DAED-4115-8287-CABEAC08FBDD}" destId="{D193F9A7-EFF5-43C1-B027-AA8C4C5CEDA0}" srcOrd="3" destOrd="0" presId="urn:microsoft.com/office/officeart/2005/8/layout/default"/>
    <dgm:cxn modelId="{856E40C0-E787-452F-87B0-FB2199B2BA52}" type="presParOf" srcId="{C2BF7D8D-DAED-4115-8287-CABEAC08FBDD}" destId="{0751C52D-7686-47A2-81A7-0E61AB0B8DCB}" srcOrd="4" destOrd="0" presId="urn:microsoft.com/office/officeart/2005/8/layout/default"/>
    <dgm:cxn modelId="{23FFAA85-F35E-4FF9-9503-94B05B42945B}" type="presParOf" srcId="{C2BF7D8D-DAED-4115-8287-CABEAC08FBDD}" destId="{5F7F73D3-FEF4-4E88-9FE3-71104BDABB37}" srcOrd="5" destOrd="0" presId="urn:microsoft.com/office/officeart/2005/8/layout/default"/>
    <dgm:cxn modelId="{8A84BB1F-94B2-4359-B50D-90D4A637CDCA}" type="presParOf" srcId="{C2BF7D8D-DAED-4115-8287-CABEAC08FBDD}" destId="{1AB352CA-BF01-44F6-8BB3-B1F5A3E75AB9}" srcOrd="6" destOrd="0" presId="urn:microsoft.com/office/officeart/2005/8/layout/default"/>
    <dgm:cxn modelId="{0F590177-CD09-46CE-807E-B105AFE035BD}" type="presParOf" srcId="{C2BF7D8D-DAED-4115-8287-CABEAC08FBDD}" destId="{E731EB45-3283-444C-9BA6-27378C9F7B53}" srcOrd="7" destOrd="0" presId="urn:microsoft.com/office/officeart/2005/8/layout/default"/>
    <dgm:cxn modelId="{9A294748-E82D-4F4A-A117-DAA56B04616E}" type="presParOf" srcId="{C2BF7D8D-DAED-4115-8287-CABEAC08FBDD}" destId="{EEFF5635-2080-4E48-812C-AAD5B5C24AC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B64BF3-C16B-4385-A3C5-8F3C5A226F5D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F05FCE8-1A2A-482D-A5DC-8DCD19D1BC20}">
      <dgm:prSet phldrT="[Текст]"/>
      <dgm:spPr/>
      <dgm:t>
        <a:bodyPr/>
        <a:lstStyle/>
        <a:p>
          <a:r>
            <a:rPr lang="ru-RU" b="1" dirty="0" smtClean="0"/>
            <a:t>Советская эпоха превратила договор найма жилого помещения из частного обязательства в публичный механизм реализации государственной жилищной политики.</a:t>
          </a:r>
          <a:endParaRPr lang="ru-RU" b="1" dirty="0"/>
        </a:p>
      </dgm:t>
    </dgm:pt>
    <dgm:pt modelId="{EFD0B2C5-621C-4173-BCDC-FC5A50596C04}" type="parTrans" cxnId="{219CF05C-C26E-433A-B7C7-A0C82284FDD2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A6C3C324-BEEF-47D9-A9D5-667E01DADAFF}" type="sibTrans" cxnId="{219CF05C-C26E-433A-B7C7-A0C82284FDD2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EE74A4F1-A848-47C9-B9D5-D1E7D747A1D5}">
      <dgm:prSet phldrT="[Текст]"/>
      <dgm:spPr/>
      <dgm:t>
        <a:bodyPr/>
        <a:lstStyle/>
        <a:p>
          <a:r>
            <a:rPr lang="ru-RU" b="1" dirty="0" smtClean="0"/>
            <a:t>От рыночной арендной платы перешли к минимальному взносу или бесплатной передаче жилья гражданам.</a:t>
          </a:r>
          <a:endParaRPr lang="ru-RU" b="1" dirty="0"/>
        </a:p>
      </dgm:t>
    </dgm:pt>
    <dgm:pt modelId="{EE302D52-E975-4290-BEA6-4BC2C1A789CD}" type="parTrans" cxnId="{4C5AE7DE-9C61-4625-8637-07CB54A6FB6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F2EB9546-6783-4CB8-A119-2FCD1876446D}" type="sibTrans" cxnId="{4C5AE7DE-9C61-4625-8637-07CB54A6FB6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CB94B6D-CF53-435C-96FD-8E4C9809474C}">
      <dgm:prSet phldrT="[Текст]"/>
      <dgm:spPr/>
      <dgm:t>
        <a:bodyPr/>
        <a:lstStyle/>
        <a:p>
          <a:r>
            <a:rPr lang="ru-RU" b="1" dirty="0" smtClean="0"/>
            <a:t>Заключение договора происходило преимущественно на основе административных решений и выдачи специальных ордеров органами власти.</a:t>
          </a:r>
          <a:endParaRPr lang="ru-RU" b="1" dirty="0"/>
        </a:p>
      </dgm:t>
    </dgm:pt>
    <dgm:pt modelId="{7ADF93DC-9F6C-4BC2-B9C2-0953E023ABB9}" type="parTrans" cxnId="{8330CB06-0F3E-4E27-9AA3-F63BC212E97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C38FE61-0A03-44E2-AFEB-B7058E0423C4}" type="sibTrans" cxnId="{8330CB06-0F3E-4E27-9AA3-F63BC212E97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3E69F01-2F68-4C4B-9A25-74D24A54EB2F}">
      <dgm:prSet phldrT="[Текст]"/>
      <dgm:spPr/>
      <dgm:t>
        <a:bodyPr/>
        <a:lstStyle/>
        <a:p>
          <a:r>
            <a:rPr lang="ru-RU" b="1" dirty="0" smtClean="0"/>
            <a:t>Выселение нанимателя без предоставления альтернативного жилья стало затруднительным процессом, обеспечивая социальную стабильность.</a:t>
          </a:r>
          <a:endParaRPr lang="ru-RU" b="1" dirty="0"/>
        </a:p>
      </dgm:t>
    </dgm:pt>
    <dgm:pt modelId="{284BD63C-C443-4882-A893-8EBA83B88A1E}" type="parTrans" cxnId="{A3CFA04E-FAF3-4FE7-91DF-61C0EDEC915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B0775C46-40BC-4C3C-88DE-2175704A8885}" type="sibTrans" cxnId="{A3CFA04E-FAF3-4FE7-91DF-61C0EDEC915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92DE29C2-E9E6-4B90-B249-C25B832B3908}">
      <dgm:prSet phldrT="[Текст]"/>
      <dgm:spPr/>
      <dgm:t>
        <a:bodyPr/>
        <a:lstStyle/>
        <a:p>
          <a:r>
            <a:rPr lang="ru-RU" b="1" dirty="0" smtClean="0"/>
            <a:t>Государство осуществляло жесткий контроль за состоянием жилых помещений, вводя административные меры против разрушающего поведения жильцов.   </a:t>
          </a:r>
          <a:endParaRPr lang="ru-RU" b="1" dirty="0"/>
        </a:p>
      </dgm:t>
    </dgm:pt>
    <dgm:pt modelId="{8D8646B6-2E92-4888-95DD-C92D6F838C72}" type="parTrans" cxnId="{FD0C4C90-9A6D-409A-AEFF-FD7BC516D52E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C78961F-B973-4391-9AB9-636E2CCC374D}" type="sibTrans" cxnId="{FD0C4C90-9A6D-409A-AEFF-FD7BC516D52E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C2BF7D8D-DAED-4115-8287-CABEAC08FBDD}" type="pres">
      <dgm:prSet presAssocID="{3CB64BF3-C16B-4385-A3C5-8F3C5A226F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33C5F4-70FA-4953-BAA1-A9A81B025686}" type="pres">
      <dgm:prSet presAssocID="{3F05FCE8-1A2A-482D-A5DC-8DCD19D1BC2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EFA9C-DF0C-43EE-8C0F-C19042F365E0}" type="pres">
      <dgm:prSet presAssocID="{A6C3C324-BEEF-47D9-A9D5-667E01DADAFF}" presName="sibTrans" presStyleCnt="0"/>
      <dgm:spPr/>
    </dgm:pt>
    <dgm:pt modelId="{5FDCFD64-AFED-44D6-912D-6D24E8318B43}" type="pres">
      <dgm:prSet presAssocID="{EE74A4F1-A848-47C9-B9D5-D1E7D747A1D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3F9A7-EFF5-43C1-B027-AA8C4C5CEDA0}" type="pres">
      <dgm:prSet presAssocID="{F2EB9546-6783-4CB8-A119-2FCD1876446D}" presName="sibTrans" presStyleCnt="0"/>
      <dgm:spPr/>
    </dgm:pt>
    <dgm:pt modelId="{0751C52D-7686-47A2-81A7-0E61AB0B8DCB}" type="pres">
      <dgm:prSet presAssocID="{5CB94B6D-CF53-435C-96FD-8E4C9809474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F73D3-FEF4-4E88-9FE3-71104BDABB37}" type="pres">
      <dgm:prSet presAssocID="{0C38FE61-0A03-44E2-AFEB-B7058E0423C4}" presName="sibTrans" presStyleCnt="0"/>
      <dgm:spPr/>
    </dgm:pt>
    <dgm:pt modelId="{1AB352CA-BF01-44F6-8BB3-B1F5A3E75AB9}" type="pres">
      <dgm:prSet presAssocID="{53E69F01-2F68-4C4B-9A25-74D24A54EB2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1EB45-3283-444C-9BA6-27378C9F7B53}" type="pres">
      <dgm:prSet presAssocID="{B0775C46-40BC-4C3C-88DE-2175704A8885}" presName="sibTrans" presStyleCnt="0"/>
      <dgm:spPr/>
    </dgm:pt>
    <dgm:pt modelId="{EEFF5635-2080-4E48-812C-AAD5B5C24AC9}" type="pres">
      <dgm:prSet presAssocID="{92DE29C2-E9E6-4B90-B249-C25B832B390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E741A8-F7BB-41B3-BF2E-4E76FCB3E977}" type="presOf" srcId="{92DE29C2-E9E6-4B90-B249-C25B832B3908}" destId="{EEFF5635-2080-4E48-812C-AAD5B5C24AC9}" srcOrd="0" destOrd="0" presId="urn:microsoft.com/office/officeart/2005/8/layout/default"/>
    <dgm:cxn modelId="{BB573D1C-B823-4367-840D-0FF48C4FDED1}" type="presOf" srcId="{3CB64BF3-C16B-4385-A3C5-8F3C5A226F5D}" destId="{C2BF7D8D-DAED-4115-8287-CABEAC08FBDD}" srcOrd="0" destOrd="0" presId="urn:microsoft.com/office/officeart/2005/8/layout/default"/>
    <dgm:cxn modelId="{D907D802-B17B-4650-87DD-125119C7B060}" type="presOf" srcId="{3F05FCE8-1A2A-482D-A5DC-8DCD19D1BC20}" destId="{0233C5F4-70FA-4953-BAA1-A9A81B025686}" srcOrd="0" destOrd="0" presId="urn:microsoft.com/office/officeart/2005/8/layout/default"/>
    <dgm:cxn modelId="{A3CFA04E-FAF3-4FE7-91DF-61C0EDEC9153}" srcId="{3CB64BF3-C16B-4385-A3C5-8F3C5A226F5D}" destId="{53E69F01-2F68-4C4B-9A25-74D24A54EB2F}" srcOrd="3" destOrd="0" parTransId="{284BD63C-C443-4882-A893-8EBA83B88A1E}" sibTransId="{B0775C46-40BC-4C3C-88DE-2175704A8885}"/>
    <dgm:cxn modelId="{219CF05C-C26E-433A-B7C7-A0C82284FDD2}" srcId="{3CB64BF3-C16B-4385-A3C5-8F3C5A226F5D}" destId="{3F05FCE8-1A2A-482D-A5DC-8DCD19D1BC20}" srcOrd="0" destOrd="0" parTransId="{EFD0B2C5-621C-4173-BCDC-FC5A50596C04}" sibTransId="{A6C3C324-BEEF-47D9-A9D5-667E01DADAFF}"/>
    <dgm:cxn modelId="{26B00996-2ABD-429F-AAB3-353892F1F005}" type="presOf" srcId="{53E69F01-2F68-4C4B-9A25-74D24A54EB2F}" destId="{1AB352CA-BF01-44F6-8BB3-B1F5A3E75AB9}" srcOrd="0" destOrd="0" presId="urn:microsoft.com/office/officeart/2005/8/layout/default"/>
    <dgm:cxn modelId="{3F8D61C8-19F6-4046-BB01-9661A11D22B4}" type="presOf" srcId="{EE74A4F1-A848-47C9-B9D5-D1E7D747A1D5}" destId="{5FDCFD64-AFED-44D6-912D-6D24E8318B43}" srcOrd="0" destOrd="0" presId="urn:microsoft.com/office/officeart/2005/8/layout/default"/>
    <dgm:cxn modelId="{4C5AE7DE-9C61-4625-8637-07CB54A6FB65}" srcId="{3CB64BF3-C16B-4385-A3C5-8F3C5A226F5D}" destId="{EE74A4F1-A848-47C9-B9D5-D1E7D747A1D5}" srcOrd="1" destOrd="0" parTransId="{EE302D52-E975-4290-BEA6-4BC2C1A789CD}" sibTransId="{F2EB9546-6783-4CB8-A119-2FCD1876446D}"/>
    <dgm:cxn modelId="{C6B4DE08-D181-44CD-8EAA-B66BB01ABF19}" type="presOf" srcId="{5CB94B6D-CF53-435C-96FD-8E4C9809474C}" destId="{0751C52D-7686-47A2-81A7-0E61AB0B8DCB}" srcOrd="0" destOrd="0" presId="urn:microsoft.com/office/officeart/2005/8/layout/default"/>
    <dgm:cxn modelId="{8330CB06-0F3E-4E27-9AA3-F63BC212E978}" srcId="{3CB64BF3-C16B-4385-A3C5-8F3C5A226F5D}" destId="{5CB94B6D-CF53-435C-96FD-8E4C9809474C}" srcOrd="2" destOrd="0" parTransId="{7ADF93DC-9F6C-4BC2-B9C2-0953E023ABB9}" sibTransId="{0C38FE61-0A03-44E2-AFEB-B7058E0423C4}"/>
    <dgm:cxn modelId="{FD0C4C90-9A6D-409A-AEFF-FD7BC516D52E}" srcId="{3CB64BF3-C16B-4385-A3C5-8F3C5A226F5D}" destId="{92DE29C2-E9E6-4B90-B249-C25B832B3908}" srcOrd="4" destOrd="0" parTransId="{8D8646B6-2E92-4888-95DD-C92D6F838C72}" sibTransId="{5C78961F-B973-4391-9AB9-636E2CCC374D}"/>
    <dgm:cxn modelId="{B7FC2289-B564-45B2-B5BF-196A508ECE87}" type="presParOf" srcId="{C2BF7D8D-DAED-4115-8287-CABEAC08FBDD}" destId="{0233C5F4-70FA-4953-BAA1-A9A81B025686}" srcOrd="0" destOrd="0" presId="urn:microsoft.com/office/officeart/2005/8/layout/default"/>
    <dgm:cxn modelId="{362DA7AA-CD75-4029-8937-8502F7EDB3ED}" type="presParOf" srcId="{C2BF7D8D-DAED-4115-8287-CABEAC08FBDD}" destId="{108EFA9C-DF0C-43EE-8C0F-C19042F365E0}" srcOrd="1" destOrd="0" presId="urn:microsoft.com/office/officeart/2005/8/layout/default"/>
    <dgm:cxn modelId="{E93C27E6-E551-4D10-8666-2D6BEB6501CA}" type="presParOf" srcId="{C2BF7D8D-DAED-4115-8287-CABEAC08FBDD}" destId="{5FDCFD64-AFED-44D6-912D-6D24E8318B43}" srcOrd="2" destOrd="0" presId="urn:microsoft.com/office/officeart/2005/8/layout/default"/>
    <dgm:cxn modelId="{535AA0C9-749E-437E-9E59-9C6B4C938253}" type="presParOf" srcId="{C2BF7D8D-DAED-4115-8287-CABEAC08FBDD}" destId="{D193F9A7-EFF5-43C1-B027-AA8C4C5CEDA0}" srcOrd="3" destOrd="0" presId="urn:microsoft.com/office/officeart/2005/8/layout/default"/>
    <dgm:cxn modelId="{32312167-E149-4DCA-B6D7-AB5250C604D2}" type="presParOf" srcId="{C2BF7D8D-DAED-4115-8287-CABEAC08FBDD}" destId="{0751C52D-7686-47A2-81A7-0E61AB0B8DCB}" srcOrd="4" destOrd="0" presId="urn:microsoft.com/office/officeart/2005/8/layout/default"/>
    <dgm:cxn modelId="{71CB8F9E-9733-4B71-8134-35465A713816}" type="presParOf" srcId="{C2BF7D8D-DAED-4115-8287-CABEAC08FBDD}" destId="{5F7F73D3-FEF4-4E88-9FE3-71104BDABB37}" srcOrd="5" destOrd="0" presId="urn:microsoft.com/office/officeart/2005/8/layout/default"/>
    <dgm:cxn modelId="{7917AB4F-CC21-44D6-B58E-B1E1402125CE}" type="presParOf" srcId="{C2BF7D8D-DAED-4115-8287-CABEAC08FBDD}" destId="{1AB352CA-BF01-44F6-8BB3-B1F5A3E75AB9}" srcOrd="6" destOrd="0" presId="urn:microsoft.com/office/officeart/2005/8/layout/default"/>
    <dgm:cxn modelId="{4B5C40F2-51C8-4500-8940-E3E0CED1AAA4}" type="presParOf" srcId="{C2BF7D8D-DAED-4115-8287-CABEAC08FBDD}" destId="{E731EB45-3283-444C-9BA6-27378C9F7B53}" srcOrd="7" destOrd="0" presId="urn:microsoft.com/office/officeart/2005/8/layout/default"/>
    <dgm:cxn modelId="{DA3EF7C0-8A13-4245-95BD-E2C9FC2F69FD}" type="presParOf" srcId="{C2BF7D8D-DAED-4115-8287-CABEAC08FBDD}" destId="{EEFF5635-2080-4E48-812C-AAD5B5C24AC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B64BF3-C16B-4385-A3C5-8F3C5A226F5D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F05FCE8-1A2A-482D-A5DC-8DCD19D1BC20}">
      <dgm:prSet phldrT="[Текст]"/>
      <dgm:spPr/>
      <dgm:t>
        <a:bodyPr/>
        <a:lstStyle/>
        <a:p>
          <a:r>
            <a:rPr lang="ru-RU" b="1" dirty="0" smtClean="0"/>
            <a:t>Переход к рыночной экономике привел к признанию частной собственности на жилье и возобновлению полноценных гражданско-правовых отношений в сфере найма.</a:t>
          </a:r>
          <a:endParaRPr lang="ru-RU" b="0" dirty="0"/>
        </a:p>
      </dgm:t>
    </dgm:pt>
    <dgm:pt modelId="{EFD0B2C5-621C-4173-BCDC-FC5A50596C04}" type="parTrans" cxnId="{219CF05C-C26E-433A-B7C7-A0C82284FDD2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A6C3C324-BEEF-47D9-A9D5-667E01DADAFF}" type="sibTrans" cxnId="{219CF05C-C26E-433A-B7C7-A0C82284FDD2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EE74A4F1-A848-47C9-B9D5-D1E7D747A1D5}">
      <dgm:prSet phldrT="[Текст]"/>
      <dgm:spPr/>
      <dgm:t>
        <a:bodyPr/>
        <a:lstStyle/>
        <a:p>
          <a:r>
            <a:rPr lang="ru-RU" b="1" dirty="0" smtClean="0"/>
            <a:t>Государство перестало обеспечивать жильё каждому гражданину бесплатно, переключившись на создание условий для приобретения жилья гражданами самостоятельно.</a:t>
          </a:r>
          <a:endParaRPr lang="ru-RU" b="0" dirty="0"/>
        </a:p>
      </dgm:t>
    </dgm:pt>
    <dgm:pt modelId="{EE302D52-E975-4290-BEA6-4BC2C1A789CD}" type="parTrans" cxnId="{4C5AE7DE-9C61-4625-8637-07CB54A6FB65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F2EB9546-6783-4CB8-A119-2FCD1876446D}" type="sibTrans" cxnId="{4C5AE7DE-9C61-4625-8637-07CB54A6FB65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CB94B6D-CF53-435C-96FD-8E4C9809474C}">
      <dgm:prSet phldrT="[Текст]"/>
      <dgm:spPr/>
      <dgm:t>
        <a:bodyPr/>
        <a:lstStyle/>
        <a:p>
          <a:r>
            <a:rPr lang="ru-RU" b="1" dirty="0" smtClean="0"/>
            <a:t>Появились два типа договоров найма: социальный (для малоимущих и уязвимых групп) и коммерческий (основан на свободном соглашении сторон).</a:t>
          </a:r>
          <a:endParaRPr lang="ru-RU" b="0" dirty="0"/>
        </a:p>
      </dgm:t>
    </dgm:pt>
    <dgm:pt modelId="{7ADF93DC-9F6C-4BC2-B9C2-0953E023ABB9}" type="parTrans" cxnId="{8330CB06-0F3E-4E27-9AA3-F63BC212E978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0C38FE61-0A03-44E2-AFEB-B7058E0423C4}" type="sibTrans" cxnId="{8330CB06-0F3E-4E27-9AA3-F63BC212E978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3E69F01-2F68-4C4B-9A25-74D24A54EB2F}">
      <dgm:prSet phldrT="[Текст]"/>
      <dgm:spPr/>
      <dgm:t>
        <a:bodyPr/>
        <a:lstStyle/>
        <a:p>
          <a:r>
            <a:rPr lang="ru-RU" b="1" dirty="0" smtClean="0"/>
            <a:t>Основной формой стала аренда жилья на коммерческой основе, где обе стороны свободно договариваются о сроках, цене и условиях найма.</a:t>
          </a:r>
          <a:endParaRPr lang="ru-RU" b="0" dirty="0"/>
        </a:p>
      </dgm:t>
    </dgm:pt>
    <dgm:pt modelId="{284BD63C-C443-4882-A893-8EBA83B88A1E}" type="parTrans" cxnId="{A3CFA04E-FAF3-4FE7-91DF-61C0EDEC9153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B0775C46-40BC-4C3C-88DE-2175704A8885}" type="sibTrans" cxnId="{A3CFA04E-FAF3-4FE7-91DF-61C0EDEC9153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92DE29C2-E9E6-4B90-B249-C25B832B3908}">
      <dgm:prSet phldrT="[Текст]"/>
      <dgm:spPr/>
      <dgm:t>
        <a:bodyPr/>
        <a:lstStyle/>
        <a:p>
          <a:r>
            <a:rPr lang="ru-RU" b="1" dirty="0" smtClean="0"/>
            <a:t>Установлена судебная защита прав обеих сторон договора найма, гарантирующая соблюдение условий договора и защиту от необоснованного выселения.</a:t>
          </a:r>
          <a:endParaRPr lang="ru-RU" b="0" dirty="0"/>
        </a:p>
      </dgm:t>
    </dgm:pt>
    <dgm:pt modelId="{8D8646B6-2E92-4888-95DD-C92D6F838C72}" type="parTrans" cxnId="{FD0C4C90-9A6D-409A-AEFF-FD7BC516D52E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C78961F-B973-4391-9AB9-636E2CCC374D}" type="sibTrans" cxnId="{FD0C4C90-9A6D-409A-AEFF-FD7BC516D52E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C2BF7D8D-DAED-4115-8287-CABEAC08FBDD}" type="pres">
      <dgm:prSet presAssocID="{3CB64BF3-C16B-4385-A3C5-8F3C5A226F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33C5F4-70FA-4953-BAA1-A9A81B025686}" type="pres">
      <dgm:prSet presAssocID="{3F05FCE8-1A2A-482D-A5DC-8DCD19D1BC2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EFA9C-DF0C-43EE-8C0F-C19042F365E0}" type="pres">
      <dgm:prSet presAssocID="{A6C3C324-BEEF-47D9-A9D5-667E01DADAFF}" presName="sibTrans" presStyleCnt="0"/>
      <dgm:spPr/>
    </dgm:pt>
    <dgm:pt modelId="{5FDCFD64-AFED-44D6-912D-6D24E8318B43}" type="pres">
      <dgm:prSet presAssocID="{EE74A4F1-A848-47C9-B9D5-D1E7D747A1D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3F9A7-EFF5-43C1-B027-AA8C4C5CEDA0}" type="pres">
      <dgm:prSet presAssocID="{F2EB9546-6783-4CB8-A119-2FCD1876446D}" presName="sibTrans" presStyleCnt="0"/>
      <dgm:spPr/>
    </dgm:pt>
    <dgm:pt modelId="{0751C52D-7686-47A2-81A7-0E61AB0B8DCB}" type="pres">
      <dgm:prSet presAssocID="{5CB94B6D-CF53-435C-96FD-8E4C9809474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F73D3-FEF4-4E88-9FE3-71104BDABB37}" type="pres">
      <dgm:prSet presAssocID="{0C38FE61-0A03-44E2-AFEB-B7058E0423C4}" presName="sibTrans" presStyleCnt="0"/>
      <dgm:spPr/>
    </dgm:pt>
    <dgm:pt modelId="{1AB352CA-BF01-44F6-8BB3-B1F5A3E75AB9}" type="pres">
      <dgm:prSet presAssocID="{53E69F01-2F68-4C4B-9A25-74D24A54EB2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1EB45-3283-444C-9BA6-27378C9F7B53}" type="pres">
      <dgm:prSet presAssocID="{B0775C46-40BC-4C3C-88DE-2175704A8885}" presName="sibTrans" presStyleCnt="0"/>
      <dgm:spPr/>
    </dgm:pt>
    <dgm:pt modelId="{EEFF5635-2080-4E48-812C-AAD5B5C24AC9}" type="pres">
      <dgm:prSet presAssocID="{92DE29C2-E9E6-4B90-B249-C25B832B390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85E034-99DB-4EAD-9E12-E2F4C06412D7}" type="presOf" srcId="{3CB64BF3-C16B-4385-A3C5-8F3C5A226F5D}" destId="{C2BF7D8D-DAED-4115-8287-CABEAC08FBDD}" srcOrd="0" destOrd="0" presId="urn:microsoft.com/office/officeart/2005/8/layout/default"/>
    <dgm:cxn modelId="{A3CFA04E-FAF3-4FE7-91DF-61C0EDEC9153}" srcId="{3CB64BF3-C16B-4385-A3C5-8F3C5A226F5D}" destId="{53E69F01-2F68-4C4B-9A25-74D24A54EB2F}" srcOrd="3" destOrd="0" parTransId="{284BD63C-C443-4882-A893-8EBA83B88A1E}" sibTransId="{B0775C46-40BC-4C3C-88DE-2175704A8885}"/>
    <dgm:cxn modelId="{219CF05C-C26E-433A-B7C7-A0C82284FDD2}" srcId="{3CB64BF3-C16B-4385-A3C5-8F3C5A226F5D}" destId="{3F05FCE8-1A2A-482D-A5DC-8DCD19D1BC20}" srcOrd="0" destOrd="0" parTransId="{EFD0B2C5-621C-4173-BCDC-FC5A50596C04}" sibTransId="{A6C3C324-BEEF-47D9-A9D5-667E01DADAFF}"/>
    <dgm:cxn modelId="{1FCD99DF-586D-4BAE-8F62-C32F336A1486}" type="presOf" srcId="{5CB94B6D-CF53-435C-96FD-8E4C9809474C}" destId="{0751C52D-7686-47A2-81A7-0E61AB0B8DCB}" srcOrd="0" destOrd="0" presId="urn:microsoft.com/office/officeart/2005/8/layout/default"/>
    <dgm:cxn modelId="{C9072FC5-7470-464F-A5FA-752866BA977D}" type="presOf" srcId="{53E69F01-2F68-4C4B-9A25-74D24A54EB2F}" destId="{1AB352CA-BF01-44F6-8BB3-B1F5A3E75AB9}" srcOrd="0" destOrd="0" presId="urn:microsoft.com/office/officeart/2005/8/layout/default"/>
    <dgm:cxn modelId="{4C5AE7DE-9C61-4625-8637-07CB54A6FB65}" srcId="{3CB64BF3-C16B-4385-A3C5-8F3C5A226F5D}" destId="{EE74A4F1-A848-47C9-B9D5-D1E7D747A1D5}" srcOrd="1" destOrd="0" parTransId="{EE302D52-E975-4290-BEA6-4BC2C1A789CD}" sibTransId="{F2EB9546-6783-4CB8-A119-2FCD1876446D}"/>
    <dgm:cxn modelId="{7876A017-72E1-4DFE-8B12-EB5B8D59DF63}" type="presOf" srcId="{EE74A4F1-A848-47C9-B9D5-D1E7D747A1D5}" destId="{5FDCFD64-AFED-44D6-912D-6D24E8318B43}" srcOrd="0" destOrd="0" presId="urn:microsoft.com/office/officeart/2005/8/layout/default"/>
    <dgm:cxn modelId="{8330CB06-0F3E-4E27-9AA3-F63BC212E978}" srcId="{3CB64BF3-C16B-4385-A3C5-8F3C5A226F5D}" destId="{5CB94B6D-CF53-435C-96FD-8E4C9809474C}" srcOrd="2" destOrd="0" parTransId="{7ADF93DC-9F6C-4BC2-B9C2-0953E023ABB9}" sibTransId="{0C38FE61-0A03-44E2-AFEB-B7058E0423C4}"/>
    <dgm:cxn modelId="{60818ADD-4A5B-4A8D-8FE3-A512A9C36D66}" type="presOf" srcId="{3F05FCE8-1A2A-482D-A5DC-8DCD19D1BC20}" destId="{0233C5F4-70FA-4953-BAA1-A9A81B025686}" srcOrd="0" destOrd="0" presId="urn:microsoft.com/office/officeart/2005/8/layout/default"/>
    <dgm:cxn modelId="{FD0C4C90-9A6D-409A-AEFF-FD7BC516D52E}" srcId="{3CB64BF3-C16B-4385-A3C5-8F3C5A226F5D}" destId="{92DE29C2-E9E6-4B90-B249-C25B832B3908}" srcOrd="4" destOrd="0" parTransId="{8D8646B6-2E92-4888-95DD-C92D6F838C72}" sibTransId="{5C78961F-B973-4391-9AB9-636E2CCC374D}"/>
    <dgm:cxn modelId="{25A8942E-759D-4812-9D61-65598BDF2C13}" type="presOf" srcId="{92DE29C2-E9E6-4B90-B249-C25B832B3908}" destId="{EEFF5635-2080-4E48-812C-AAD5B5C24AC9}" srcOrd="0" destOrd="0" presId="urn:microsoft.com/office/officeart/2005/8/layout/default"/>
    <dgm:cxn modelId="{7C165082-2B3B-447C-9A7D-3AC31E530D21}" type="presParOf" srcId="{C2BF7D8D-DAED-4115-8287-CABEAC08FBDD}" destId="{0233C5F4-70FA-4953-BAA1-A9A81B025686}" srcOrd="0" destOrd="0" presId="urn:microsoft.com/office/officeart/2005/8/layout/default"/>
    <dgm:cxn modelId="{B682DD1D-3E32-4F23-951C-3A6F9BB279C0}" type="presParOf" srcId="{C2BF7D8D-DAED-4115-8287-CABEAC08FBDD}" destId="{108EFA9C-DF0C-43EE-8C0F-C19042F365E0}" srcOrd="1" destOrd="0" presId="urn:microsoft.com/office/officeart/2005/8/layout/default"/>
    <dgm:cxn modelId="{658A6EA5-CA2A-47C8-B79E-C746F9C03063}" type="presParOf" srcId="{C2BF7D8D-DAED-4115-8287-CABEAC08FBDD}" destId="{5FDCFD64-AFED-44D6-912D-6D24E8318B43}" srcOrd="2" destOrd="0" presId="urn:microsoft.com/office/officeart/2005/8/layout/default"/>
    <dgm:cxn modelId="{6AC55C11-06BE-4B34-A601-556B93787514}" type="presParOf" srcId="{C2BF7D8D-DAED-4115-8287-CABEAC08FBDD}" destId="{D193F9A7-EFF5-43C1-B027-AA8C4C5CEDA0}" srcOrd="3" destOrd="0" presId="urn:microsoft.com/office/officeart/2005/8/layout/default"/>
    <dgm:cxn modelId="{026382E9-BC2D-4D2C-B777-CC6776A36AAE}" type="presParOf" srcId="{C2BF7D8D-DAED-4115-8287-CABEAC08FBDD}" destId="{0751C52D-7686-47A2-81A7-0E61AB0B8DCB}" srcOrd="4" destOrd="0" presId="urn:microsoft.com/office/officeart/2005/8/layout/default"/>
    <dgm:cxn modelId="{71B14AF0-B380-4DE5-9730-196EC6DEA34A}" type="presParOf" srcId="{C2BF7D8D-DAED-4115-8287-CABEAC08FBDD}" destId="{5F7F73D3-FEF4-4E88-9FE3-71104BDABB37}" srcOrd="5" destOrd="0" presId="urn:microsoft.com/office/officeart/2005/8/layout/default"/>
    <dgm:cxn modelId="{B832E837-E7F3-4EF8-ABF5-039FE3494AAF}" type="presParOf" srcId="{C2BF7D8D-DAED-4115-8287-CABEAC08FBDD}" destId="{1AB352CA-BF01-44F6-8BB3-B1F5A3E75AB9}" srcOrd="6" destOrd="0" presId="urn:microsoft.com/office/officeart/2005/8/layout/default"/>
    <dgm:cxn modelId="{0A13D09D-A6D5-4B26-A684-6D9814D339AF}" type="presParOf" srcId="{C2BF7D8D-DAED-4115-8287-CABEAC08FBDD}" destId="{E731EB45-3283-444C-9BA6-27378C9F7B53}" srcOrd="7" destOrd="0" presId="urn:microsoft.com/office/officeart/2005/8/layout/default"/>
    <dgm:cxn modelId="{578956D6-A3B7-4F03-B8EF-8BEC8D6867E8}" type="presParOf" srcId="{C2BF7D8D-DAED-4115-8287-CABEAC08FBDD}" destId="{EEFF5635-2080-4E48-812C-AAD5B5C24AC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B64BF3-C16B-4385-A3C5-8F3C5A226F5D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F05FCE8-1A2A-482D-A5DC-8DCD19D1BC20}">
      <dgm:prSet phldrT="[Текст]"/>
      <dgm:spPr/>
      <dgm:t>
        <a:bodyPr/>
        <a:lstStyle/>
        <a:p>
          <a:r>
            <a:rPr lang="ru-RU" b="0" dirty="0" smtClean="0"/>
            <a:t>Договор найма жилого помещения вновь приобрёл полную свободу регулирования, позволяя сторонам самостоятельно определять условия найма, в отличие от ранее существовавшего административного порядка распределения жилья.</a:t>
          </a:r>
          <a:endParaRPr lang="ru-RU" b="0" dirty="0"/>
        </a:p>
      </dgm:t>
    </dgm:pt>
    <dgm:pt modelId="{EFD0B2C5-621C-4173-BCDC-FC5A50596C04}" type="parTrans" cxnId="{219CF05C-C26E-433A-B7C7-A0C82284FDD2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A6C3C324-BEEF-47D9-A9D5-667E01DADAFF}" type="sibTrans" cxnId="{219CF05C-C26E-433A-B7C7-A0C82284FDD2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EE74A4F1-A848-47C9-B9D5-D1E7D747A1D5}">
      <dgm:prSet phldrT="[Текст]"/>
      <dgm:spPr/>
      <dgm:t>
        <a:bodyPr/>
        <a:lstStyle/>
        <a:p>
          <a:r>
            <a:rPr lang="ru-RU" b="0" dirty="0" smtClean="0"/>
            <a:t>Большинство положений главы 35 ГК РФ носит диспозитивный характер, предоставляя сторонам большую свободу выбора условий договора, таких как срок, размер платы и распределение обязанностей по ремонту.</a:t>
          </a:r>
          <a:endParaRPr lang="ru-RU" b="0" dirty="0"/>
        </a:p>
      </dgm:t>
    </dgm:pt>
    <dgm:pt modelId="{EE302D52-E975-4290-BEA6-4BC2C1A789CD}" type="parTrans" cxnId="{4C5AE7DE-9C61-4625-8637-07CB54A6FB65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F2EB9546-6783-4CB8-A119-2FCD1876446D}" type="sibTrans" cxnId="{4C5AE7DE-9C61-4625-8637-07CB54A6FB65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CB94B6D-CF53-435C-96FD-8E4C9809474C}">
      <dgm:prSet phldrT="[Текст]"/>
      <dgm:spPr/>
      <dgm:t>
        <a:bodyPr/>
        <a:lstStyle/>
        <a:p>
          <a:r>
            <a:rPr lang="ru-RU" b="0" dirty="0" smtClean="0"/>
            <a:t>Краткосрочный наём (до одного года) регулируется упрощенными правилами расторжения, в то время как долгосрочный (более года) наделяет нанимателя большими правами и защитой.</a:t>
          </a:r>
          <a:endParaRPr lang="ru-RU" b="0" dirty="0"/>
        </a:p>
      </dgm:t>
    </dgm:pt>
    <dgm:pt modelId="{7ADF93DC-9F6C-4BC2-B9C2-0953E023ABB9}" type="parTrans" cxnId="{8330CB06-0F3E-4E27-9AA3-F63BC212E978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0C38FE61-0A03-44E2-AFEB-B7058E0423C4}" type="sibTrans" cxnId="{8330CB06-0F3E-4E27-9AA3-F63BC212E978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3E69F01-2F68-4C4B-9A25-74D24A54EB2F}">
      <dgm:prSet phldrT="[Текст]"/>
      <dgm:spPr/>
      <dgm:t>
        <a:bodyPr/>
        <a:lstStyle/>
        <a:p>
          <a:r>
            <a:rPr lang="ru-RU" b="0" dirty="0" smtClean="0"/>
            <a:t>Наниматель в коммерческом найме не имеет привилегированных прав на продление договора и не обеспечивается другим жильём при выселении, что характерно для социального найма.</a:t>
          </a:r>
          <a:endParaRPr lang="ru-RU" b="0" dirty="0"/>
        </a:p>
      </dgm:t>
    </dgm:pt>
    <dgm:pt modelId="{284BD63C-C443-4882-A893-8EBA83B88A1E}" type="parTrans" cxnId="{A3CFA04E-FAF3-4FE7-91DF-61C0EDEC9153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B0775C46-40BC-4C3C-88DE-2175704A8885}" type="sibTrans" cxnId="{A3CFA04E-FAF3-4FE7-91DF-61C0EDEC9153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92DE29C2-E9E6-4B90-B249-C25B832B3908}">
      <dgm:prSet phldrT="[Текст]"/>
      <dgm:spPr/>
      <dgm:t>
        <a:bodyPr/>
        <a:lstStyle/>
        <a:p>
          <a:r>
            <a:rPr lang="ru-RU" b="0" dirty="0" smtClean="0"/>
            <a:t>Собственником жилья может быть как физическое, так и юридическое лицо, а нанимателем – только гражданин. Членам семьи нанимателя предоставляются права и обязанности только при официальном </a:t>
          </a:r>
          <a:r>
            <a:rPr lang="ru-RU" b="0" dirty="0" err="1" smtClean="0"/>
            <a:t>вселянии</a:t>
          </a:r>
          <a:r>
            <a:rPr lang="ru-RU" b="0" dirty="0" smtClean="0"/>
            <a:t> в установленном порядке.</a:t>
          </a:r>
          <a:endParaRPr lang="ru-RU" b="0" dirty="0"/>
        </a:p>
      </dgm:t>
    </dgm:pt>
    <dgm:pt modelId="{8D8646B6-2E92-4888-95DD-C92D6F838C72}" type="parTrans" cxnId="{FD0C4C90-9A6D-409A-AEFF-FD7BC516D52E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C78961F-B973-4391-9AB9-636E2CCC374D}" type="sibTrans" cxnId="{FD0C4C90-9A6D-409A-AEFF-FD7BC516D52E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C2BF7D8D-DAED-4115-8287-CABEAC08FBDD}" type="pres">
      <dgm:prSet presAssocID="{3CB64BF3-C16B-4385-A3C5-8F3C5A226F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33C5F4-70FA-4953-BAA1-A9A81B025686}" type="pres">
      <dgm:prSet presAssocID="{3F05FCE8-1A2A-482D-A5DC-8DCD19D1BC2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EFA9C-DF0C-43EE-8C0F-C19042F365E0}" type="pres">
      <dgm:prSet presAssocID="{A6C3C324-BEEF-47D9-A9D5-667E01DADAFF}" presName="sibTrans" presStyleCnt="0"/>
      <dgm:spPr/>
    </dgm:pt>
    <dgm:pt modelId="{5FDCFD64-AFED-44D6-912D-6D24E8318B43}" type="pres">
      <dgm:prSet presAssocID="{EE74A4F1-A848-47C9-B9D5-D1E7D747A1D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3F9A7-EFF5-43C1-B027-AA8C4C5CEDA0}" type="pres">
      <dgm:prSet presAssocID="{F2EB9546-6783-4CB8-A119-2FCD1876446D}" presName="sibTrans" presStyleCnt="0"/>
      <dgm:spPr/>
    </dgm:pt>
    <dgm:pt modelId="{0751C52D-7686-47A2-81A7-0E61AB0B8DCB}" type="pres">
      <dgm:prSet presAssocID="{5CB94B6D-CF53-435C-96FD-8E4C9809474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F73D3-FEF4-4E88-9FE3-71104BDABB37}" type="pres">
      <dgm:prSet presAssocID="{0C38FE61-0A03-44E2-AFEB-B7058E0423C4}" presName="sibTrans" presStyleCnt="0"/>
      <dgm:spPr/>
    </dgm:pt>
    <dgm:pt modelId="{1AB352CA-BF01-44F6-8BB3-B1F5A3E75AB9}" type="pres">
      <dgm:prSet presAssocID="{53E69F01-2F68-4C4B-9A25-74D24A54EB2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1EB45-3283-444C-9BA6-27378C9F7B53}" type="pres">
      <dgm:prSet presAssocID="{B0775C46-40BC-4C3C-88DE-2175704A8885}" presName="sibTrans" presStyleCnt="0"/>
      <dgm:spPr/>
    </dgm:pt>
    <dgm:pt modelId="{EEFF5635-2080-4E48-812C-AAD5B5C24AC9}" type="pres">
      <dgm:prSet presAssocID="{92DE29C2-E9E6-4B90-B249-C25B832B390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9CF05C-C26E-433A-B7C7-A0C82284FDD2}" srcId="{3CB64BF3-C16B-4385-A3C5-8F3C5A226F5D}" destId="{3F05FCE8-1A2A-482D-A5DC-8DCD19D1BC20}" srcOrd="0" destOrd="0" parTransId="{EFD0B2C5-621C-4173-BCDC-FC5A50596C04}" sibTransId="{A6C3C324-BEEF-47D9-A9D5-667E01DADAFF}"/>
    <dgm:cxn modelId="{1C2DEA43-3EAC-4F84-8078-5987BCA88AD3}" type="presOf" srcId="{53E69F01-2F68-4C4B-9A25-74D24A54EB2F}" destId="{1AB352CA-BF01-44F6-8BB3-B1F5A3E75AB9}" srcOrd="0" destOrd="0" presId="urn:microsoft.com/office/officeart/2005/8/layout/default"/>
    <dgm:cxn modelId="{C421A43A-508B-4E50-82EC-AA52402A5D0D}" type="presOf" srcId="{3F05FCE8-1A2A-482D-A5DC-8DCD19D1BC20}" destId="{0233C5F4-70FA-4953-BAA1-A9A81B025686}" srcOrd="0" destOrd="0" presId="urn:microsoft.com/office/officeart/2005/8/layout/default"/>
    <dgm:cxn modelId="{3ADC9189-DAE7-46E2-85C7-A5123A5FF8A0}" type="presOf" srcId="{92DE29C2-E9E6-4B90-B249-C25B832B3908}" destId="{EEFF5635-2080-4E48-812C-AAD5B5C24AC9}" srcOrd="0" destOrd="0" presId="urn:microsoft.com/office/officeart/2005/8/layout/default"/>
    <dgm:cxn modelId="{C11B5DB6-87AB-438C-A2B9-0E8F2804FF4F}" type="presOf" srcId="{5CB94B6D-CF53-435C-96FD-8E4C9809474C}" destId="{0751C52D-7686-47A2-81A7-0E61AB0B8DCB}" srcOrd="0" destOrd="0" presId="urn:microsoft.com/office/officeart/2005/8/layout/default"/>
    <dgm:cxn modelId="{89B16500-2EC4-4544-8CED-CBB44807A086}" type="presOf" srcId="{3CB64BF3-C16B-4385-A3C5-8F3C5A226F5D}" destId="{C2BF7D8D-DAED-4115-8287-CABEAC08FBDD}" srcOrd="0" destOrd="0" presId="urn:microsoft.com/office/officeart/2005/8/layout/default"/>
    <dgm:cxn modelId="{FD0C4C90-9A6D-409A-AEFF-FD7BC516D52E}" srcId="{3CB64BF3-C16B-4385-A3C5-8F3C5A226F5D}" destId="{92DE29C2-E9E6-4B90-B249-C25B832B3908}" srcOrd="4" destOrd="0" parTransId="{8D8646B6-2E92-4888-95DD-C92D6F838C72}" sibTransId="{5C78961F-B973-4391-9AB9-636E2CCC374D}"/>
    <dgm:cxn modelId="{9681659E-3C99-4392-B59C-4A8EC6998382}" type="presOf" srcId="{EE74A4F1-A848-47C9-B9D5-D1E7D747A1D5}" destId="{5FDCFD64-AFED-44D6-912D-6D24E8318B43}" srcOrd="0" destOrd="0" presId="urn:microsoft.com/office/officeart/2005/8/layout/default"/>
    <dgm:cxn modelId="{4C5AE7DE-9C61-4625-8637-07CB54A6FB65}" srcId="{3CB64BF3-C16B-4385-A3C5-8F3C5A226F5D}" destId="{EE74A4F1-A848-47C9-B9D5-D1E7D747A1D5}" srcOrd="1" destOrd="0" parTransId="{EE302D52-E975-4290-BEA6-4BC2C1A789CD}" sibTransId="{F2EB9546-6783-4CB8-A119-2FCD1876446D}"/>
    <dgm:cxn modelId="{8330CB06-0F3E-4E27-9AA3-F63BC212E978}" srcId="{3CB64BF3-C16B-4385-A3C5-8F3C5A226F5D}" destId="{5CB94B6D-CF53-435C-96FD-8E4C9809474C}" srcOrd="2" destOrd="0" parTransId="{7ADF93DC-9F6C-4BC2-B9C2-0953E023ABB9}" sibTransId="{0C38FE61-0A03-44E2-AFEB-B7058E0423C4}"/>
    <dgm:cxn modelId="{A3CFA04E-FAF3-4FE7-91DF-61C0EDEC9153}" srcId="{3CB64BF3-C16B-4385-A3C5-8F3C5A226F5D}" destId="{53E69F01-2F68-4C4B-9A25-74D24A54EB2F}" srcOrd="3" destOrd="0" parTransId="{284BD63C-C443-4882-A893-8EBA83B88A1E}" sibTransId="{B0775C46-40BC-4C3C-88DE-2175704A8885}"/>
    <dgm:cxn modelId="{EC1DF573-AA16-4712-9289-69FCCD719F8D}" type="presParOf" srcId="{C2BF7D8D-DAED-4115-8287-CABEAC08FBDD}" destId="{0233C5F4-70FA-4953-BAA1-A9A81B025686}" srcOrd="0" destOrd="0" presId="urn:microsoft.com/office/officeart/2005/8/layout/default"/>
    <dgm:cxn modelId="{68A5F977-E2EC-493F-8B94-25B1D002D568}" type="presParOf" srcId="{C2BF7D8D-DAED-4115-8287-CABEAC08FBDD}" destId="{108EFA9C-DF0C-43EE-8C0F-C19042F365E0}" srcOrd="1" destOrd="0" presId="urn:microsoft.com/office/officeart/2005/8/layout/default"/>
    <dgm:cxn modelId="{6E18A143-2362-422E-9175-71B1E7DE2666}" type="presParOf" srcId="{C2BF7D8D-DAED-4115-8287-CABEAC08FBDD}" destId="{5FDCFD64-AFED-44D6-912D-6D24E8318B43}" srcOrd="2" destOrd="0" presId="urn:microsoft.com/office/officeart/2005/8/layout/default"/>
    <dgm:cxn modelId="{771E8B6D-7DAA-477B-82CE-6CF8C134FE79}" type="presParOf" srcId="{C2BF7D8D-DAED-4115-8287-CABEAC08FBDD}" destId="{D193F9A7-EFF5-43C1-B027-AA8C4C5CEDA0}" srcOrd="3" destOrd="0" presId="urn:microsoft.com/office/officeart/2005/8/layout/default"/>
    <dgm:cxn modelId="{3752047C-28DA-43E5-BE21-792813C5E22A}" type="presParOf" srcId="{C2BF7D8D-DAED-4115-8287-CABEAC08FBDD}" destId="{0751C52D-7686-47A2-81A7-0E61AB0B8DCB}" srcOrd="4" destOrd="0" presId="urn:microsoft.com/office/officeart/2005/8/layout/default"/>
    <dgm:cxn modelId="{32FC38FE-C1D1-4CC9-8991-3FCBFD3A2EBE}" type="presParOf" srcId="{C2BF7D8D-DAED-4115-8287-CABEAC08FBDD}" destId="{5F7F73D3-FEF4-4E88-9FE3-71104BDABB37}" srcOrd="5" destOrd="0" presId="urn:microsoft.com/office/officeart/2005/8/layout/default"/>
    <dgm:cxn modelId="{4555063B-5CAF-4358-AE51-DA98BD593A13}" type="presParOf" srcId="{C2BF7D8D-DAED-4115-8287-CABEAC08FBDD}" destId="{1AB352CA-BF01-44F6-8BB3-B1F5A3E75AB9}" srcOrd="6" destOrd="0" presId="urn:microsoft.com/office/officeart/2005/8/layout/default"/>
    <dgm:cxn modelId="{0A8F93C2-A200-4775-AD7D-9DEDB08FA8A6}" type="presParOf" srcId="{C2BF7D8D-DAED-4115-8287-CABEAC08FBDD}" destId="{E731EB45-3283-444C-9BA6-27378C9F7B53}" srcOrd="7" destOrd="0" presId="urn:microsoft.com/office/officeart/2005/8/layout/default"/>
    <dgm:cxn modelId="{4A4D257F-57D7-4009-9C6D-21F019BA3520}" type="presParOf" srcId="{C2BF7D8D-DAED-4115-8287-CABEAC08FBDD}" destId="{EEFF5635-2080-4E48-812C-AAD5B5C24AC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B64BF3-C16B-4385-A3C5-8F3C5A226F5D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F05FCE8-1A2A-482D-A5DC-8DCD19D1BC20}">
      <dgm:prSet phldrT="[Текст]"/>
      <dgm:spPr/>
      <dgm:t>
        <a:bodyPr/>
        <a:lstStyle/>
        <a:p>
          <a:r>
            <a:rPr lang="ru-RU" b="1" dirty="0" smtClean="0"/>
            <a:t>Договор социального найма регулирует отношения в интересах реализации конституционного права граждан на жилище и служит инструментом социальной политики государства.</a:t>
          </a:r>
          <a:endParaRPr lang="ru-RU" b="0" dirty="0"/>
        </a:p>
      </dgm:t>
    </dgm:pt>
    <dgm:pt modelId="{EFD0B2C5-621C-4173-BCDC-FC5A50596C04}" type="parTrans" cxnId="{219CF05C-C26E-433A-B7C7-A0C82284FDD2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A6C3C324-BEEF-47D9-A9D5-667E01DADAFF}" type="sibTrans" cxnId="{219CF05C-C26E-433A-B7C7-A0C82284FDD2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EE74A4F1-A848-47C9-B9D5-D1E7D747A1D5}">
      <dgm:prSet phldrT="[Текст]"/>
      <dgm:spPr/>
      <dgm:t>
        <a:bodyPr/>
        <a:lstStyle/>
        <a:p>
          <a:r>
            <a:rPr lang="ru-RU" b="1" dirty="0" smtClean="0"/>
            <a:t>Подавляющее большинство норм главы 8 ЖК РФ носит императивный характер, ограничивая свободу сторон в изменении условий договора.</a:t>
          </a:r>
          <a:endParaRPr lang="ru-RU" b="0" dirty="0"/>
        </a:p>
      </dgm:t>
    </dgm:pt>
    <dgm:pt modelId="{EE302D52-E975-4290-BEA6-4BC2C1A789CD}" type="parTrans" cxnId="{4C5AE7DE-9C61-4625-8637-07CB54A6FB65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F2EB9546-6783-4CB8-A119-2FCD1876446D}" type="sibTrans" cxnId="{4C5AE7DE-9C61-4625-8637-07CB54A6FB65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CB94B6D-CF53-435C-96FD-8E4C9809474C}">
      <dgm:prSet phldrT="[Текст]"/>
      <dgm:spPr/>
      <dgm:t>
        <a:bodyPr/>
        <a:lstStyle/>
        <a:p>
          <a:r>
            <a:rPr lang="ru-RU" b="1" dirty="0" smtClean="0"/>
            <a:t>Договор заключается без указания срока и действует до момента прекращения законных оснований для его существования.</a:t>
          </a:r>
          <a:endParaRPr lang="ru-RU" b="0" dirty="0"/>
        </a:p>
      </dgm:t>
    </dgm:pt>
    <dgm:pt modelId="{7ADF93DC-9F6C-4BC2-B9C2-0953E023ABB9}" type="parTrans" cxnId="{8330CB06-0F3E-4E27-9AA3-F63BC212E978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0C38FE61-0A03-44E2-AFEB-B7058E0423C4}" type="sibTrans" cxnId="{8330CB06-0F3E-4E27-9AA3-F63BC212E978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3E69F01-2F68-4C4B-9A25-74D24A54EB2F}">
      <dgm:prSet phldrT="[Текст]"/>
      <dgm:spPr/>
      <dgm:t>
        <a:bodyPr/>
        <a:lstStyle/>
        <a:p>
          <a:r>
            <a:rPr lang="ru-RU" b="1" dirty="0" smtClean="0"/>
            <a:t>Расторжение договора возможно только в судебном порядке и при наличии серьёзных нарушений со стороны нанимателя, зачастую сопровождается предоставлением нового жилья.</a:t>
          </a:r>
          <a:endParaRPr lang="ru-RU" b="0" dirty="0"/>
        </a:p>
      </dgm:t>
    </dgm:pt>
    <dgm:pt modelId="{284BD63C-C443-4882-A893-8EBA83B88A1E}" type="parTrans" cxnId="{A3CFA04E-FAF3-4FE7-91DF-61C0EDEC9153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B0775C46-40BC-4C3C-88DE-2175704A8885}" type="sibTrans" cxnId="{A3CFA04E-FAF3-4FE7-91DF-61C0EDEC9153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92DE29C2-E9E6-4B90-B249-C25B832B3908}">
      <dgm:prSet phldrT="[Текст]"/>
      <dgm:spPr/>
      <dgm:t>
        <a:bodyPr/>
        <a:lstStyle/>
        <a:p>
          <a:r>
            <a:rPr lang="ru-RU" b="1" dirty="0" smtClean="0"/>
            <a:t>Члены семьи нанимателя обладают равными правами на проживание и пользование помещением, даже при смене основного нанимателя.</a:t>
          </a:r>
          <a:endParaRPr lang="ru-RU" b="0" dirty="0"/>
        </a:p>
      </dgm:t>
    </dgm:pt>
    <dgm:pt modelId="{8D8646B6-2E92-4888-95DD-C92D6F838C72}" type="parTrans" cxnId="{FD0C4C90-9A6D-409A-AEFF-FD7BC516D52E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C78961F-B973-4391-9AB9-636E2CCC374D}" type="sibTrans" cxnId="{FD0C4C90-9A6D-409A-AEFF-FD7BC516D52E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C2BF7D8D-DAED-4115-8287-CABEAC08FBDD}" type="pres">
      <dgm:prSet presAssocID="{3CB64BF3-C16B-4385-A3C5-8F3C5A226F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33C5F4-70FA-4953-BAA1-A9A81B025686}" type="pres">
      <dgm:prSet presAssocID="{3F05FCE8-1A2A-482D-A5DC-8DCD19D1BC2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EFA9C-DF0C-43EE-8C0F-C19042F365E0}" type="pres">
      <dgm:prSet presAssocID="{A6C3C324-BEEF-47D9-A9D5-667E01DADAFF}" presName="sibTrans" presStyleCnt="0"/>
      <dgm:spPr/>
    </dgm:pt>
    <dgm:pt modelId="{5FDCFD64-AFED-44D6-912D-6D24E8318B43}" type="pres">
      <dgm:prSet presAssocID="{EE74A4F1-A848-47C9-B9D5-D1E7D747A1D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3F9A7-EFF5-43C1-B027-AA8C4C5CEDA0}" type="pres">
      <dgm:prSet presAssocID="{F2EB9546-6783-4CB8-A119-2FCD1876446D}" presName="sibTrans" presStyleCnt="0"/>
      <dgm:spPr/>
    </dgm:pt>
    <dgm:pt modelId="{0751C52D-7686-47A2-81A7-0E61AB0B8DCB}" type="pres">
      <dgm:prSet presAssocID="{5CB94B6D-CF53-435C-96FD-8E4C9809474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F73D3-FEF4-4E88-9FE3-71104BDABB37}" type="pres">
      <dgm:prSet presAssocID="{0C38FE61-0A03-44E2-AFEB-B7058E0423C4}" presName="sibTrans" presStyleCnt="0"/>
      <dgm:spPr/>
    </dgm:pt>
    <dgm:pt modelId="{1AB352CA-BF01-44F6-8BB3-B1F5A3E75AB9}" type="pres">
      <dgm:prSet presAssocID="{53E69F01-2F68-4C4B-9A25-74D24A54EB2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1EB45-3283-444C-9BA6-27378C9F7B53}" type="pres">
      <dgm:prSet presAssocID="{B0775C46-40BC-4C3C-88DE-2175704A8885}" presName="sibTrans" presStyleCnt="0"/>
      <dgm:spPr/>
    </dgm:pt>
    <dgm:pt modelId="{EEFF5635-2080-4E48-812C-AAD5B5C24AC9}" type="pres">
      <dgm:prSet presAssocID="{92DE29C2-E9E6-4B90-B249-C25B832B390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B4FE4B-5716-4417-AC60-103F8BE3F0C4}" type="presOf" srcId="{3CB64BF3-C16B-4385-A3C5-8F3C5A226F5D}" destId="{C2BF7D8D-DAED-4115-8287-CABEAC08FBDD}" srcOrd="0" destOrd="0" presId="urn:microsoft.com/office/officeart/2005/8/layout/default"/>
    <dgm:cxn modelId="{8E7D3613-617D-4478-B815-47B5E6D64B87}" type="presOf" srcId="{92DE29C2-E9E6-4B90-B249-C25B832B3908}" destId="{EEFF5635-2080-4E48-812C-AAD5B5C24AC9}" srcOrd="0" destOrd="0" presId="urn:microsoft.com/office/officeart/2005/8/layout/default"/>
    <dgm:cxn modelId="{9AD5CD9C-7FC5-45D4-904B-C4DE7CFB0970}" type="presOf" srcId="{53E69F01-2F68-4C4B-9A25-74D24A54EB2F}" destId="{1AB352CA-BF01-44F6-8BB3-B1F5A3E75AB9}" srcOrd="0" destOrd="0" presId="urn:microsoft.com/office/officeart/2005/8/layout/default"/>
    <dgm:cxn modelId="{A3CFA04E-FAF3-4FE7-91DF-61C0EDEC9153}" srcId="{3CB64BF3-C16B-4385-A3C5-8F3C5A226F5D}" destId="{53E69F01-2F68-4C4B-9A25-74D24A54EB2F}" srcOrd="3" destOrd="0" parTransId="{284BD63C-C443-4882-A893-8EBA83B88A1E}" sibTransId="{B0775C46-40BC-4C3C-88DE-2175704A8885}"/>
    <dgm:cxn modelId="{219CF05C-C26E-433A-B7C7-A0C82284FDD2}" srcId="{3CB64BF3-C16B-4385-A3C5-8F3C5A226F5D}" destId="{3F05FCE8-1A2A-482D-A5DC-8DCD19D1BC20}" srcOrd="0" destOrd="0" parTransId="{EFD0B2C5-621C-4173-BCDC-FC5A50596C04}" sibTransId="{A6C3C324-BEEF-47D9-A9D5-667E01DADAFF}"/>
    <dgm:cxn modelId="{5664DF9A-6339-4BA8-B46A-E5D64D2E9C9D}" type="presOf" srcId="{5CB94B6D-CF53-435C-96FD-8E4C9809474C}" destId="{0751C52D-7686-47A2-81A7-0E61AB0B8DCB}" srcOrd="0" destOrd="0" presId="urn:microsoft.com/office/officeart/2005/8/layout/default"/>
    <dgm:cxn modelId="{4C5AE7DE-9C61-4625-8637-07CB54A6FB65}" srcId="{3CB64BF3-C16B-4385-A3C5-8F3C5A226F5D}" destId="{EE74A4F1-A848-47C9-B9D5-D1E7D747A1D5}" srcOrd="1" destOrd="0" parTransId="{EE302D52-E975-4290-BEA6-4BC2C1A789CD}" sibTransId="{F2EB9546-6783-4CB8-A119-2FCD1876446D}"/>
    <dgm:cxn modelId="{24CC1060-B233-48C2-A4DD-C4829AAB3FBE}" type="presOf" srcId="{EE74A4F1-A848-47C9-B9D5-D1E7D747A1D5}" destId="{5FDCFD64-AFED-44D6-912D-6D24E8318B43}" srcOrd="0" destOrd="0" presId="urn:microsoft.com/office/officeart/2005/8/layout/default"/>
    <dgm:cxn modelId="{8330CB06-0F3E-4E27-9AA3-F63BC212E978}" srcId="{3CB64BF3-C16B-4385-A3C5-8F3C5A226F5D}" destId="{5CB94B6D-CF53-435C-96FD-8E4C9809474C}" srcOrd="2" destOrd="0" parTransId="{7ADF93DC-9F6C-4BC2-B9C2-0953E023ABB9}" sibTransId="{0C38FE61-0A03-44E2-AFEB-B7058E0423C4}"/>
    <dgm:cxn modelId="{472788F7-7ACD-4DE6-8D4E-070498C1B911}" type="presOf" srcId="{3F05FCE8-1A2A-482D-A5DC-8DCD19D1BC20}" destId="{0233C5F4-70FA-4953-BAA1-A9A81B025686}" srcOrd="0" destOrd="0" presId="urn:microsoft.com/office/officeart/2005/8/layout/default"/>
    <dgm:cxn modelId="{FD0C4C90-9A6D-409A-AEFF-FD7BC516D52E}" srcId="{3CB64BF3-C16B-4385-A3C5-8F3C5A226F5D}" destId="{92DE29C2-E9E6-4B90-B249-C25B832B3908}" srcOrd="4" destOrd="0" parTransId="{8D8646B6-2E92-4888-95DD-C92D6F838C72}" sibTransId="{5C78961F-B973-4391-9AB9-636E2CCC374D}"/>
    <dgm:cxn modelId="{D0B0B217-804A-48B2-9CD0-37412E51BF7F}" type="presParOf" srcId="{C2BF7D8D-DAED-4115-8287-CABEAC08FBDD}" destId="{0233C5F4-70FA-4953-BAA1-A9A81B025686}" srcOrd="0" destOrd="0" presId="urn:microsoft.com/office/officeart/2005/8/layout/default"/>
    <dgm:cxn modelId="{84831D51-F8B6-49E8-B900-EA6B3BFA1D72}" type="presParOf" srcId="{C2BF7D8D-DAED-4115-8287-CABEAC08FBDD}" destId="{108EFA9C-DF0C-43EE-8C0F-C19042F365E0}" srcOrd="1" destOrd="0" presId="urn:microsoft.com/office/officeart/2005/8/layout/default"/>
    <dgm:cxn modelId="{2E238268-C9A6-4825-8CB6-5ED1D30001F7}" type="presParOf" srcId="{C2BF7D8D-DAED-4115-8287-CABEAC08FBDD}" destId="{5FDCFD64-AFED-44D6-912D-6D24E8318B43}" srcOrd="2" destOrd="0" presId="urn:microsoft.com/office/officeart/2005/8/layout/default"/>
    <dgm:cxn modelId="{F49E343F-E36D-4037-A73A-C6A8CE7F056B}" type="presParOf" srcId="{C2BF7D8D-DAED-4115-8287-CABEAC08FBDD}" destId="{D193F9A7-EFF5-43C1-B027-AA8C4C5CEDA0}" srcOrd="3" destOrd="0" presId="urn:microsoft.com/office/officeart/2005/8/layout/default"/>
    <dgm:cxn modelId="{D50149D0-8E89-4C43-85BB-FA5133D3ED64}" type="presParOf" srcId="{C2BF7D8D-DAED-4115-8287-CABEAC08FBDD}" destId="{0751C52D-7686-47A2-81A7-0E61AB0B8DCB}" srcOrd="4" destOrd="0" presId="urn:microsoft.com/office/officeart/2005/8/layout/default"/>
    <dgm:cxn modelId="{7CB0A997-4A42-47D8-96A5-E691170B8E09}" type="presParOf" srcId="{C2BF7D8D-DAED-4115-8287-CABEAC08FBDD}" destId="{5F7F73D3-FEF4-4E88-9FE3-71104BDABB37}" srcOrd="5" destOrd="0" presId="urn:microsoft.com/office/officeart/2005/8/layout/default"/>
    <dgm:cxn modelId="{FCF45E9C-552A-4E0E-ABCB-09151B155F52}" type="presParOf" srcId="{C2BF7D8D-DAED-4115-8287-CABEAC08FBDD}" destId="{1AB352CA-BF01-44F6-8BB3-B1F5A3E75AB9}" srcOrd="6" destOrd="0" presId="urn:microsoft.com/office/officeart/2005/8/layout/default"/>
    <dgm:cxn modelId="{3CC1C425-0D8E-493E-9D5B-76F639F35617}" type="presParOf" srcId="{C2BF7D8D-DAED-4115-8287-CABEAC08FBDD}" destId="{E731EB45-3283-444C-9BA6-27378C9F7B53}" srcOrd="7" destOrd="0" presId="urn:microsoft.com/office/officeart/2005/8/layout/default"/>
    <dgm:cxn modelId="{E39F2630-5F5D-462C-8DA1-A4C2E7E5A925}" type="presParOf" srcId="{C2BF7D8D-DAED-4115-8287-CABEAC08FBDD}" destId="{EEFF5635-2080-4E48-812C-AAD5B5C24AC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B64BF3-C16B-4385-A3C5-8F3C5A226F5D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F05FCE8-1A2A-482D-A5DC-8DCD19D1BC20}">
      <dgm:prSet phldrT="[Текст]"/>
      <dgm:spPr/>
      <dgm:t>
        <a:bodyPr/>
        <a:lstStyle/>
        <a:p>
          <a:r>
            <a:rPr lang="ru-RU" b="1" dirty="0" smtClean="0"/>
            <a:t>Специализированный </a:t>
          </a:r>
          <a:r>
            <a:rPr lang="ru-RU" b="1" dirty="0" err="1" smtClean="0"/>
            <a:t>найм</a:t>
          </a:r>
          <a:r>
            <a:rPr lang="ru-RU" b="1" dirty="0" smtClean="0"/>
            <a:t> ограничен целью временного проживания и конкретной жизненной ситуацией (служба, работа, обучение, экстренные случаи).</a:t>
          </a:r>
          <a:endParaRPr lang="ru-RU" b="0" dirty="0"/>
        </a:p>
      </dgm:t>
    </dgm:pt>
    <dgm:pt modelId="{EFD0B2C5-621C-4173-BCDC-FC5A50596C04}" type="parTrans" cxnId="{219CF05C-C26E-433A-B7C7-A0C82284FDD2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A6C3C324-BEEF-47D9-A9D5-667E01DADAFF}" type="sibTrans" cxnId="{219CF05C-C26E-433A-B7C7-A0C82284FDD2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EE74A4F1-A848-47C9-B9D5-D1E7D747A1D5}">
      <dgm:prSet phldrT="[Текст]"/>
      <dgm:spPr/>
      <dgm:t>
        <a:bodyPr/>
        <a:lstStyle/>
        <a:p>
          <a:r>
            <a:rPr lang="ru-RU" b="1" dirty="0" smtClean="0"/>
            <a:t>Продолжительность договора напрямую зависит от основания предоставления помещения и прекращается сразу после его исчезновения.</a:t>
          </a:r>
          <a:endParaRPr lang="ru-RU" b="0" dirty="0"/>
        </a:p>
      </dgm:t>
    </dgm:pt>
    <dgm:pt modelId="{EE302D52-E975-4290-BEA6-4BC2C1A789CD}" type="parTrans" cxnId="{4C5AE7DE-9C61-4625-8637-07CB54A6FB65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F2EB9546-6783-4CB8-A119-2FCD1876446D}" type="sibTrans" cxnId="{4C5AE7DE-9C61-4625-8637-07CB54A6FB65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CB94B6D-CF53-435C-96FD-8E4C9809474C}">
      <dgm:prSet phldrT="[Текст]"/>
      <dgm:spPr/>
      <dgm:t>
        <a:bodyPr/>
        <a:lstStyle/>
        <a:p>
          <a:r>
            <a:rPr lang="ru-RU" b="1" dirty="0" smtClean="0"/>
            <a:t>Использование помещения строго ограничено условиями договора, запрещена передача третьим лицам, обмен или поднаём.</a:t>
          </a:r>
          <a:endParaRPr lang="ru-RU" b="0" dirty="0"/>
        </a:p>
      </dgm:t>
    </dgm:pt>
    <dgm:pt modelId="{7ADF93DC-9F6C-4BC2-B9C2-0953E023ABB9}" type="parTrans" cxnId="{8330CB06-0F3E-4E27-9AA3-F63BC212E978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0C38FE61-0A03-44E2-AFEB-B7058E0423C4}" type="sibTrans" cxnId="{8330CB06-0F3E-4E27-9AA3-F63BC212E978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3E69F01-2F68-4C4B-9A25-74D24A54EB2F}">
      <dgm:prSet phldrT="[Текст]"/>
      <dgm:spPr/>
      <dgm:t>
        <a:bodyPr/>
        <a:lstStyle/>
        <a:p>
          <a:r>
            <a:rPr lang="ru-RU" b="1" dirty="0" smtClean="0"/>
            <a:t>Владельцем является госструктура или муниципальное образование, нанимателями выступают физические лица, находящиеся в особых жизненных обстоятельствах.</a:t>
          </a:r>
          <a:endParaRPr lang="ru-RU" b="0" dirty="0"/>
        </a:p>
      </dgm:t>
    </dgm:pt>
    <dgm:pt modelId="{284BD63C-C443-4882-A893-8EBA83B88A1E}" type="parTrans" cxnId="{A3CFA04E-FAF3-4FE7-91DF-61C0EDEC9153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B0775C46-40BC-4C3C-88DE-2175704A8885}" type="sibTrans" cxnId="{A3CFA04E-FAF3-4FE7-91DF-61C0EDEC9153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92DE29C2-E9E6-4B90-B249-C25B832B3908}">
      <dgm:prSet phldrT="[Текст]"/>
      <dgm:spPr/>
      <dgm:t>
        <a:bodyPr/>
        <a:lstStyle/>
        <a:p>
          <a:r>
            <a:rPr lang="ru-RU" b="1" dirty="0" smtClean="0"/>
            <a:t>Договор расторгается без предоставления альтернативного жилья, выселение проводится в упрощенном порядке при потере основания.</a:t>
          </a:r>
          <a:endParaRPr lang="ru-RU" b="0" dirty="0"/>
        </a:p>
      </dgm:t>
    </dgm:pt>
    <dgm:pt modelId="{8D8646B6-2E92-4888-95DD-C92D6F838C72}" type="parTrans" cxnId="{FD0C4C90-9A6D-409A-AEFF-FD7BC516D52E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5C78961F-B973-4391-9AB9-636E2CCC374D}" type="sibTrans" cxnId="{FD0C4C90-9A6D-409A-AEFF-FD7BC516D52E}">
      <dgm:prSet/>
      <dgm:spPr/>
      <dgm:t>
        <a:bodyPr/>
        <a:lstStyle/>
        <a:p>
          <a:endParaRPr lang="ru-RU" b="0">
            <a:solidFill>
              <a:schemeClr val="tx1"/>
            </a:solidFill>
          </a:endParaRPr>
        </a:p>
      </dgm:t>
    </dgm:pt>
    <dgm:pt modelId="{C2BF7D8D-DAED-4115-8287-CABEAC08FBDD}" type="pres">
      <dgm:prSet presAssocID="{3CB64BF3-C16B-4385-A3C5-8F3C5A226F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33C5F4-70FA-4953-BAA1-A9A81B025686}" type="pres">
      <dgm:prSet presAssocID="{3F05FCE8-1A2A-482D-A5DC-8DCD19D1BC2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EFA9C-DF0C-43EE-8C0F-C19042F365E0}" type="pres">
      <dgm:prSet presAssocID="{A6C3C324-BEEF-47D9-A9D5-667E01DADAFF}" presName="sibTrans" presStyleCnt="0"/>
      <dgm:spPr/>
    </dgm:pt>
    <dgm:pt modelId="{5FDCFD64-AFED-44D6-912D-6D24E8318B43}" type="pres">
      <dgm:prSet presAssocID="{EE74A4F1-A848-47C9-B9D5-D1E7D747A1D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3F9A7-EFF5-43C1-B027-AA8C4C5CEDA0}" type="pres">
      <dgm:prSet presAssocID="{F2EB9546-6783-4CB8-A119-2FCD1876446D}" presName="sibTrans" presStyleCnt="0"/>
      <dgm:spPr/>
    </dgm:pt>
    <dgm:pt modelId="{0751C52D-7686-47A2-81A7-0E61AB0B8DCB}" type="pres">
      <dgm:prSet presAssocID="{5CB94B6D-CF53-435C-96FD-8E4C9809474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F73D3-FEF4-4E88-9FE3-71104BDABB37}" type="pres">
      <dgm:prSet presAssocID="{0C38FE61-0A03-44E2-AFEB-B7058E0423C4}" presName="sibTrans" presStyleCnt="0"/>
      <dgm:spPr/>
    </dgm:pt>
    <dgm:pt modelId="{1AB352CA-BF01-44F6-8BB3-B1F5A3E75AB9}" type="pres">
      <dgm:prSet presAssocID="{53E69F01-2F68-4C4B-9A25-74D24A54EB2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1EB45-3283-444C-9BA6-27378C9F7B53}" type="pres">
      <dgm:prSet presAssocID="{B0775C46-40BC-4C3C-88DE-2175704A8885}" presName="sibTrans" presStyleCnt="0"/>
      <dgm:spPr/>
    </dgm:pt>
    <dgm:pt modelId="{EEFF5635-2080-4E48-812C-AAD5B5C24AC9}" type="pres">
      <dgm:prSet presAssocID="{92DE29C2-E9E6-4B90-B249-C25B832B390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F4F978-B071-4D73-B955-B6EB91886CF0}" type="presOf" srcId="{5CB94B6D-CF53-435C-96FD-8E4C9809474C}" destId="{0751C52D-7686-47A2-81A7-0E61AB0B8DCB}" srcOrd="0" destOrd="0" presId="urn:microsoft.com/office/officeart/2005/8/layout/default"/>
    <dgm:cxn modelId="{A3CFA04E-FAF3-4FE7-91DF-61C0EDEC9153}" srcId="{3CB64BF3-C16B-4385-A3C5-8F3C5A226F5D}" destId="{53E69F01-2F68-4C4B-9A25-74D24A54EB2F}" srcOrd="3" destOrd="0" parTransId="{284BD63C-C443-4882-A893-8EBA83B88A1E}" sibTransId="{B0775C46-40BC-4C3C-88DE-2175704A8885}"/>
    <dgm:cxn modelId="{219CF05C-C26E-433A-B7C7-A0C82284FDD2}" srcId="{3CB64BF3-C16B-4385-A3C5-8F3C5A226F5D}" destId="{3F05FCE8-1A2A-482D-A5DC-8DCD19D1BC20}" srcOrd="0" destOrd="0" parTransId="{EFD0B2C5-621C-4173-BCDC-FC5A50596C04}" sibTransId="{A6C3C324-BEEF-47D9-A9D5-667E01DADAFF}"/>
    <dgm:cxn modelId="{E0D62984-3513-4DCF-85FC-BEEFD43F3811}" type="presOf" srcId="{53E69F01-2F68-4C4B-9A25-74D24A54EB2F}" destId="{1AB352CA-BF01-44F6-8BB3-B1F5A3E75AB9}" srcOrd="0" destOrd="0" presId="urn:microsoft.com/office/officeart/2005/8/layout/default"/>
    <dgm:cxn modelId="{7EA56C43-817A-4D80-818A-F4ECB557D40E}" type="presOf" srcId="{92DE29C2-E9E6-4B90-B249-C25B832B3908}" destId="{EEFF5635-2080-4E48-812C-AAD5B5C24AC9}" srcOrd="0" destOrd="0" presId="urn:microsoft.com/office/officeart/2005/8/layout/default"/>
    <dgm:cxn modelId="{237C5160-E055-4697-A515-E57A70B06F54}" type="presOf" srcId="{3CB64BF3-C16B-4385-A3C5-8F3C5A226F5D}" destId="{C2BF7D8D-DAED-4115-8287-CABEAC08FBDD}" srcOrd="0" destOrd="0" presId="urn:microsoft.com/office/officeart/2005/8/layout/default"/>
    <dgm:cxn modelId="{4C5AE7DE-9C61-4625-8637-07CB54A6FB65}" srcId="{3CB64BF3-C16B-4385-A3C5-8F3C5A226F5D}" destId="{EE74A4F1-A848-47C9-B9D5-D1E7D747A1D5}" srcOrd="1" destOrd="0" parTransId="{EE302D52-E975-4290-BEA6-4BC2C1A789CD}" sibTransId="{F2EB9546-6783-4CB8-A119-2FCD1876446D}"/>
    <dgm:cxn modelId="{8330CB06-0F3E-4E27-9AA3-F63BC212E978}" srcId="{3CB64BF3-C16B-4385-A3C5-8F3C5A226F5D}" destId="{5CB94B6D-CF53-435C-96FD-8E4C9809474C}" srcOrd="2" destOrd="0" parTransId="{7ADF93DC-9F6C-4BC2-B9C2-0953E023ABB9}" sibTransId="{0C38FE61-0A03-44E2-AFEB-B7058E0423C4}"/>
    <dgm:cxn modelId="{FD0C4C90-9A6D-409A-AEFF-FD7BC516D52E}" srcId="{3CB64BF3-C16B-4385-A3C5-8F3C5A226F5D}" destId="{92DE29C2-E9E6-4B90-B249-C25B832B3908}" srcOrd="4" destOrd="0" parTransId="{8D8646B6-2E92-4888-95DD-C92D6F838C72}" sibTransId="{5C78961F-B973-4391-9AB9-636E2CCC374D}"/>
    <dgm:cxn modelId="{81464066-0BCE-4C03-91BC-D5BBEAB23803}" type="presOf" srcId="{3F05FCE8-1A2A-482D-A5DC-8DCD19D1BC20}" destId="{0233C5F4-70FA-4953-BAA1-A9A81B025686}" srcOrd="0" destOrd="0" presId="urn:microsoft.com/office/officeart/2005/8/layout/default"/>
    <dgm:cxn modelId="{255AED41-466C-4822-A3C1-57DC2B190D1E}" type="presOf" srcId="{EE74A4F1-A848-47C9-B9D5-D1E7D747A1D5}" destId="{5FDCFD64-AFED-44D6-912D-6D24E8318B43}" srcOrd="0" destOrd="0" presId="urn:microsoft.com/office/officeart/2005/8/layout/default"/>
    <dgm:cxn modelId="{C51EE3CB-16FA-40EE-8BCB-4FAAED639D83}" type="presParOf" srcId="{C2BF7D8D-DAED-4115-8287-CABEAC08FBDD}" destId="{0233C5F4-70FA-4953-BAA1-A9A81B025686}" srcOrd="0" destOrd="0" presId="urn:microsoft.com/office/officeart/2005/8/layout/default"/>
    <dgm:cxn modelId="{CFACC8E7-83AD-4EFC-9C7D-91FC160096F6}" type="presParOf" srcId="{C2BF7D8D-DAED-4115-8287-CABEAC08FBDD}" destId="{108EFA9C-DF0C-43EE-8C0F-C19042F365E0}" srcOrd="1" destOrd="0" presId="urn:microsoft.com/office/officeart/2005/8/layout/default"/>
    <dgm:cxn modelId="{6B71AEAC-A82B-4BE6-A7D4-2A9005A13736}" type="presParOf" srcId="{C2BF7D8D-DAED-4115-8287-CABEAC08FBDD}" destId="{5FDCFD64-AFED-44D6-912D-6D24E8318B43}" srcOrd="2" destOrd="0" presId="urn:microsoft.com/office/officeart/2005/8/layout/default"/>
    <dgm:cxn modelId="{FDE7F7C1-C0FD-4B40-BAAA-5EC7142F3031}" type="presParOf" srcId="{C2BF7D8D-DAED-4115-8287-CABEAC08FBDD}" destId="{D193F9A7-EFF5-43C1-B027-AA8C4C5CEDA0}" srcOrd="3" destOrd="0" presId="urn:microsoft.com/office/officeart/2005/8/layout/default"/>
    <dgm:cxn modelId="{1D2CA28D-3240-4B48-98A6-8C9D1250B87D}" type="presParOf" srcId="{C2BF7D8D-DAED-4115-8287-CABEAC08FBDD}" destId="{0751C52D-7686-47A2-81A7-0E61AB0B8DCB}" srcOrd="4" destOrd="0" presId="urn:microsoft.com/office/officeart/2005/8/layout/default"/>
    <dgm:cxn modelId="{36FEF352-F161-4CBB-8DF2-1D613F6721BC}" type="presParOf" srcId="{C2BF7D8D-DAED-4115-8287-CABEAC08FBDD}" destId="{5F7F73D3-FEF4-4E88-9FE3-71104BDABB37}" srcOrd="5" destOrd="0" presId="urn:microsoft.com/office/officeart/2005/8/layout/default"/>
    <dgm:cxn modelId="{D1B022F4-0422-447A-BDAD-15E3391C2B3B}" type="presParOf" srcId="{C2BF7D8D-DAED-4115-8287-CABEAC08FBDD}" destId="{1AB352CA-BF01-44F6-8BB3-B1F5A3E75AB9}" srcOrd="6" destOrd="0" presId="urn:microsoft.com/office/officeart/2005/8/layout/default"/>
    <dgm:cxn modelId="{7113AAA7-355B-43D2-BAF3-F1235516EB67}" type="presParOf" srcId="{C2BF7D8D-DAED-4115-8287-CABEAC08FBDD}" destId="{E731EB45-3283-444C-9BA6-27378C9F7B53}" srcOrd="7" destOrd="0" presId="urn:microsoft.com/office/officeart/2005/8/layout/default"/>
    <dgm:cxn modelId="{1FF37B78-B1F3-4F7E-B944-29137F514813}" type="presParOf" srcId="{C2BF7D8D-DAED-4115-8287-CABEAC08FBDD}" destId="{EEFF5635-2080-4E48-812C-AAD5B5C24AC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65F21A1-A666-4A71-8EDC-06FCCF590106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ACBE52B5-B54F-46A5-8B52-B6A117E026AC}">
      <dgm:prSet phldrT="[Текст]" custT="1"/>
      <dgm:spPr/>
      <dgm:t>
        <a:bodyPr/>
        <a:lstStyle/>
        <a:p>
          <a:r>
            <a:rPr lang="ru-RU" sz="1800" dirty="0" smtClean="0"/>
            <a:t>Детализация норм разграничения видов найма  </a:t>
          </a:r>
          <a:endParaRPr lang="ru-RU" sz="1800" dirty="0"/>
        </a:p>
      </dgm:t>
    </dgm:pt>
    <dgm:pt modelId="{1FAAC1D2-D37D-42DB-9FE8-5C0D665FD3DF}" type="parTrans" cxnId="{D5405420-1A45-4F5E-975C-BF649542E0C1}">
      <dgm:prSet/>
      <dgm:spPr/>
      <dgm:t>
        <a:bodyPr/>
        <a:lstStyle/>
        <a:p>
          <a:endParaRPr lang="ru-RU" sz="1800"/>
        </a:p>
      </dgm:t>
    </dgm:pt>
    <dgm:pt modelId="{3C402139-E5A9-404B-8766-7C1B28E19341}" type="sibTrans" cxnId="{D5405420-1A45-4F5E-975C-BF649542E0C1}">
      <dgm:prSet/>
      <dgm:spPr/>
      <dgm:t>
        <a:bodyPr/>
        <a:lstStyle/>
        <a:p>
          <a:endParaRPr lang="ru-RU" sz="1800"/>
        </a:p>
      </dgm:t>
    </dgm:pt>
    <dgm:pt modelId="{635A9653-978E-40CE-B100-6FE67C9D4A3B}">
      <dgm:prSet phldrT="[Текст]" custT="1"/>
      <dgm:spPr/>
      <dgm:t>
        <a:bodyPr/>
        <a:lstStyle/>
        <a:p>
          <a:r>
            <a:rPr lang="ru-RU" sz="1800" dirty="0" smtClean="0"/>
            <a:t>Создание единообразного механизма расторжения договора</a:t>
          </a:r>
          <a:endParaRPr lang="ru-RU" sz="1800" dirty="0"/>
        </a:p>
      </dgm:t>
    </dgm:pt>
    <dgm:pt modelId="{1344D8DD-C641-4150-B3E1-B577AB75FA9F}" type="parTrans" cxnId="{2196EB4D-853A-4E71-A74B-44D91ABCACB3}">
      <dgm:prSet/>
      <dgm:spPr/>
      <dgm:t>
        <a:bodyPr/>
        <a:lstStyle/>
        <a:p>
          <a:endParaRPr lang="ru-RU" sz="1800"/>
        </a:p>
      </dgm:t>
    </dgm:pt>
    <dgm:pt modelId="{6014B64D-2DFE-4773-8C7B-7ADFE916718E}" type="sibTrans" cxnId="{2196EB4D-853A-4E71-A74B-44D91ABCACB3}">
      <dgm:prSet/>
      <dgm:spPr/>
      <dgm:t>
        <a:bodyPr/>
        <a:lstStyle/>
        <a:p>
          <a:endParaRPr lang="ru-RU" sz="1800"/>
        </a:p>
      </dgm:t>
    </dgm:pt>
    <dgm:pt modelId="{90B1B13D-C358-4DD2-A5BD-7A67FD13C818}">
      <dgm:prSet phldrT="[Текст]" custT="1"/>
      <dgm:spPr/>
      <dgm:t>
        <a:bodyPr/>
        <a:lstStyle/>
        <a:p>
          <a:r>
            <a:rPr lang="ru-RU" sz="1800" dirty="0" smtClean="0"/>
            <a:t>Устранение пробелов в расчетах задолженности и пени</a:t>
          </a:r>
          <a:endParaRPr lang="ru-RU" sz="1800" dirty="0"/>
        </a:p>
      </dgm:t>
    </dgm:pt>
    <dgm:pt modelId="{5899B7CF-9B71-42A5-9F65-777EB9E7CA00}" type="parTrans" cxnId="{D4B77B69-1BA1-474B-B23C-5D3800A8131D}">
      <dgm:prSet/>
      <dgm:spPr/>
      <dgm:t>
        <a:bodyPr/>
        <a:lstStyle/>
        <a:p>
          <a:endParaRPr lang="ru-RU" sz="1800"/>
        </a:p>
      </dgm:t>
    </dgm:pt>
    <dgm:pt modelId="{F4666531-F41E-47F8-BE60-DA9CC5AFACE0}" type="sibTrans" cxnId="{D4B77B69-1BA1-474B-B23C-5D3800A8131D}">
      <dgm:prSet/>
      <dgm:spPr/>
      <dgm:t>
        <a:bodyPr/>
        <a:lstStyle/>
        <a:p>
          <a:endParaRPr lang="ru-RU" sz="1800"/>
        </a:p>
      </dgm:t>
    </dgm:pt>
    <dgm:pt modelId="{50C5A444-14E5-46CB-B29B-FA8130AF89BA}">
      <dgm:prSet phldrT="[Текст]" custT="1"/>
      <dgm:spPr/>
      <dgm:t>
        <a:bodyPr/>
        <a:lstStyle/>
        <a:p>
          <a:r>
            <a:rPr lang="ru-RU" sz="1800" dirty="0" smtClean="0"/>
            <a:t>Устранение пробелов в расчетах задолженности и пени</a:t>
          </a:r>
          <a:endParaRPr lang="ru-RU" sz="1800" dirty="0"/>
        </a:p>
      </dgm:t>
    </dgm:pt>
    <dgm:pt modelId="{AA4254D4-4719-4B4E-A6F5-02A187AC53F7}" type="parTrans" cxnId="{C162BC7B-6611-428F-B2FA-F9DA8DE5DC1D}">
      <dgm:prSet/>
      <dgm:spPr/>
      <dgm:t>
        <a:bodyPr/>
        <a:lstStyle/>
        <a:p>
          <a:endParaRPr lang="ru-RU" sz="1800"/>
        </a:p>
      </dgm:t>
    </dgm:pt>
    <dgm:pt modelId="{2FBBD9FC-3800-49D4-AF41-155F48CDE039}" type="sibTrans" cxnId="{C162BC7B-6611-428F-B2FA-F9DA8DE5DC1D}">
      <dgm:prSet/>
      <dgm:spPr/>
      <dgm:t>
        <a:bodyPr/>
        <a:lstStyle/>
        <a:p>
          <a:endParaRPr lang="ru-RU" sz="1800"/>
        </a:p>
      </dgm:t>
    </dgm:pt>
    <dgm:pt modelId="{A44DCB33-1B46-4C1E-8B6F-64B24641B403}">
      <dgm:prSet phldrT="[Текст]" custT="1"/>
      <dgm:spPr/>
      <dgm:t>
        <a:bodyPr/>
        <a:lstStyle/>
        <a:p>
          <a:r>
            <a:rPr lang="ru-RU" sz="1800" dirty="0" smtClean="0"/>
            <a:t>Закрепление статуса прав нанимателя  </a:t>
          </a:r>
          <a:endParaRPr lang="ru-RU" sz="1800" dirty="0"/>
        </a:p>
      </dgm:t>
    </dgm:pt>
    <dgm:pt modelId="{647F50C3-7CF5-4311-A9E6-9344A9B6483C}" type="parTrans" cxnId="{58C7BFF3-B2ED-4E42-8AE6-298AC8CBF62F}">
      <dgm:prSet/>
      <dgm:spPr/>
      <dgm:t>
        <a:bodyPr/>
        <a:lstStyle/>
        <a:p>
          <a:endParaRPr lang="ru-RU" sz="1800"/>
        </a:p>
      </dgm:t>
    </dgm:pt>
    <dgm:pt modelId="{DB075D33-18EE-401E-9A19-23A6843FEF23}" type="sibTrans" cxnId="{58C7BFF3-B2ED-4E42-8AE6-298AC8CBF62F}">
      <dgm:prSet/>
      <dgm:spPr/>
      <dgm:t>
        <a:bodyPr/>
        <a:lstStyle/>
        <a:p>
          <a:endParaRPr lang="ru-RU" sz="1800"/>
        </a:p>
      </dgm:t>
    </dgm:pt>
    <dgm:pt modelId="{B3638646-94F3-41DD-9002-915313F6B80F}" type="pres">
      <dgm:prSet presAssocID="{B65F21A1-A666-4A71-8EDC-06FCCF59010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7B5721-36B7-4636-AD19-E3B32BC0C518}" type="pres">
      <dgm:prSet presAssocID="{ACBE52B5-B54F-46A5-8B52-B6A117E026A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A7F22-DA3B-4E7F-9B1F-2C4D8C2170D1}" type="pres">
      <dgm:prSet presAssocID="{3C402139-E5A9-404B-8766-7C1B28E19341}" presName="sibTrans" presStyleCnt="0"/>
      <dgm:spPr/>
    </dgm:pt>
    <dgm:pt modelId="{7E283AA5-3C0B-4A9A-B219-955AF528B263}" type="pres">
      <dgm:prSet presAssocID="{635A9653-978E-40CE-B100-6FE67C9D4A3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0FA777-FB92-452D-8D0E-AF72BDDD05AE}" type="pres">
      <dgm:prSet presAssocID="{6014B64D-2DFE-4773-8C7B-7ADFE916718E}" presName="sibTrans" presStyleCnt="0"/>
      <dgm:spPr/>
    </dgm:pt>
    <dgm:pt modelId="{7A576271-B24A-49CF-BD4D-77EA5CAC43F4}" type="pres">
      <dgm:prSet presAssocID="{90B1B13D-C358-4DD2-A5BD-7A67FD13C81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740807-BA5F-4159-8111-9A325AA45FC6}" type="pres">
      <dgm:prSet presAssocID="{F4666531-F41E-47F8-BE60-DA9CC5AFACE0}" presName="sibTrans" presStyleCnt="0"/>
      <dgm:spPr/>
    </dgm:pt>
    <dgm:pt modelId="{18D55AFB-CB79-4E2E-8C8D-8A6B4F589D1A}" type="pres">
      <dgm:prSet presAssocID="{50C5A444-14E5-46CB-B29B-FA8130AF89B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D1F9C-947C-4D8D-B64A-19E58518B73E}" type="pres">
      <dgm:prSet presAssocID="{2FBBD9FC-3800-49D4-AF41-155F48CDE039}" presName="sibTrans" presStyleCnt="0"/>
      <dgm:spPr/>
    </dgm:pt>
    <dgm:pt modelId="{ACE7AF4D-779E-4555-9B47-AE6D5805C989}" type="pres">
      <dgm:prSet presAssocID="{A44DCB33-1B46-4C1E-8B6F-64B24641B40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405420-1A45-4F5E-975C-BF649542E0C1}" srcId="{B65F21A1-A666-4A71-8EDC-06FCCF590106}" destId="{ACBE52B5-B54F-46A5-8B52-B6A117E026AC}" srcOrd="0" destOrd="0" parTransId="{1FAAC1D2-D37D-42DB-9FE8-5C0D665FD3DF}" sibTransId="{3C402139-E5A9-404B-8766-7C1B28E19341}"/>
    <dgm:cxn modelId="{C11BBFED-6E64-4F8C-B54A-26DE88E9B211}" type="presOf" srcId="{50C5A444-14E5-46CB-B29B-FA8130AF89BA}" destId="{18D55AFB-CB79-4E2E-8C8D-8A6B4F589D1A}" srcOrd="0" destOrd="0" presId="urn:microsoft.com/office/officeart/2005/8/layout/default"/>
    <dgm:cxn modelId="{D4B77B69-1BA1-474B-B23C-5D3800A8131D}" srcId="{B65F21A1-A666-4A71-8EDC-06FCCF590106}" destId="{90B1B13D-C358-4DD2-A5BD-7A67FD13C818}" srcOrd="2" destOrd="0" parTransId="{5899B7CF-9B71-42A5-9F65-777EB9E7CA00}" sibTransId="{F4666531-F41E-47F8-BE60-DA9CC5AFACE0}"/>
    <dgm:cxn modelId="{C162BC7B-6611-428F-B2FA-F9DA8DE5DC1D}" srcId="{B65F21A1-A666-4A71-8EDC-06FCCF590106}" destId="{50C5A444-14E5-46CB-B29B-FA8130AF89BA}" srcOrd="3" destOrd="0" parTransId="{AA4254D4-4719-4B4E-A6F5-02A187AC53F7}" sibTransId="{2FBBD9FC-3800-49D4-AF41-155F48CDE039}"/>
    <dgm:cxn modelId="{41DF5925-9865-4D42-B564-DED130A41773}" type="presOf" srcId="{ACBE52B5-B54F-46A5-8B52-B6A117E026AC}" destId="{F17B5721-36B7-4636-AD19-E3B32BC0C518}" srcOrd="0" destOrd="0" presId="urn:microsoft.com/office/officeart/2005/8/layout/default"/>
    <dgm:cxn modelId="{A1B9EC5B-2167-49FA-9606-79D891A632C4}" type="presOf" srcId="{A44DCB33-1B46-4C1E-8B6F-64B24641B403}" destId="{ACE7AF4D-779E-4555-9B47-AE6D5805C989}" srcOrd="0" destOrd="0" presId="urn:microsoft.com/office/officeart/2005/8/layout/default"/>
    <dgm:cxn modelId="{EA7AA8BF-C3C1-461D-9102-B3E69DE42424}" type="presOf" srcId="{B65F21A1-A666-4A71-8EDC-06FCCF590106}" destId="{B3638646-94F3-41DD-9002-915313F6B80F}" srcOrd="0" destOrd="0" presId="urn:microsoft.com/office/officeart/2005/8/layout/default"/>
    <dgm:cxn modelId="{5AC2E175-6F25-426B-BE87-972EF84F3125}" type="presOf" srcId="{90B1B13D-C358-4DD2-A5BD-7A67FD13C818}" destId="{7A576271-B24A-49CF-BD4D-77EA5CAC43F4}" srcOrd="0" destOrd="0" presId="urn:microsoft.com/office/officeart/2005/8/layout/default"/>
    <dgm:cxn modelId="{2196EB4D-853A-4E71-A74B-44D91ABCACB3}" srcId="{B65F21A1-A666-4A71-8EDC-06FCCF590106}" destId="{635A9653-978E-40CE-B100-6FE67C9D4A3B}" srcOrd="1" destOrd="0" parTransId="{1344D8DD-C641-4150-B3E1-B577AB75FA9F}" sibTransId="{6014B64D-2DFE-4773-8C7B-7ADFE916718E}"/>
    <dgm:cxn modelId="{5434133C-06BE-4B51-8727-9F865EE2DB39}" type="presOf" srcId="{635A9653-978E-40CE-B100-6FE67C9D4A3B}" destId="{7E283AA5-3C0B-4A9A-B219-955AF528B263}" srcOrd="0" destOrd="0" presId="urn:microsoft.com/office/officeart/2005/8/layout/default"/>
    <dgm:cxn modelId="{58C7BFF3-B2ED-4E42-8AE6-298AC8CBF62F}" srcId="{B65F21A1-A666-4A71-8EDC-06FCCF590106}" destId="{A44DCB33-1B46-4C1E-8B6F-64B24641B403}" srcOrd="4" destOrd="0" parTransId="{647F50C3-7CF5-4311-A9E6-9344A9B6483C}" sibTransId="{DB075D33-18EE-401E-9A19-23A6843FEF23}"/>
    <dgm:cxn modelId="{22757A97-4F64-466D-94E7-3FC0C66A96FC}" type="presParOf" srcId="{B3638646-94F3-41DD-9002-915313F6B80F}" destId="{F17B5721-36B7-4636-AD19-E3B32BC0C518}" srcOrd="0" destOrd="0" presId="urn:microsoft.com/office/officeart/2005/8/layout/default"/>
    <dgm:cxn modelId="{650C9FC8-B6B1-4E0C-848B-3D03DA9C1D35}" type="presParOf" srcId="{B3638646-94F3-41DD-9002-915313F6B80F}" destId="{8F2A7F22-DA3B-4E7F-9B1F-2C4D8C2170D1}" srcOrd="1" destOrd="0" presId="urn:microsoft.com/office/officeart/2005/8/layout/default"/>
    <dgm:cxn modelId="{F0DC6E72-2785-40EB-8882-F38A93D69773}" type="presParOf" srcId="{B3638646-94F3-41DD-9002-915313F6B80F}" destId="{7E283AA5-3C0B-4A9A-B219-955AF528B263}" srcOrd="2" destOrd="0" presId="urn:microsoft.com/office/officeart/2005/8/layout/default"/>
    <dgm:cxn modelId="{488A85BA-F710-4ACC-A7E7-D14EA1DBCE57}" type="presParOf" srcId="{B3638646-94F3-41DD-9002-915313F6B80F}" destId="{FD0FA777-FB92-452D-8D0E-AF72BDDD05AE}" srcOrd="3" destOrd="0" presId="urn:microsoft.com/office/officeart/2005/8/layout/default"/>
    <dgm:cxn modelId="{37A1D0EE-BDAA-4883-9A38-9D08B6E4CF49}" type="presParOf" srcId="{B3638646-94F3-41DD-9002-915313F6B80F}" destId="{7A576271-B24A-49CF-BD4D-77EA5CAC43F4}" srcOrd="4" destOrd="0" presId="urn:microsoft.com/office/officeart/2005/8/layout/default"/>
    <dgm:cxn modelId="{3C8AB6A1-5FD3-402B-BFD7-6A4D29FEACD4}" type="presParOf" srcId="{B3638646-94F3-41DD-9002-915313F6B80F}" destId="{E3740807-BA5F-4159-8111-9A325AA45FC6}" srcOrd="5" destOrd="0" presId="urn:microsoft.com/office/officeart/2005/8/layout/default"/>
    <dgm:cxn modelId="{39158DAD-8ADA-4A2F-80C7-2F4CE85C83D9}" type="presParOf" srcId="{B3638646-94F3-41DD-9002-915313F6B80F}" destId="{18D55AFB-CB79-4E2E-8C8D-8A6B4F589D1A}" srcOrd="6" destOrd="0" presId="urn:microsoft.com/office/officeart/2005/8/layout/default"/>
    <dgm:cxn modelId="{BBBF2249-47A0-443A-84B1-9F6A05F12859}" type="presParOf" srcId="{B3638646-94F3-41DD-9002-915313F6B80F}" destId="{ECDD1F9C-947C-4D8D-B64A-19E58518B73E}" srcOrd="7" destOrd="0" presId="urn:microsoft.com/office/officeart/2005/8/layout/default"/>
    <dgm:cxn modelId="{8394E6E0-0470-4D41-9A2C-415B11E59A23}" type="presParOf" srcId="{B3638646-94F3-41DD-9002-915313F6B80F}" destId="{ACE7AF4D-779E-4555-9B47-AE6D5805C98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B556B-C739-4CD8-8D4A-78D2E35F8503}">
      <dsp:nvSpPr>
        <dsp:cNvPr id="0" name=""/>
        <dsp:cNvSpPr/>
      </dsp:nvSpPr>
      <dsp:spPr>
        <a:xfrm>
          <a:off x="0" y="175555"/>
          <a:ext cx="3570232" cy="2142139"/>
        </a:xfrm>
        <a:prstGeom prst="wedgeRect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Рассмотреть досоветский период формирования законодательства о договоре найма жилого помещения, представить его общую характеристику, относительно договора найма жилого помещения</a:t>
          </a:r>
          <a:endParaRPr lang="ru-RU" sz="1800" kern="1200" dirty="0"/>
        </a:p>
      </dsp:txBody>
      <dsp:txXfrm>
        <a:off x="0" y="175555"/>
        <a:ext cx="3570232" cy="2142139"/>
      </dsp:txXfrm>
    </dsp:sp>
    <dsp:sp modelId="{6FF5B9DE-8700-47D5-A2EE-6B9D2352F5DA}">
      <dsp:nvSpPr>
        <dsp:cNvPr id="0" name=""/>
        <dsp:cNvSpPr/>
      </dsp:nvSpPr>
      <dsp:spPr>
        <a:xfrm>
          <a:off x="3927256" y="175555"/>
          <a:ext cx="3570232" cy="2142139"/>
        </a:xfrm>
        <a:prstGeom prst="wedgeRect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Исследовать законодательство о договоре найма жилого помещения в советский период (1917-1991 г. г.)</a:t>
          </a:r>
          <a:endParaRPr lang="ru-RU" sz="1800" kern="1200" dirty="0"/>
        </a:p>
      </dsp:txBody>
      <dsp:txXfrm>
        <a:off x="3927256" y="175555"/>
        <a:ext cx="3570232" cy="2142139"/>
      </dsp:txXfrm>
    </dsp:sp>
    <dsp:sp modelId="{52585770-6DE6-4198-B0B2-B8EFAB2FA9D6}">
      <dsp:nvSpPr>
        <dsp:cNvPr id="0" name=""/>
        <dsp:cNvSpPr/>
      </dsp:nvSpPr>
      <dsp:spPr>
        <a:xfrm>
          <a:off x="7854512" y="175555"/>
          <a:ext cx="3570232" cy="2142139"/>
        </a:xfrm>
        <a:prstGeom prst="wedgeRect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Изучить современный период развития законодательства о договоре найма жилого помещения (с 1991 года – по настоящее время</a:t>
          </a:r>
          <a:endParaRPr lang="ru-RU" sz="1800" kern="1200" dirty="0"/>
        </a:p>
      </dsp:txBody>
      <dsp:txXfrm>
        <a:off x="7854512" y="175555"/>
        <a:ext cx="3570232" cy="2142139"/>
      </dsp:txXfrm>
    </dsp:sp>
    <dsp:sp modelId="{6C48C116-6793-46A7-8A54-00E2FAF542B0}">
      <dsp:nvSpPr>
        <dsp:cNvPr id="0" name=""/>
        <dsp:cNvSpPr/>
      </dsp:nvSpPr>
      <dsp:spPr>
        <a:xfrm>
          <a:off x="0" y="2674718"/>
          <a:ext cx="3570232" cy="2142139"/>
        </a:xfrm>
        <a:prstGeom prst="wedgeRect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Рассмотреть современную конструкцию договора найма жилого помещения</a:t>
          </a:r>
          <a:endParaRPr lang="ru-RU" sz="1800" kern="1200" dirty="0"/>
        </a:p>
      </dsp:txBody>
      <dsp:txXfrm>
        <a:off x="0" y="2674718"/>
        <a:ext cx="3570232" cy="2142139"/>
      </dsp:txXfrm>
    </dsp:sp>
    <dsp:sp modelId="{E981D287-F40F-4DA7-AC94-88B419018D87}">
      <dsp:nvSpPr>
        <dsp:cNvPr id="0" name=""/>
        <dsp:cNvSpPr/>
      </dsp:nvSpPr>
      <dsp:spPr>
        <a:xfrm>
          <a:off x="3927256" y="2674718"/>
          <a:ext cx="3570232" cy="2142139"/>
        </a:xfrm>
        <a:prstGeom prst="wedgeRect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Выявить проблемы правового регулирования договора найма жилого помещения и другие</a:t>
          </a:r>
          <a:endParaRPr lang="ru-RU" sz="1800" kern="1200" dirty="0"/>
        </a:p>
      </dsp:txBody>
      <dsp:txXfrm>
        <a:off x="3927256" y="2674718"/>
        <a:ext cx="3570232" cy="2142139"/>
      </dsp:txXfrm>
    </dsp:sp>
    <dsp:sp modelId="{E9C2CEC0-3B3E-4B56-AF28-06BFEB56F99F}">
      <dsp:nvSpPr>
        <dsp:cNvPr id="0" name=""/>
        <dsp:cNvSpPr/>
      </dsp:nvSpPr>
      <dsp:spPr>
        <a:xfrm>
          <a:off x="7854512" y="2674718"/>
          <a:ext cx="3570232" cy="2142139"/>
        </a:xfrm>
        <a:prstGeom prst="wedgeRect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Изучить содержание договора найма жилого помещения</a:t>
          </a:r>
          <a:endParaRPr lang="ru-RU" sz="1800" kern="1200" dirty="0"/>
        </a:p>
      </dsp:txBody>
      <dsp:txXfrm>
        <a:off x="7854512" y="2674718"/>
        <a:ext cx="3570232" cy="2142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3C5F4-70FA-4953-BAA1-A9A81B025686}">
      <dsp:nvSpPr>
        <dsp:cNvPr id="0" name=""/>
        <dsp:cNvSpPr/>
      </dsp:nvSpPr>
      <dsp:spPr>
        <a:xfrm>
          <a:off x="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До революции договор найма жилого помещения регулировался гражданским правом и считался частью общего института имущественного найма.</a:t>
          </a:r>
          <a:endParaRPr lang="ru-RU" sz="1700" b="1" kern="1200" dirty="0"/>
        </a:p>
      </dsp:txBody>
      <dsp:txXfrm>
        <a:off x="0" y="235724"/>
        <a:ext cx="3681904" cy="2209142"/>
      </dsp:txXfrm>
    </dsp:sp>
    <dsp:sp modelId="{5FDCFD64-AFED-44D6-912D-6D24E8318B43}">
      <dsp:nvSpPr>
        <dsp:cNvPr id="0" name=""/>
        <dsp:cNvSpPr/>
      </dsp:nvSpPr>
      <dsp:spPr>
        <a:xfrm>
          <a:off x="3966000" y="183169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Согласно Своду законов Российской империи 1832 года, предметом найма могло быть любое имущество (движимое или недвижимое), причем наниматель получал лишь право пользования, а собственник оставался владельцем объекта.</a:t>
          </a:r>
          <a:endParaRPr lang="ru-RU" sz="1700" b="1" kern="1200" dirty="0"/>
        </a:p>
      </dsp:txBody>
      <dsp:txXfrm>
        <a:off x="3966000" y="183169"/>
        <a:ext cx="3681904" cy="2209142"/>
      </dsp:txXfrm>
    </dsp:sp>
    <dsp:sp modelId="{0751C52D-7686-47A2-81A7-0E61AB0B8DCB}">
      <dsp:nvSpPr>
        <dsp:cNvPr id="0" name=""/>
        <dsp:cNvSpPr/>
      </dsp:nvSpPr>
      <dsp:spPr>
        <a:xfrm>
          <a:off x="810019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Сделки с недвижимостью требовали письменной формы, чаще всего домашней или нотариальной, в то время как устная форма использовалась редко и только для кратковременных соглашений.</a:t>
          </a:r>
          <a:endParaRPr lang="ru-RU" sz="1700" b="1" kern="1200" dirty="0"/>
        </a:p>
      </dsp:txBody>
      <dsp:txXfrm>
        <a:off x="8100190" y="235724"/>
        <a:ext cx="3681904" cy="2209142"/>
      </dsp:txXfrm>
    </dsp:sp>
    <dsp:sp modelId="{1AB352CA-BF01-44F6-8BB3-B1F5A3E75AB9}">
      <dsp:nvSpPr>
        <dsp:cNvPr id="0" name=""/>
        <dsp:cNvSpPr/>
      </dsp:nvSpPr>
      <dsp:spPr>
        <a:xfrm>
          <a:off x="2025047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smtClean="0"/>
            <a:t>Законом устанавливался максимальный срок найма недвижимости – 12 лет, превышение этого срока лишало договор юридической силы в соответствующей части.</a:t>
          </a:r>
          <a:endParaRPr lang="ru-RU" sz="1700" b="1" kern="1200" dirty="0"/>
        </a:p>
      </dsp:txBody>
      <dsp:txXfrm>
        <a:off x="2025047" y="2813058"/>
        <a:ext cx="3681904" cy="2209142"/>
      </dsp:txXfrm>
    </dsp:sp>
    <dsp:sp modelId="{EEFF5635-2080-4E48-812C-AAD5B5C24AC9}">
      <dsp:nvSpPr>
        <dsp:cNvPr id="0" name=""/>
        <dsp:cNvSpPr/>
      </dsp:nvSpPr>
      <dsp:spPr>
        <a:xfrm>
          <a:off x="6075142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smtClean="0"/>
            <a:t>У наймодателя имелись обязанности передавать объект в пригодном состоянии и не мешать его использованию, а наниматель должен был соблюдать назначение помещения, проводить мелкие ремонты и своевременно уплачивать арендную плату.</a:t>
          </a:r>
          <a:endParaRPr lang="ru-RU" sz="1700" b="1" kern="1200" dirty="0"/>
        </a:p>
      </dsp:txBody>
      <dsp:txXfrm>
        <a:off x="6075142" y="2813058"/>
        <a:ext cx="3681904" cy="22091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3C5F4-70FA-4953-BAA1-A9A81B025686}">
      <dsp:nvSpPr>
        <dsp:cNvPr id="0" name=""/>
        <dsp:cNvSpPr/>
      </dsp:nvSpPr>
      <dsp:spPr>
        <a:xfrm>
          <a:off x="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Советская эпоха превратила договор найма жилого помещения из частного обязательства в публичный механизм реализации государственной жилищной политики.</a:t>
          </a:r>
          <a:endParaRPr lang="ru-RU" sz="2000" b="1" kern="1200" dirty="0"/>
        </a:p>
      </dsp:txBody>
      <dsp:txXfrm>
        <a:off x="0" y="235724"/>
        <a:ext cx="3681904" cy="2209142"/>
      </dsp:txXfrm>
    </dsp:sp>
    <dsp:sp modelId="{5FDCFD64-AFED-44D6-912D-6D24E8318B43}">
      <dsp:nvSpPr>
        <dsp:cNvPr id="0" name=""/>
        <dsp:cNvSpPr/>
      </dsp:nvSpPr>
      <dsp:spPr>
        <a:xfrm>
          <a:off x="4050095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От рыночной арендной платы перешли к минимальному взносу или бесплатной передаче жилья гражданам.</a:t>
          </a:r>
          <a:endParaRPr lang="ru-RU" sz="2000" b="1" kern="1200" dirty="0"/>
        </a:p>
      </dsp:txBody>
      <dsp:txXfrm>
        <a:off x="4050095" y="235724"/>
        <a:ext cx="3681904" cy="2209142"/>
      </dsp:txXfrm>
    </dsp:sp>
    <dsp:sp modelId="{0751C52D-7686-47A2-81A7-0E61AB0B8DCB}">
      <dsp:nvSpPr>
        <dsp:cNvPr id="0" name=""/>
        <dsp:cNvSpPr/>
      </dsp:nvSpPr>
      <dsp:spPr>
        <a:xfrm>
          <a:off x="810019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Заключение договора происходило преимущественно на основе административных решений и выдачи специальных ордеров органами власти.</a:t>
          </a:r>
          <a:endParaRPr lang="ru-RU" sz="2000" b="1" kern="1200" dirty="0"/>
        </a:p>
      </dsp:txBody>
      <dsp:txXfrm>
        <a:off x="8100190" y="235724"/>
        <a:ext cx="3681904" cy="2209142"/>
      </dsp:txXfrm>
    </dsp:sp>
    <dsp:sp modelId="{1AB352CA-BF01-44F6-8BB3-B1F5A3E75AB9}">
      <dsp:nvSpPr>
        <dsp:cNvPr id="0" name=""/>
        <dsp:cNvSpPr/>
      </dsp:nvSpPr>
      <dsp:spPr>
        <a:xfrm>
          <a:off x="2025047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Выселение нанимателя без предоставления альтернативного жилья стало затруднительным процессом, обеспечивая социальную стабильность.</a:t>
          </a:r>
          <a:endParaRPr lang="ru-RU" sz="2000" b="1" kern="1200" dirty="0"/>
        </a:p>
      </dsp:txBody>
      <dsp:txXfrm>
        <a:off x="2025047" y="2813058"/>
        <a:ext cx="3681904" cy="2209142"/>
      </dsp:txXfrm>
    </dsp:sp>
    <dsp:sp modelId="{EEFF5635-2080-4E48-812C-AAD5B5C24AC9}">
      <dsp:nvSpPr>
        <dsp:cNvPr id="0" name=""/>
        <dsp:cNvSpPr/>
      </dsp:nvSpPr>
      <dsp:spPr>
        <a:xfrm>
          <a:off x="6075142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Государство осуществляло жесткий контроль за состоянием жилых помещений, вводя административные меры против разрушающего поведения жильцов.   </a:t>
          </a:r>
          <a:endParaRPr lang="ru-RU" sz="2000" b="1" kern="1200" dirty="0"/>
        </a:p>
      </dsp:txBody>
      <dsp:txXfrm>
        <a:off x="6075142" y="2813058"/>
        <a:ext cx="3681904" cy="22091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3C5F4-70FA-4953-BAA1-A9A81B025686}">
      <dsp:nvSpPr>
        <dsp:cNvPr id="0" name=""/>
        <dsp:cNvSpPr/>
      </dsp:nvSpPr>
      <dsp:spPr>
        <a:xfrm>
          <a:off x="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Переход к рыночной экономике привел к признанию частной собственности на жилье и возобновлению полноценных гражданско-правовых отношений в сфере найма.</a:t>
          </a:r>
          <a:endParaRPr lang="ru-RU" sz="2000" b="0" kern="1200" dirty="0"/>
        </a:p>
      </dsp:txBody>
      <dsp:txXfrm>
        <a:off x="0" y="235724"/>
        <a:ext cx="3681904" cy="2209142"/>
      </dsp:txXfrm>
    </dsp:sp>
    <dsp:sp modelId="{5FDCFD64-AFED-44D6-912D-6D24E8318B43}">
      <dsp:nvSpPr>
        <dsp:cNvPr id="0" name=""/>
        <dsp:cNvSpPr/>
      </dsp:nvSpPr>
      <dsp:spPr>
        <a:xfrm>
          <a:off x="4050095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Государство перестало обеспечивать жильё каждому гражданину бесплатно, переключившись на создание условий для приобретения жилья гражданами самостоятельно.</a:t>
          </a:r>
          <a:endParaRPr lang="ru-RU" sz="2000" b="0" kern="1200" dirty="0"/>
        </a:p>
      </dsp:txBody>
      <dsp:txXfrm>
        <a:off x="4050095" y="235724"/>
        <a:ext cx="3681904" cy="2209142"/>
      </dsp:txXfrm>
    </dsp:sp>
    <dsp:sp modelId="{0751C52D-7686-47A2-81A7-0E61AB0B8DCB}">
      <dsp:nvSpPr>
        <dsp:cNvPr id="0" name=""/>
        <dsp:cNvSpPr/>
      </dsp:nvSpPr>
      <dsp:spPr>
        <a:xfrm>
          <a:off x="810019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Появились два типа договоров найма: социальный (для малоимущих и уязвимых групп) и коммерческий (основан на свободном соглашении сторон).</a:t>
          </a:r>
          <a:endParaRPr lang="ru-RU" sz="2000" b="0" kern="1200" dirty="0"/>
        </a:p>
      </dsp:txBody>
      <dsp:txXfrm>
        <a:off x="8100190" y="235724"/>
        <a:ext cx="3681904" cy="2209142"/>
      </dsp:txXfrm>
    </dsp:sp>
    <dsp:sp modelId="{1AB352CA-BF01-44F6-8BB3-B1F5A3E75AB9}">
      <dsp:nvSpPr>
        <dsp:cNvPr id="0" name=""/>
        <dsp:cNvSpPr/>
      </dsp:nvSpPr>
      <dsp:spPr>
        <a:xfrm>
          <a:off x="2025047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Основной формой стала аренда жилья на коммерческой основе, где обе стороны свободно договариваются о сроках, цене и условиях найма.</a:t>
          </a:r>
          <a:endParaRPr lang="ru-RU" sz="2000" b="0" kern="1200" dirty="0"/>
        </a:p>
      </dsp:txBody>
      <dsp:txXfrm>
        <a:off x="2025047" y="2813058"/>
        <a:ext cx="3681904" cy="2209142"/>
      </dsp:txXfrm>
    </dsp:sp>
    <dsp:sp modelId="{EEFF5635-2080-4E48-812C-AAD5B5C24AC9}">
      <dsp:nvSpPr>
        <dsp:cNvPr id="0" name=""/>
        <dsp:cNvSpPr/>
      </dsp:nvSpPr>
      <dsp:spPr>
        <a:xfrm>
          <a:off x="6075142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Установлена судебная защита прав обеих сторон договора найма, гарантирующая соблюдение условий договора и защиту от необоснованного выселения.</a:t>
          </a:r>
          <a:endParaRPr lang="ru-RU" sz="2000" b="0" kern="1200" dirty="0"/>
        </a:p>
      </dsp:txBody>
      <dsp:txXfrm>
        <a:off x="6075142" y="2813058"/>
        <a:ext cx="3681904" cy="22091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3C5F4-70FA-4953-BAA1-A9A81B025686}">
      <dsp:nvSpPr>
        <dsp:cNvPr id="0" name=""/>
        <dsp:cNvSpPr/>
      </dsp:nvSpPr>
      <dsp:spPr>
        <a:xfrm>
          <a:off x="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Договор найма жилого помещения вновь приобрёл полную свободу регулирования, позволяя сторонам самостоятельно определять условия найма, в отличие от ранее существовавшего административного порядка распределения жилья.</a:t>
          </a:r>
          <a:endParaRPr lang="ru-RU" sz="1800" b="0" kern="1200" dirty="0"/>
        </a:p>
      </dsp:txBody>
      <dsp:txXfrm>
        <a:off x="0" y="235724"/>
        <a:ext cx="3681904" cy="2209142"/>
      </dsp:txXfrm>
    </dsp:sp>
    <dsp:sp modelId="{5FDCFD64-AFED-44D6-912D-6D24E8318B43}">
      <dsp:nvSpPr>
        <dsp:cNvPr id="0" name=""/>
        <dsp:cNvSpPr/>
      </dsp:nvSpPr>
      <dsp:spPr>
        <a:xfrm>
          <a:off x="4050095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Большинство положений главы 35 ГК РФ носит диспозитивный характер, предоставляя сторонам большую свободу выбора условий договора, таких как срок, размер платы и распределение обязанностей по ремонту.</a:t>
          </a:r>
          <a:endParaRPr lang="ru-RU" sz="1800" b="0" kern="1200" dirty="0"/>
        </a:p>
      </dsp:txBody>
      <dsp:txXfrm>
        <a:off x="4050095" y="235724"/>
        <a:ext cx="3681904" cy="2209142"/>
      </dsp:txXfrm>
    </dsp:sp>
    <dsp:sp modelId="{0751C52D-7686-47A2-81A7-0E61AB0B8DCB}">
      <dsp:nvSpPr>
        <dsp:cNvPr id="0" name=""/>
        <dsp:cNvSpPr/>
      </dsp:nvSpPr>
      <dsp:spPr>
        <a:xfrm>
          <a:off x="810019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Краткосрочный наём (до одного года) регулируется упрощенными правилами расторжения, в то время как долгосрочный (более года) наделяет нанимателя большими правами и защитой.</a:t>
          </a:r>
          <a:endParaRPr lang="ru-RU" sz="1800" b="0" kern="1200" dirty="0"/>
        </a:p>
      </dsp:txBody>
      <dsp:txXfrm>
        <a:off x="8100190" y="235724"/>
        <a:ext cx="3681904" cy="2209142"/>
      </dsp:txXfrm>
    </dsp:sp>
    <dsp:sp modelId="{1AB352CA-BF01-44F6-8BB3-B1F5A3E75AB9}">
      <dsp:nvSpPr>
        <dsp:cNvPr id="0" name=""/>
        <dsp:cNvSpPr/>
      </dsp:nvSpPr>
      <dsp:spPr>
        <a:xfrm>
          <a:off x="2025047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Наниматель в коммерческом найме не имеет привилегированных прав на продление договора и не обеспечивается другим жильём при выселении, что характерно для социального найма.</a:t>
          </a:r>
          <a:endParaRPr lang="ru-RU" sz="1800" b="0" kern="1200" dirty="0"/>
        </a:p>
      </dsp:txBody>
      <dsp:txXfrm>
        <a:off x="2025047" y="2813058"/>
        <a:ext cx="3681904" cy="2209142"/>
      </dsp:txXfrm>
    </dsp:sp>
    <dsp:sp modelId="{EEFF5635-2080-4E48-812C-AAD5B5C24AC9}">
      <dsp:nvSpPr>
        <dsp:cNvPr id="0" name=""/>
        <dsp:cNvSpPr/>
      </dsp:nvSpPr>
      <dsp:spPr>
        <a:xfrm>
          <a:off x="6075142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Собственником жилья может быть как физическое, так и юридическое лицо, а нанимателем – только гражданин. Членам семьи нанимателя предоставляются права и обязанности только при официальном </a:t>
          </a:r>
          <a:r>
            <a:rPr lang="ru-RU" sz="1800" b="0" kern="1200" dirty="0" err="1" smtClean="0"/>
            <a:t>вселянии</a:t>
          </a:r>
          <a:r>
            <a:rPr lang="ru-RU" sz="1800" b="0" kern="1200" dirty="0" smtClean="0"/>
            <a:t> в установленном порядке.</a:t>
          </a:r>
          <a:endParaRPr lang="ru-RU" sz="1800" b="0" kern="1200" dirty="0"/>
        </a:p>
      </dsp:txBody>
      <dsp:txXfrm>
        <a:off x="6075142" y="2813058"/>
        <a:ext cx="3681904" cy="2209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3C5F4-70FA-4953-BAA1-A9A81B025686}">
      <dsp:nvSpPr>
        <dsp:cNvPr id="0" name=""/>
        <dsp:cNvSpPr/>
      </dsp:nvSpPr>
      <dsp:spPr>
        <a:xfrm>
          <a:off x="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Договор социального найма регулирует отношения в интересах реализации конституционного права граждан на жилище и служит инструментом социальной политики государства.</a:t>
          </a:r>
          <a:endParaRPr lang="ru-RU" sz="1900" b="0" kern="1200" dirty="0"/>
        </a:p>
      </dsp:txBody>
      <dsp:txXfrm>
        <a:off x="0" y="235724"/>
        <a:ext cx="3681904" cy="2209142"/>
      </dsp:txXfrm>
    </dsp:sp>
    <dsp:sp modelId="{5FDCFD64-AFED-44D6-912D-6D24E8318B43}">
      <dsp:nvSpPr>
        <dsp:cNvPr id="0" name=""/>
        <dsp:cNvSpPr/>
      </dsp:nvSpPr>
      <dsp:spPr>
        <a:xfrm>
          <a:off x="4050095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Подавляющее большинство норм главы 8 ЖК РФ носит императивный характер, ограничивая свободу сторон в изменении условий договора.</a:t>
          </a:r>
          <a:endParaRPr lang="ru-RU" sz="1900" b="0" kern="1200" dirty="0"/>
        </a:p>
      </dsp:txBody>
      <dsp:txXfrm>
        <a:off x="4050095" y="235724"/>
        <a:ext cx="3681904" cy="2209142"/>
      </dsp:txXfrm>
    </dsp:sp>
    <dsp:sp modelId="{0751C52D-7686-47A2-81A7-0E61AB0B8DCB}">
      <dsp:nvSpPr>
        <dsp:cNvPr id="0" name=""/>
        <dsp:cNvSpPr/>
      </dsp:nvSpPr>
      <dsp:spPr>
        <a:xfrm>
          <a:off x="810019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Договор заключается без указания срока и действует до момента прекращения законных оснований для его существования.</a:t>
          </a:r>
          <a:endParaRPr lang="ru-RU" sz="1900" b="0" kern="1200" dirty="0"/>
        </a:p>
      </dsp:txBody>
      <dsp:txXfrm>
        <a:off x="8100190" y="235724"/>
        <a:ext cx="3681904" cy="2209142"/>
      </dsp:txXfrm>
    </dsp:sp>
    <dsp:sp modelId="{1AB352CA-BF01-44F6-8BB3-B1F5A3E75AB9}">
      <dsp:nvSpPr>
        <dsp:cNvPr id="0" name=""/>
        <dsp:cNvSpPr/>
      </dsp:nvSpPr>
      <dsp:spPr>
        <a:xfrm>
          <a:off x="2025047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Расторжение договора возможно только в судебном порядке и при наличии серьёзных нарушений со стороны нанимателя, зачастую сопровождается предоставлением нового жилья.</a:t>
          </a:r>
          <a:endParaRPr lang="ru-RU" sz="1900" b="0" kern="1200" dirty="0"/>
        </a:p>
      </dsp:txBody>
      <dsp:txXfrm>
        <a:off x="2025047" y="2813058"/>
        <a:ext cx="3681904" cy="2209142"/>
      </dsp:txXfrm>
    </dsp:sp>
    <dsp:sp modelId="{EEFF5635-2080-4E48-812C-AAD5B5C24AC9}">
      <dsp:nvSpPr>
        <dsp:cNvPr id="0" name=""/>
        <dsp:cNvSpPr/>
      </dsp:nvSpPr>
      <dsp:spPr>
        <a:xfrm>
          <a:off x="6075142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Члены семьи нанимателя обладают равными правами на проживание и пользование помещением, даже при смене основного нанимателя.</a:t>
          </a:r>
          <a:endParaRPr lang="ru-RU" sz="1900" b="0" kern="1200" dirty="0"/>
        </a:p>
      </dsp:txBody>
      <dsp:txXfrm>
        <a:off x="6075142" y="2813058"/>
        <a:ext cx="3681904" cy="22091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3C5F4-70FA-4953-BAA1-A9A81B025686}">
      <dsp:nvSpPr>
        <dsp:cNvPr id="0" name=""/>
        <dsp:cNvSpPr/>
      </dsp:nvSpPr>
      <dsp:spPr>
        <a:xfrm>
          <a:off x="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Специализированный </a:t>
          </a:r>
          <a:r>
            <a:rPr lang="ru-RU" sz="2000" b="1" kern="1200" dirty="0" err="1" smtClean="0"/>
            <a:t>найм</a:t>
          </a:r>
          <a:r>
            <a:rPr lang="ru-RU" sz="2000" b="1" kern="1200" dirty="0" smtClean="0"/>
            <a:t> ограничен целью временного проживания и конкретной жизненной ситуацией (служба, работа, обучение, экстренные случаи).</a:t>
          </a:r>
          <a:endParaRPr lang="ru-RU" sz="2000" b="0" kern="1200" dirty="0"/>
        </a:p>
      </dsp:txBody>
      <dsp:txXfrm>
        <a:off x="0" y="235724"/>
        <a:ext cx="3681904" cy="2209142"/>
      </dsp:txXfrm>
    </dsp:sp>
    <dsp:sp modelId="{5FDCFD64-AFED-44D6-912D-6D24E8318B43}">
      <dsp:nvSpPr>
        <dsp:cNvPr id="0" name=""/>
        <dsp:cNvSpPr/>
      </dsp:nvSpPr>
      <dsp:spPr>
        <a:xfrm>
          <a:off x="4050095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Продолжительность договора напрямую зависит от основания предоставления помещения и прекращается сразу после его исчезновения.</a:t>
          </a:r>
          <a:endParaRPr lang="ru-RU" sz="2000" b="0" kern="1200" dirty="0"/>
        </a:p>
      </dsp:txBody>
      <dsp:txXfrm>
        <a:off x="4050095" y="235724"/>
        <a:ext cx="3681904" cy="2209142"/>
      </dsp:txXfrm>
    </dsp:sp>
    <dsp:sp modelId="{0751C52D-7686-47A2-81A7-0E61AB0B8DCB}">
      <dsp:nvSpPr>
        <dsp:cNvPr id="0" name=""/>
        <dsp:cNvSpPr/>
      </dsp:nvSpPr>
      <dsp:spPr>
        <a:xfrm>
          <a:off x="8100190" y="235724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Использование помещения строго ограничено условиями договора, запрещена передача третьим лицам, обмен или поднаём.</a:t>
          </a:r>
          <a:endParaRPr lang="ru-RU" sz="2000" b="0" kern="1200" dirty="0"/>
        </a:p>
      </dsp:txBody>
      <dsp:txXfrm>
        <a:off x="8100190" y="235724"/>
        <a:ext cx="3681904" cy="2209142"/>
      </dsp:txXfrm>
    </dsp:sp>
    <dsp:sp modelId="{1AB352CA-BF01-44F6-8BB3-B1F5A3E75AB9}">
      <dsp:nvSpPr>
        <dsp:cNvPr id="0" name=""/>
        <dsp:cNvSpPr/>
      </dsp:nvSpPr>
      <dsp:spPr>
        <a:xfrm>
          <a:off x="2025047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Владельцем является госструктура или муниципальное образование, нанимателями выступают физические лица, находящиеся в особых жизненных обстоятельствах.</a:t>
          </a:r>
          <a:endParaRPr lang="ru-RU" sz="2000" b="0" kern="1200" dirty="0"/>
        </a:p>
      </dsp:txBody>
      <dsp:txXfrm>
        <a:off x="2025047" y="2813058"/>
        <a:ext cx="3681904" cy="2209142"/>
      </dsp:txXfrm>
    </dsp:sp>
    <dsp:sp modelId="{EEFF5635-2080-4E48-812C-AAD5B5C24AC9}">
      <dsp:nvSpPr>
        <dsp:cNvPr id="0" name=""/>
        <dsp:cNvSpPr/>
      </dsp:nvSpPr>
      <dsp:spPr>
        <a:xfrm>
          <a:off x="6075142" y="2813058"/>
          <a:ext cx="3681904" cy="2209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Договор расторгается без предоставления альтернативного жилья, выселение проводится в упрощенном порядке при потере основания.</a:t>
          </a:r>
          <a:endParaRPr lang="ru-RU" sz="2000" b="0" kern="1200" dirty="0"/>
        </a:p>
      </dsp:txBody>
      <dsp:txXfrm>
        <a:off x="6075142" y="2813058"/>
        <a:ext cx="3681904" cy="220914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7B5721-36B7-4636-AD19-E3B32BC0C518}">
      <dsp:nvSpPr>
        <dsp:cNvPr id="0" name=""/>
        <dsp:cNvSpPr/>
      </dsp:nvSpPr>
      <dsp:spPr>
        <a:xfrm>
          <a:off x="0" y="240296"/>
          <a:ext cx="3066612" cy="18399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Детализация норм разграничения видов найма  </a:t>
          </a:r>
          <a:endParaRPr lang="ru-RU" sz="1800" kern="1200" dirty="0"/>
        </a:p>
      </dsp:txBody>
      <dsp:txXfrm>
        <a:off x="0" y="240296"/>
        <a:ext cx="3066612" cy="1839967"/>
      </dsp:txXfrm>
    </dsp:sp>
    <dsp:sp modelId="{7E283AA5-3C0B-4A9A-B219-955AF528B263}">
      <dsp:nvSpPr>
        <dsp:cNvPr id="0" name=""/>
        <dsp:cNvSpPr/>
      </dsp:nvSpPr>
      <dsp:spPr>
        <a:xfrm>
          <a:off x="3373273" y="240296"/>
          <a:ext cx="3066612" cy="18399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Создание единообразного механизма расторжения договора</a:t>
          </a:r>
          <a:endParaRPr lang="ru-RU" sz="1800" kern="1200" dirty="0"/>
        </a:p>
      </dsp:txBody>
      <dsp:txXfrm>
        <a:off x="3373273" y="240296"/>
        <a:ext cx="3066612" cy="1839967"/>
      </dsp:txXfrm>
    </dsp:sp>
    <dsp:sp modelId="{7A576271-B24A-49CF-BD4D-77EA5CAC43F4}">
      <dsp:nvSpPr>
        <dsp:cNvPr id="0" name=""/>
        <dsp:cNvSpPr/>
      </dsp:nvSpPr>
      <dsp:spPr>
        <a:xfrm>
          <a:off x="6746546" y="240296"/>
          <a:ext cx="3066612" cy="18399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Устранение пробелов в расчетах задолженности и пени</a:t>
          </a:r>
          <a:endParaRPr lang="ru-RU" sz="1800" kern="1200" dirty="0"/>
        </a:p>
      </dsp:txBody>
      <dsp:txXfrm>
        <a:off x="6746546" y="240296"/>
        <a:ext cx="3066612" cy="1839967"/>
      </dsp:txXfrm>
    </dsp:sp>
    <dsp:sp modelId="{18D55AFB-CB79-4E2E-8C8D-8A6B4F589D1A}">
      <dsp:nvSpPr>
        <dsp:cNvPr id="0" name=""/>
        <dsp:cNvSpPr/>
      </dsp:nvSpPr>
      <dsp:spPr>
        <a:xfrm>
          <a:off x="1686636" y="2386924"/>
          <a:ext cx="3066612" cy="18399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Устранение пробелов в расчетах задолженности и пени</a:t>
          </a:r>
          <a:endParaRPr lang="ru-RU" sz="1800" kern="1200" dirty="0"/>
        </a:p>
      </dsp:txBody>
      <dsp:txXfrm>
        <a:off x="1686636" y="2386924"/>
        <a:ext cx="3066612" cy="1839967"/>
      </dsp:txXfrm>
    </dsp:sp>
    <dsp:sp modelId="{ACE7AF4D-779E-4555-9B47-AE6D5805C989}">
      <dsp:nvSpPr>
        <dsp:cNvPr id="0" name=""/>
        <dsp:cNvSpPr/>
      </dsp:nvSpPr>
      <dsp:spPr>
        <a:xfrm>
          <a:off x="5059910" y="2386924"/>
          <a:ext cx="3066612" cy="18399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Закрепление статуса прав нанимателя  </a:t>
          </a:r>
          <a:endParaRPr lang="ru-RU" sz="1800" kern="1200" dirty="0"/>
        </a:p>
      </dsp:txBody>
      <dsp:txXfrm>
        <a:off x="5059910" y="2386924"/>
        <a:ext cx="3066612" cy="18399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638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537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462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051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346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410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027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395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322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324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866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1F99A-7348-4BCF-BB84-702302FB11A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2C4DF-3686-4D8E-9070-49819BC050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20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406" y="1865527"/>
            <a:ext cx="10377883" cy="2590859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ЮРИДИЧЕСКИЙ ФАКУЛЬТЕТ</a:t>
            </a:r>
            <a:br>
              <a:rPr lang="ru-RU" sz="2800" b="1" dirty="0" smtClean="0"/>
            </a:br>
            <a:r>
              <a:rPr lang="ru-RU" sz="2800" dirty="0" smtClean="0"/>
              <a:t>Кафедра юриспруденции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ВЫПУСКНАЯ КВАЛИФИКАЦИОННАЯ </a:t>
            </a:r>
            <a:r>
              <a:rPr lang="ru-RU" sz="2800" b="1" dirty="0" smtClean="0"/>
              <a:t>РАБОТА</a:t>
            </a:r>
            <a:br>
              <a:rPr lang="ru-RU" sz="2800" b="1" dirty="0" smtClean="0"/>
            </a:br>
            <a:r>
              <a:rPr lang="ru-RU" sz="2800" dirty="0"/>
              <a:t> «</a:t>
            </a:r>
            <a:r>
              <a:rPr lang="ru-RU" sz="2800" b="1" dirty="0"/>
              <a:t>Проблемы правового регулирования договора найма жилого помещения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207" y="189283"/>
            <a:ext cx="10659035" cy="14132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bg1"/>
                </a:solidFill>
              </a:rPr>
              <a:t>Дальневосточный филиал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bg1"/>
                </a:solidFill>
              </a:rPr>
              <a:t>федерального государственного бюджетного образовательного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bg1"/>
                </a:solidFill>
              </a:rPr>
              <a:t>учреждения высшего образования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bg1"/>
                </a:solidFill>
              </a:rPr>
              <a:t>«Всероссийская академия внешней торговли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bg1"/>
                </a:solidFill>
              </a:rPr>
              <a:t>Министерства экономического развития Российской Федерации»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593" y="126125"/>
            <a:ext cx="1802696" cy="153961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71549"/>
              </p:ext>
            </p:extLst>
          </p:nvPr>
        </p:nvGraphicFramePr>
        <p:xfrm>
          <a:off x="1065406" y="4656178"/>
          <a:ext cx="4515587" cy="1615440"/>
        </p:xfrm>
        <a:graphic>
          <a:graphicData uri="http://schemas.openxmlformats.org/drawingml/2006/table">
            <a:tbl>
              <a:tblPr firstRow="1" firstCol="1" bandRow="1"/>
              <a:tblGrid>
                <a:gridCol w="451558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Научный руководитель: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Доцент 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кафедры юриспруденции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Кандидат юридических наук, доцент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Барсукова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Лина Ивановна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497483"/>
              </p:ext>
            </p:extLst>
          </p:nvPr>
        </p:nvGraphicFramePr>
        <p:xfrm>
          <a:off x="8475934" y="4656178"/>
          <a:ext cx="2967355" cy="859981"/>
        </p:xfrm>
        <a:graphic>
          <a:graphicData uri="http://schemas.openxmlformats.org/drawingml/2006/table">
            <a:tbl>
              <a:tblPr firstRow="1" firstCol="1" bandRow="1"/>
              <a:tblGrid>
                <a:gridCol w="2967355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Студент группы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БЮР-2021ОЗ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Канчуга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Денис Михайлович</a:t>
                      </a:r>
                    </a:p>
                    <a:p>
                      <a:pPr algn="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668110" y="6157298"/>
            <a:ext cx="6096000" cy="4185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г. Петропавловск-Камчатский, 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</a:rPr>
              <a:t>2026 год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7669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697" y="211365"/>
            <a:ext cx="10037378" cy="110799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2400" b="1" cap="all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2400" b="1" cap="all" dirty="0" smtClean="0">
                <a:solidFill>
                  <a:schemeClr val="bg1"/>
                </a:solidFill>
                <a:latin typeface="+mj-lt"/>
              </a:rPr>
              <a:t>Проблемы </a:t>
            </a:r>
            <a:r>
              <a:rPr lang="ru-RU" sz="2400" b="1" cap="all" dirty="0">
                <a:solidFill>
                  <a:schemeClr val="bg1"/>
                </a:solidFill>
                <a:latin typeface="+mj-lt"/>
              </a:rPr>
              <a:t>теории договора найма жилого </a:t>
            </a:r>
            <a:r>
              <a:rPr lang="ru-RU" sz="2400" b="1" cap="all" dirty="0" smtClean="0">
                <a:solidFill>
                  <a:schemeClr val="bg1"/>
                </a:solidFill>
                <a:latin typeface="+mj-lt"/>
              </a:rPr>
              <a:t>помещения</a:t>
            </a:r>
          </a:p>
          <a:p>
            <a:pPr algn="ctr"/>
            <a:endParaRPr lang="ru-RU" cap="all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199697" y="1528078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Сложности в квалификации договора как коммерческого, социального или специализированного найма из-за пересечения признаков.</a:t>
            </a:r>
            <a:endParaRPr lang="ru-RU" sz="2000" dirty="0"/>
          </a:p>
        </p:txBody>
      </p:sp>
      <p:sp>
        <p:nvSpPr>
          <p:cNvPr id="11" name="Пятиугольник 10"/>
          <p:cNvSpPr/>
          <p:nvPr/>
        </p:nvSpPr>
        <p:spPr>
          <a:xfrm>
            <a:off x="199697" y="2600722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</a:t>
            </a:r>
            <a:endParaRPr lang="ru-RU" sz="2000" b="1" dirty="0" smtClean="0"/>
          </a:p>
          <a:p>
            <a:r>
              <a:rPr lang="ru-RU" sz="2000" b="1" dirty="0" smtClean="0"/>
              <a:t>Спорные </a:t>
            </a:r>
            <a:r>
              <a:rPr lang="ru-RU" sz="2000" b="1" dirty="0"/>
              <a:t>вопросы квалификации найма в сравнении с субарендой, безвозмездным пользованием и общим понятием аренды.</a:t>
            </a:r>
            <a:endParaRPr lang="ru-RU" sz="2000" dirty="0"/>
          </a:p>
          <a:p>
            <a:r>
              <a:rPr lang="ru-RU" sz="2000" b="1" dirty="0"/>
              <a:t> </a:t>
            </a:r>
            <a:endParaRPr lang="ru-RU" sz="2000" dirty="0"/>
          </a:p>
        </p:txBody>
      </p:sp>
      <p:sp>
        <p:nvSpPr>
          <p:cNvPr id="12" name="Пятиугольник 11"/>
          <p:cNvSpPr/>
          <p:nvPr/>
        </p:nvSpPr>
        <p:spPr>
          <a:xfrm>
            <a:off x="199697" y="3673366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Неопределенность статуса прав нанимателя: являются ли они вещными (личное право пользования) или чисто обязательственными?</a:t>
            </a:r>
            <a:endParaRPr lang="ru-RU" sz="2000" dirty="0"/>
          </a:p>
        </p:txBody>
      </p:sp>
      <p:sp>
        <p:nvSpPr>
          <p:cNvPr id="14" name="Пятиугольник 13"/>
          <p:cNvSpPr/>
          <p:nvPr/>
        </p:nvSpPr>
        <p:spPr>
          <a:xfrm>
            <a:off x="199697" y="4816955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Пробелы в доказательстве условий договора при отсутствии или неправильной фиксации условий в письменной форме.</a:t>
            </a:r>
            <a:endParaRPr lang="ru-RU" sz="2000" dirty="0"/>
          </a:p>
        </p:txBody>
      </p:sp>
      <p:sp>
        <p:nvSpPr>
          <p:cNvPr id="16" name="Пятиугольник 15"/>
          <p:cNvSpPr/>
          <p:nvPr/>
        </p:nvSpPr>
        <p:spPr>
          <a:xfrm>
            <a:off x="199697" y="5960545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Различия в последствиях и уровне защиты нанимателя при систематической просрочке платежей в зависимости от вида найма (коммерческий /</a:t>
            </a:r>
            <a:r>
              <a:rPr lang="ru-RU" sz="2000" b="1" dirty="0" smtClean="0"/>
              <a:t>социальный</a:t>
            </a:r>
            <a:r>
              <a:rPr lang="ru-RU" sz="2000" b="1" dirty="0"/>
              <a:t>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7315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331" y="0"/>
            <a:ext cx="1250662" cy="11221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697" y="211365"/>
            <a:ext cx="10037378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solidFill>
                  <a:schemeClr val="bg1"/>
                </a:solidFill>
                <a:latin typeface="+mj-lt"/>
              </a:rPr>
              <a:t>Проблемы </a:t>
            </a:r>
            <a:r>
              <a:rPr lang="ru-RU" sz="2400" b="1" cap="all" dirty="0">
                <a:solidFill>
                  <a:schemeClr val="bg1"/>
                </a:solidFill>
                <a:latin typeface="+mj-lt"/>
              </a:rPr>
              <a:t>практики применения договора найма жилого помещения</a:t>
            </a:r>
            <a:endParaRPr lang="ru-RU" cap="all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199697" y="1122147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Возникают сложности при правильном разграничении коммерческого, социального и специализированного найма, что приводит к ошибкам в применении норм.</a:t>
            </a:r>
            <a:endParaRPr lang="ru-RU" sz="2000" dirty="0"/>
          </a:p>
        </p:txBody>
      </p:sp>
      <p:sp>
        <p:nvSpPr>
          <p:cNvPr id="11" name="Пятиугольник 10"/>
          <p:cNvSpPr/>
          <p:nvPr/>
        </p:nvSpPr>
        <p:spPr>
          <a:xfrm>
            <a:off x="199697" y="2030698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</a:t>
            </a:r>
            <a:endParaRPr lang="ru-RU" sz="2000" b="1" dirty="0" smtClean="0"/>
          </a:p>
          <a:p>
            <a:r>
              <a:rPr lang="ru-RU" sz="2000" b="1" dirty="0"/>
              <a:t> Коллизии между Гражданским и Жилищным кодексами вызывают сомнения в правильности квалификации договора и принятом решении.</a:t>
            </a:r>
            <a:endParaRPr lang="ru-RU" sz="2000" dirty="0"/>
          </a:p>
          <a:p>
            <a:r>
              <a:rPr lang="ru-RU" sz="2000" b="1" dirty="0"/>
              <a:t> </a:t>
            </a:r>
            <a:endParaRPr lang="ru-RU" sz="2000" dirty="0"/>
          </a:p>
        </p:txBody>
      </p:sp>
      <p:sp>
        <p:nvSpPr>
          <p:cNvPr id="12" name="Пятиугольник 11"/>
          <p:cNvSpPr/>
          <p:nvPr/>
        </p:nvSpPr>
        <p:spPr>
          <a:xfrm>
            <a:off x="199697" y="2993709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</a:t>
            </a:r>
            <a:r>
              <a:rPr lang="ru-RU" sz="2000" b="1" dirty="0" smtClean="0"/>
              <a:t>Процедура </a:t>
            </a:r>
            <a:r>
              <a:rPr lang="ru-RU" sz="2000" b="1" dirty="0"/>
              <a:t>расторжения осложняется высоким уровнем защиты нанимателя, что удлиняет судебный процесс и повышает затраты.</a:t>
            </a:r>
            <a:endParaRPr lang="ru-RU" sz="2000" dirty="0"/>
          </a:p>
        </p:txBody>
      </p:sp>
      <p:sp>
        <p:nvSpPr>
          <p:cNvPr id="14" name="Пятиугольник 13"/>
          <p:cNvSpPr/>
          <p:nvPr/>
        </p:nvSpPr>
        <p:spPr>
          <a:xfrm>
            <a:off x="199697" y="3956720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 Затруднения возникают при оценке правомерности иска о взыскании долгов, вследствие необходимости учета семейного и материального положения ответчика.</a:t>
            </a:r>
            <a:endParaRPr lang="ru-RU" sz="2000" dirty="0"/>
          </a:p>
        </p:txBody>
      </p:sp>
      <p:sp>
        <p:nvSpPr>
          <p:cNvPr id="16" name="Пятиугольник 15"/>
          <p:cNvSpPr/>
          <p:nvPr/>
        </p:nvSpPr>
        <p:spPr>
          <a:xfrm>
            <a:off x="199697" y="4919731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 Недоступность достаточного количества подходящего жилья для предоставления взамен утраченного приводит к невозможности исполнения судебного решения о выселении.</a:t>
            </a:r>
            <a:endParaRPr lang="ru-RU" sz="2000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199697" y="5882742"/>
            <a:ext cx="10037378" cy="75674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/>
              <a:t>  Приставы сталкиваются с организационными и техническими сложностями при осуществлении исполнительных действий, особенно при выселении.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47847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697" y="211365"/>
            <a:ext cx="10037378" cy="110799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2400" b="1" cap="all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2400" b="1" cap="all" dirty="0" smtClean="0">
                <a:solidFill>
                  <a:schemeClr val="bg1"/>
                </a:solidFill>
                <a:latin typeface="+mj-lt"/>
              </a:rPr>
              <a:t>ПЕРСПЕКТИВНЫЕ НАПАВЛЕНИЯ СОВЕРШЕНСТВОВАНИЯ ЗАКОНОДАТЕЛЬСТВА</a:t>
            </a:r>
          </a:p>
          <a:p>
            <a:pPr algn="ctr"/>
            <a:endParaRPr lang="ru-RU" cap="all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11679027"/>
              </p:ext>
            </p:extLst>
          </p:nvPr>
        </p:nvGraphicFramePr>
        <p:xfrm>
          <a:off x="346841" y="1671145"/>
          <a:ext cx="9813159" cy="4467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5768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630311" y="0"/>
            <a:ext cx="9606764" cy="1376856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Дальневосточный филиал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федерального государственного бюджетного образовательного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учреждения высшего образования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«Всероссийская академия внешней торговли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Министерства экономического развития Российской Федерации»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sp>
        <p:nvSpPr>
          <p:cNvPr id="9" name="Пятиугольник 8"/>
          <p:cNvSpPr/>
          <p:nvPr/>
        </p:nvSpPr>
        <p:spPr>
          <a:xfrm>
            <a:off x="630312" y="1587063"/>
            <a:ext cx="10804944" cy="138736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Цель - комплексный и всесторонний анализ правового регулирования договора найма жилого помещения на основании теоретического и практического исследования, с учетом опыта зарубежных стран.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630310" y="3218921"/>
            <a:ext cx="10804945" cy="158180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Предмет - нормы законодательства, регулирующие общественные отношения, возникающие в связи с заключением, изменением и прекращением договора найма жилого помещения, доктринальные аспекты выбранной темы исследования.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630311" y="5060986"/>
            <a:ext cx="10804944" cy="158180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Объект - совокупность общественных отношений, возникающих при заключении, изменении и прекращении договора найма жилого помещения.</a:t>
            </a:r>
          </a:p>
        </p:txBody>
      </p:sp>
    </p:spTree>
    <p:extLst>
      <p:ext uri="{BB962C8B-B14F-4D97-AF65-F5344CB8AC3E}">
        <p14:creationId xmlns:p14="http://schemas.microsoft.com/office/powerpoint/2010/main" val="317230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630311" y="0"/>
            <a:ext cx="9606764" cy="1376856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Дальневосточный филиал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федерального государственного бюджетного образовательного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учреждения высшего образования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«Всероссийская академия внешней торговли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Министерства экономического развития Российской Федерации»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483751073"/>
              </p:ext>
            </p:extLst>
          </p:nvPr>
        </p:nvGraphicFramePr>
        <p:xfrm>
          <a:off x="357351" y="1450428"/>
          <a:ext cx="11424745" cy="4992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141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697" y="211365"/>
            <a:ext cx="10037378" cy="967957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lvl="1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cap="all" dirty="0" smtClean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Досоветский период формирования законодательства о договоре найма жилого помещения</a:t>
            </a:r>
            <a:endParaRPr lang="ru-RU" sz="1600" b="1" cap="all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192405603"/>
              </p:ext>
            </p:extLst>
          </p:nvPr>
        </p:nvGraphicFramePr>
        <p:xfrm>
          <a:off x="199697" y="1342571"/>
          <a:ext cx="11782095" cy="525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8" name="Прямая соединительная линия 17"/>
          <p:cNvCxnSpPr/>
          <p:nvPr/>
        </p:nvCxnSpPr>
        <p:spPr>
          <a:xfrm>
            <a:off x="5959366" y="1179322"/>
            <a:ext cx="0" cy="365699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259724" y="1179322"/>
            <a:ext cx="0" cy="34467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9553903" y="1179322"/>
            <a:ext cx="10511" cy="365699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993931" y="1179322"/>
            <a:ext cx="21021" cy="2982775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087711" y="1179322"/>
            <a:ext cx="8073" cy="2982775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8344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697" y="211365"/>
            <a:ext cx="10037378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lvl="1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cap="all" dirty="0">
                <a:solidFill>
                  <a:schemeClr val="bg1"/>
                </a:solidFill>
                <a:latin typeface="+mj-lt"/>
              </a:rPr>
              <a:t>Развитие законодательства о договоре найма жилого помещения в советский период (1917-1991 годы)</a:t>
            </a:r>
            <a:endParaRPr lang="ru-RU" sz="1600" b="1" cap="all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445729519"/>
              </p:ext>
            </p:extLst>
          </p:nvPr>
        </p:nvGraphicFramePr>
        <p:xfrm>
          <a:off x="199697" y="1342571"/>
          <a:ext cx="11782095" cy="525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1933903" y="1227028"/>
            <a:ext cx="10511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014952" y="1227028"/>
            <a:ext cx="52551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833241" y="1227028"/>
            <a:ext cx="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690538" y="1227028"/>
            <a:ext cx="1051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061434" y="1227028"/>
            <a:ext cx="52552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9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697" y="211365"/>
            <a:ext cx="10037378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lvl="1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cap="all" dirty="0">
                <a:solidFill>
                  <a:schemeClr val="bg1"/>
                </a:solidFill>
                <a:latin typeface="+mj-lt"/>
              </a:rPr>
              <a:t>Современный период развития законодательства о договоре найма жилого помещения (с 1991 года - по настоящее время)</a:t>
            </a:r>
            <a:endParaRPr lang="ru-RU" sz="1600" b="1" cap="all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747243922"/>
              </p:ext>
            </p:extLst>
          </p:nvPr>
        </p:nvGraphicFramePr>
        <p:xfrm>
          <a:off x="199697" y="1342571"/>
          <a:ext cx="11782095" cy="525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1933903" y="1227028"/>
            <a:ext cx="10511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014952" y="1227028"/>
            <a:ext cx="52551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833241" y="1227028"/>
            <a:ext cx="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690538" y="1227028"/>
            <a:ext cx="1051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061434" y="1227028"/>
            <a:ext cx="52552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021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697" y="519142"/>
            <a:ext cx="10037378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solidFill>
                  <a:schemeClr val="bg1"/>
                </a:solidFill>
                <a:latin typeface="+mj-lt"/>
              </a:rPr>
              <a:t>Понятие, содержание, отдельные особенности договора коммерческого найма жилого помещения</a:t>
            </a:r>
            <a:endParaRPr lang="ru-RU" sz="1600" cap="all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79492721"/>
              </p:ext>
            </p:extLst>
          </p:nvPr>
        </p:nvGraphicFramePr>
        <p:xfrm>
          <a:off x="199697" y="1342571"/>
          <a:ext cx="11782095" cy="525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 flipH="1">
            <a:off x="1923393" y="1227028"/>
            <a:ext cx="1051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014952" y="1227028"/>
            <a:ext cx="52551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833241" y="1227028"/>
            <a:ext cx="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690538" y="1227028"/>
            <a:ext cx="1051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061434" y="1227028"/>
            <a:ext cx="52552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404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697" y="519142"/>
            <a:ext cx="10037378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solidFill>
                  <a:schemeClr val="bg1"/>
                </a:solidFill>
                <a:latin typeface="+mj-lt"/>
              </a:rPr>
              <a:t>Договор социального найма жилого помещения: понятие, правовой статус сторон, отдельные особенности</a:t>
            </a:r>
            <a:endParaRPr lang="ru-RU" sz="1600" cap="all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60713331"/>
              </p:ext>
            </p:extLst>
          </p:nvPr>
        </p:nvGraphicFramePr>
        <p:xfrm>
          <a:off x="199697" y="1342571"/>
          <a:ext cx="11782095" cy="525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 flipH="1">
            <a:off x="1923393" y="1227028"/>
            <a:ext cx="1051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014952" y="1227028"/>
            <a:ext cx="52551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833241" y="1227028"/>
            <a:ext cx="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690538" y="1227028"/>
            <a:ext cx="1051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061434" y="1227028"/>
            <a:ext cx="52552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601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075" y="34284"/>
            <a:ext cx="1458119" cy="13082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697" y="519142"/>
            <a:ext cx="10037378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2000" b="1" cap="all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2000" b="1" cap="all" dirty="0" smtClean="0">
                <a:solidFill>
                  <a:schemeClr val="bg1"/>
                </a:solidFill>
                <a:latin typeface="+mj-lt"/>
              </a:rPr>
              <a:t>Особенности </a:t>
            </a:r>
            <a:r>
              <a:rPr lang="ru-RU" sz="2000" b="1" cap="all" dirty="0">
                <a:solidFill>
                  <a:schemeClr val="bg1"/>
                </a:solidFill>
                <a:latin typeface="+mj-lt"/>
              </a:rPr>
              <a:t>договора найма специализированного жилого помещения</a:t>
            </a:r>
            <a:endParaRPr lang="ru-RU" sz="1600" b="1" cap="all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291111731"/>
              </p:ext>
            </p:extLst>
          </p:nvPr>
        </p:nvGraphicFramePr>
        <p:xfrm>
          <a:off x="199697" y="1342571"/>
          <a:ext cx="11782095" cy="525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 flipH="1">
            <a:off x="1923393" y="1227028"/>
            <a:ext cx="1051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014952" y="1227028"/>
            <a:ext cx="52551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833241" y="1227028"/>
            <a:ext cx="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690538" y="1227028"/>
            <a:ext cx="10510" cy="34952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061434" y="1227028"/>
            <a:ext cx="52552" cy="291404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084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</TotalTime>
  <Words>1175</Words>
  <Application>Microsoft Office PowerPoint</Application>
  <PresentationFormat>Широкоэкранный</PresentationFormat>
  <Paragraphs>96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          ЮРИДИЧЕСКИЙ ФАКУЛЬТЕТ Кафедра юриспруденции  ВЫПУСКНАЯ КВАЛИФИКАЦИОННАЯ РАБОТА  «Проблемы правового регулирования договора найма жилого помещения»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</cp:lastModifiedBy>
  <cp:revision>19</cp:revision>
  <dcterms:created xsi:type="dcterms:W3CDTF">2026-02-02T06:08:05Z</dcterms:created>
  <dcterms:modified xsi:type="dcterms:W3CDTF">2026-02-03T03:36:50Z</dcterms:modified>
</cp:coreProperties>
</file>