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4" r:id="rId1"/>
  </p:sldMasterIdLst>
  <p:sldIdLst>
    <p:sldId id="257" r:id="rId2"/>
    <p:sldId id="333" r:id="rId3"/>
    <p:sldId id="337" r:id="rId4"/>
    <p:sldId id="339" r:id="rId5"/>
    <p:sldId id="338" r:id="rId6"/>
    <p:sldId id="341" r:id="rId7"/>
    <p:sldId id="342" r:id="rId8"/>
    <p:sldId id="335" r:id="rId9"/>
    <p:sldId id="343" r:id="rId10"/>
    <p:sldId id="344" r:id="rId11"/>
    <p:sldId id="345" r:id="rId12"/>
    <p:sldId id="347" r:id="rId13"/>
    <p:sldId id="346" r:id="rId14"/>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A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p:scale>
          <a:sx n="100" d="100"/>
          <a:sy n="100" d="100"/>
        </p:scale>
        <p:origin x="-1392" y="-31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662951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56342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128588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265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4945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84026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08131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3/31/2026</a:t>
            </a:fld>
            <a:endParaRPr lang="en-US"/>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59135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3/31/2026</a:t>
            </a:fld>
            <a:endParaRPr lang="en-US"/>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718524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3/31/2026</a:t>
            </a:fld>
            <a:endParaRPr lang="en-US"/>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2192478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29124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6F15528-21DE-4FAA-801E-634DDDAF4B2B}" type="slidenum">
              <a:rPr lang="ru-RU" smtClean="0"/>
              <a:t>‹#›</a:t>
            </a:fld>
            <a:endParaRPr lang="ru-RU"/>
          </a:p>
        </p:txBody>
      </p:sp>
    </p:spTree>
    <p:extLst>
      <p:ext uri="{BB962C8B-B14F-4D97-AF65-F5344CB8AC3E}">
        <p14:creationId xmlns:p14="http://schemas.microsoft.com/office/powerpoint/2010/main" val="305652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3/31/2026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ru-RU" smtClean="0"/>
              <a:t>‹#›</a:t>
            </a:fld>
            <a:endParaRPr lang="ru-RU"/>
          </a:p>
        </p:txBody>
      </p:sp>
    </p:spTree>
    <p:extLst>
      <p:ext uri="{BB962C8B-B14F-4D97-AF65-F5344CB8AC3E}">
        <p14:creationId xmlns:p14="http://schemas.microsoft.com/office/powerpoint/2010/main" val="40068064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dvf-vavt.ru/" TargetMode="External"/><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hyperlink" Target="mailto:rectordvf@mail.ru" TargetMode="Externa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hyperlink" Target="https://dvf-vavt.ru/"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hyperlink" Target="https://dvf-vavt.ru/itogi_priemnoj_kampanii" TargetMode="Externa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7.wm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8.w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921617" y="6331610"/>
            <a:ext cx="270382" cy="489204"/>
          </a:xfrm>
          <a:prstGeom prst="rect">
            <a:avLst/>
          </a:prstGeom>
        </p:spPr>
      </p:pic>
      <p:grpSp>
        <p:nvGrpSpPr>
          <p:cNvPr id="3" name="object 3"/>
          <p:cNvGrpSpPr/>
          <p:nvPr/>
        </p:nvGrpSpPr>
        <p:grpSpPr>
          <a:xfrm>
            <a:off x="155143" y="9474"/>
            <a:ext cx="1101090" cy="489584"/>
            <a:chOff x="155143" y="9474"/>
            <a:chExt cx="1101090" cy="489584"/>
          </a:xfrm>
        </p:grpSpPr>
        <p:pic>
          <p:nvPicPr>
            <p:cNvPr id="4" name="object 4"/>
            <p:cNvPicPr/>
            <p:nvPr/>
          </p:nvPicPr>
          <p:blipFill>
            <a:blip r:embed="rId3" cstate="print"/>
            <a:stretch>
              <a:fillRect/>
            </a:stretch>
          </p:blipFill>
          <p:spPr>
            <a:xfrm>
              <a:off x="155143" y="9474"/>
              <a:ext cx="898550" cy="489508"/>
            </a:xfrm>
            <a:prstGeom prst="rect">
              <a:avLst/>
            </a:prstGeom>
          </p:spPr>
        </p:pic>
        <p:pic>
          <p:nvPicPr>
            <p:cNvPr id="5" name="object 5"/>
            <p:cNvPicPr/>
            <p:nvPr/>
          </p:nvPicPr>
          <p:blipFill>
            <a:blip r:embed="rId4" cstate="print"/>
            <a:stretch>
              <a:fillRect/>
            </a:stretch>
          </p:blipFill>
          <p:spPr>
            <a:xfrm>
              <a:off x="829055" y="9474"/>
              <a:ext cx="426719" cy="489508"/>
            </a:xfrm>
            <a:prstGeom prst="rect">
              <a:avLst/>
            </a:prstGeom>
          </p:spPr>
        </p:pic>
      </p:grpSp>
      <p:pic>
        <p:nvPicPr>
          <p:cNvPr id="10" name="Рисунок 9">
            <a:extLst>
              <a:ext uri="{FF2B5EF4-FFF2-40B4-BE49-F238E27FC236}">
                <a16:creationId xmlns:a16="http://schemas.microsoft.com/office/drawing/2014/main" xmlns="" id="{AE872BB9-0C94-442B-D15B-E99344CBB7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36" y="71361"/>
            <a:ext cx="3536719" cy="3536719"/>
          </a:xfrm>
          <a:prstGeom prst="rect">
            <a:avLst/>
          </a:prstGeom>
        </p:spPr>
      </p:pic>
      <p:sp>
        <p:nvSpPr>
          <p:cNvPr id="11" name="TextBox 10">
            <a:extLst>
              <a:ext uri="{FF2B5EF4-FFF2-40B4-BE49-F238E27FC236}">
                <a16:creationId xmlns:a16="http://schemas.microsoft.com/office/drawing/2014/main" xmlns="" id="{1FB3E474-9C38-0F22-851B-144B68954357}"/>
              </a:ext>
            </a:extLst>
          </p:cNvPr>
          <p:cNvSpPr txBox="1"/>
          <p:nvPr/>
        </p:nvSpPr>
        <p:spPr>
          <a:xfrm>
            <a:off x="3691862" y="2824843"/>
            <a:ext cx="8432287" cy="3693319"/>
          </a:xfrm>
          <a:prstGeom prst="rect">
            <a:avLst/>
          </a:prstGeom>
          <a:noFill/>
        </p:spPr>
        <p:txBody>
          <a:bodyPr wrap="square" rtlCol="0">
            <a:spAutoFit/>
          </a:bodyPr>
          <a:lstStyle/>
          <a:p>
            <a:r>
              <a:rPr lang="ru-RU" dirty="0"/>
              <a:t>Дальневосточный филиал федерального государственного бюджетного образовательного учреждения высшего образования </a:t>
            </a:r>
            <a:r>
              <a:rPr lang="ru-RU" b="1" dirty="0"/>
              <a:t>«Всероссийская академия внешней торговли Министерства экономического развития Российской Федерации»</a:t>
            </a:r>
          </a:p>
          <a:p>
            <a:endParaRPr lang="ru-RU" b="1" dirty="0"/>
          </a:p>
          <a:p>
            <a:r>
              <a:rPr lang="ru-RU" dirty="0"/>
              <a:t>683003, Камчатский край, г. Петропавловск-Камчатский, ул. Вилюйская, д. 25</a:t>
            </a:r>
          </a:p>
          <a:p>
            <a:endParaRPr lang="ru-RU" dirty="0"/>
          </a:p>
          <a:p>
            <a:r>
              <a:rPr lang="ru-RU" dirty="0"/>
              <a:t>8 (4152) 42-34-69 - Приемная директора филиала</a:t>
            </a:r>
            <a:endParaRPr lang="ru-RU" b="1" dirty="0"/>
          </a:p>
          <a:p>
            <a:r>
              <a:rPr lang="ru-RU" dirty="0"/>
              <a:t>8 (4152) 42-01-47, 8-924-890-01-68 - Приемная комиссия</a:t>
            </a:r>
          </a:p>
          <a:p>
            <a:endParaRPr lang="ru-RU" b="1" dirty="0"/>
          </a:p>
          <a:p>
            <a:r>
              <a:rPr lang="en-US" dirty="0">
                <a:hlinkClick r:id="rId6"/>
              </a:rPr>
              <a:t>rectordvf@mail.ru</a:t>
            </a:r>
            <a:r>
              <a:rPr lang="ru-RU" dirty="0"/>
              <a:t> – электронная почта </a:t>
            </a:r>
          </a:p>
          <a:p>
            <a:r>
              <a:rPr lang="en-US" dirty="0">
                <a:hlinkClick r:id="rId7"/>
              </a:rPr>
              <a:t>https://dvf-vavt.ru</a:t>
            </a:r>
            <a:r>
              <a:rPr lang="ru-RU" dirty="0"/>
              <a:t> – официальный сайт образовательной организации</a:t>
            </a:r>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04F265E-EDA4-7CA9-7768-3C5D485CC1E3}"/>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EC975C3D-10B9-44D0-2B24-7DAF1A753537}"/>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1726D4D4-21BB-0A83-DC64-EC37FD7E15A9}"/>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721DC5D6-71F7-67DA-8270-470C5CBD8859}"/>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27A1ED34-B982-3FFF-99F9-01F1B1CBB6F2}"/>
                </a:ext>
              </a:extLst>
            </p:cNvPr>
            <p:cNvPicPr/>
            <p:nvPr/>
          </p:nvPicPr>
          <p:blipFill>
            <a:blip r:embed="rId4" cstate="print"/>
            <a:stretch>
              <a:fillRect/>
            </a:stretch>
          </p:blipFill>
          <p:spPr>
            <a:xfrm>
              <a:off x="829055" y="9474"/>
              <a:ext cx="426719" cy="489508"/>
            </a:xfrm>
            <a:prstGeom prst="rect">
              <a:avLst/>
            </a:prstGeom>
          </p:spPr>
        </p:pic>
      </p:grpSp>
      <p:pic>
        <p:nvPicPr>
          <p:cNvPr id="9" name="Рисунок 8">
            <a:extLst>
              <a:ext uri="{FF2B5EF4-FFF2-40B4-BE49-F238E27FC236}">
                <a16:creationId xmlns:a16="http://schemas.microsoft.com/office/drawing/2014/main" xmlns="" id="{22BC712B-C4F6-2027-547C-757F50C445E2}"/>
              </a:ext>
            </a:extLst>
          </p:cNvPr>
          <p:cNvPicPr>
            <a:picLocks noChangeAspect="1"/>
          </p:cNvPicPr>
          <p:nvPr/>
        </p:nvPicPr>
        <p:blipFill>
          <a:blip r:embed="rId5"/>
          <a:srcRect t="11158"/>
          <a:stretch>
            <a:fillRect/>
          </a:stretch>
        </p:blipFill>
        <p:spPr>
          <a:xfrm>
            <a:off x="155143" y="137178"/>
            <a:ext cx="4664507" cy="3078569"/>
          </a:xfrm>
          <a:prstGeom prst="rect">
            <a:avLst/>
          </a:prstGeom>
        </p:spPr>
      </p:pic>
      <p:pic>
        <p:nvPicPr>
          <p:cNvPr id="14" name="Рисунок 13">
            <a:extLst>
              <a:ext uri="{FF2B5EF4-FFF2-40B4-BE49-F238E27FC236}">
                <a16:creationId xmlns:a16="http://schemas.microsoft.com/office/drawing/2014/main" xmlns="" id="{BD2B740C-C4D8-3BF0-15F9-9E96B5C37192}"/>
              </a:ext>
            </a:extLst>
          </p:cNvPr>
          <p:cNvPicPr>
            <a:picLocks noChangeAspect="1"/>
          </p:cNvPicPr>
          <p:nvPr/>
        </p:nvPicPr>
        <p:blipFill>
          <a:blip r:embed="rId6"/>
          <a:stretch>
            <a:fillRect/>
          </a:stretch>
        </p:blipFill>
        <p:spPr>
          <a:xfrm>
            <a:off x="6457950" y="74727"/>
            <a:ext cx="5665533" cy="3297719"/>
          </a:xfrm>
          <a:prstGeom prst="rect">
            <a:avLst/>
          </a:prstGeom>
        </p:spPr>
      </p:pic>
      <p:pic>
        <p:nvPicPr>
          <p:cNvPr id="17" name="Рисунок 16">
            <a:extLst>
              <a:ext uri="{FF2B5EF4-FFF2-40B4-BE49-F238E27FC236}">
                <a16:creationId xmlns:a16="http://schemas.microsoft.com/office/drawing/2014/main" xmlns="" id="{766EC791-BACE-E265-6DED-FC72A308CB45}"/>
              </a:ext>
            </a:extLst>
          </p:cNvPr>
          <p:cNvPicPr>
            <a:picLocks noChangeAspect="1"/>
          </p:cNvPicPr>
          <p:nvPr/>
        </p:nvPicPr>
        <p:blipFill>
          <a:blip r:embed="rId7"/>
          <a:stretch>
            <a:fillRect/>
          </a:stretch>
        </p:blipFill>
        <p:spPr>
          <a:xfrm>
            <a:off x="6268442" y="3498333"/>
            <a:ext cx="5140666" cy="3322481"/>
          </a:xfrm>
          <a:prstGeom prst="rect">
            <a:avLst/>
          </a:prstGeom>
        </p:spPr>
      </p:pic>
      <p:pic>
        <p:nvPicPr>
          <p:cNvPr id="19" name="Рисунок 18">
            <a:extLst>
              <a:ext uri="{FF2B5EF4-FFF2-40B4-BE49-F238E27FC236}">
                <a16:creationId xmlns:a16="http://schemas.microsoft.com/office/drawing/2014/main" xmlns="" id="{BEFA1C79-539C-D780-5A37-C976C3007D0E}"/>
              </a:ext>
            </a:extLst>
          </p:cNvPr>
          <p:cNvPicPr>
            <a:picLocks noChangeAspect="1"/>
          </p:cNvPicPr>
          <p:nvPr/>
        </p:nvPicPr>
        <p:blipFill>
          <a:blip r:embed="rId8"/>
          <a:stretch>
            <a:fillRect/>
          </a:stretch>
        </p:blipFill>
        <p:spPr>
          <a:xfrm>
            <a:off x="1183843" y="3332107"/>
            <a:ext cx="4454957" cy="3441943"/>
          </a:xfrm>
          <a:prstGeom prst="rect">
            <a:avLst/>
          </a:prstGeom>
        </p:spPr>
      </p:pic>
    </p:spTree>
    <p:extLst>
      <p:ext uri="{BB962C8B-B14F-4D97-AF65-F5344CB8AC3E}">
        <p14:creationId xmlns:p14="http://schemas.microsoft.com/office/powerpoint/2010/main" val="397139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712298-5AD9-E650-C1FA-4B6CCEA4AF3F}"/>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B3F2B606-B476-A849-E717-E091ABF9CE94}"/>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9502EB91-BB28-9C49-082F-9F3895142D63}"/>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963F7CBC-AF33-618A-2639-6AF99B7F556F}"/>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85922231-6D5E-F40E-E948-12E464C6F599}"/>
                </a:ext>
              </a:extLst>
            </p:cNvPr>
            <p:cNvPicPr/>
            <p:nvPr/>
          </p:nvPicPr>
          <p:blipFill>
            <a:blip r:embed="rId4" cstate="print"/>
            <a:stretch>
              <a:fillRect/>
            </a:stretch>
          </p:blipFill>
          <p:spPr>
            <a:xfrm>
              <a:off x="829055" y="9474"/>
              <a:ext cx="426719" cy="489508"/>
            </a:xfrm>
            <a:prstGeom prst="rect">
              <a:avLst/>
            </a:prstGeom>
          </p:spPr>
        </p:pic>
      </p:grpSp>
      <p:pic>
        <p:nvPicPr>
          <p:cNvPr id="16" name="Рисунок 15">
            <a:extLst>
              <a:ext uri="{FF2B5EF4-FFF2-40B4-BE49-F238E27FC236}">
                <a16:creationId xmlns:a16="http://schemas.microsoft.com/office/drawing/2014/main" xmlns="" id="{64F463B2-FDD6-0AB9-256C-10DF5E341906}"/>
              </a:ext>
            </a:extLst>
          </p:cNvPr>
          <p:cNvPicPr>
            <a:picLocks noChangeAspect="1"/>
          </p:cNvPicPr>
          <p:nvPr/>
        </p:nvPicPr>
        <p:blipFill>
          <a:blip r:embed="rId5"/>
          <a:stretch>
            <a:fillRect/>
          </a:stretch>
        </p:blipFill>
        <p:spPr>
          <a:xfrm>
            <a:off x="2948047" y="254228"/>
            <a:ext cx="4052827" cy="2709878"/>
          </a:xfrm>
          <a:prstGeom prst="rect">
            <a:avLst/>
          </a:prstGeom>
        </p:spPr>
      </p:pic>
      <p:pic>
        <p:nvPicPr>
          <p:cNvPr id="24" name="Рисунок 23">
            <a:extLst>
              <a:ext uri="{FF2B5EF4-FFF2-40B4-BE49-F238E27FC236}">
                <a16:creationId xmlns:a16="http://schemas.microsoft.com/office/drawing/2014/main" xmlns="" id="{D24484FA-C67A-A544-820D-978E8761158B}"/>
              </a:ext>
            </a:extLst>
          </p:cNvPr>
          <p:cNvPicPr>
            <a:picLocks noChangeAspect="1"/>
          </p:cNvPicPr>
          <p:nvPr/>
        </p:nvPicPr>
        <p:blipFill>
          <a:blip r:embed="rId6"/>
          <a:stretch>
            <a:fillRect/>
          </a:stretch>
        </p:blipFill>
        <p:spPr>
          <a:xfrm>
            <a:off x="39429" y="49840"/>
            <a:ext cx="2808546" cy="3199357"/>
          </a:xfrm>
          <a:prstGeom prst="rect">
            <a:avLst/>
          </a:prstGeom>
        </p:spPr>
      </p:pic>
      <p:pic>
        <p:nvPicPr>
          <p:cNvPr id="26" name="Рисунок 25">
            <a:extLst>
              <a:ext uri="{FF2B5EF4-FFF2-40B4-BE49-F238E27FC236}">
                <a16:creationId xmlns:a16="http://schemas.microsoft.com/office/drawing/2014/main" xmlns="" id="{78E50EB6-ABAD-1F0A-381A-EE78B048A4C1}"/>
              </a:ext>
            </a:extLst>
          </p:cNvPr>
          <p:cNvPicPr>
            <a:picLocks noChangeAspect="1"/>
          </p:cNvPicPr>
          <p:nvPr/>
        </p:nvPicPr>
        <p:blipFill>
          <a:blip r:embed="rId7"/>
          <a:stretch>
            <a:fillRect/>
          </a:stretch>
        </p:blipFill>
        <p:spPr>
          <a:xfrm>
            <a:off x="7060144" y="498982"/>
            <a:ext cx="5094522" cy="2851518"/>
          </a:xfrm>
          <a:prstGeom prst="rect">
            <a:avLst/>
          </a:prstGeom>
        </p:spPr>
      </p:pic>
      <p:pic>
        <p:nvPicPr>
          <p:cNvPr id="20" name="Рисунок 19">
            <a:extLst>
              <a:ext uri="{FF2B5EF4-FFF2-40B4-BE49-F238E27FC236}">
                <a16:creationId xmlns:a16="http://schemas.microsoft.com/office/drawing/2014/main" xmlns="" id="{AB865567-CFF6-2C08-DB4F-D9A7A2DD7C97}"/>
              </a:ext>
            </a:extLst>
          </p:cNvPr>
          <p:cNvPicPr>
            <a:picLocks noChangeAspect="1"/>
          </p:cNvPicPr>
          <p:nvPr/>
        </p:nvPicPr>
        <p:blipFill>
          <a:blip r:embed="rId8"/>
          <a:stretch>
            <a:fillRect/>
          </a:stretch>
        </p:blipFill>
        <p:spPr>
          <a:xfrm>
            <a:off x="3496767" y="3840672"/>
            <a:ext cx="3596035" cy="2514088"/>
          </a:xfrm>
          <a:prstGeom prst="rect">
            <a:avLst/>
          </a:prstGeom>
        </p:spPr>
      </p:pic>
      <p:pic>
        <p:nvPicPr>
          <p:cNvPr id="32" name="Рисунок 31">
            <a:extLst>
              <a:ext uri="{FF2B5EF4-FFF2-40B4-BE49-F238E27FC236}">
                <a16:creationId xmlns:a16="http://schemas.microsoft.com/office/drawing/2014/main" xmlns="" id="{0A0E4BF7-DCFC-0F38-A175-C11D9D6B3765}"/>
              </a:ext>
            </a:extLst>
          </p:cNvPr>
          <p:cNvPicPr>
            <a:picLocks noChangeAspect="1"/>
          </p:cNvPicPr>
          <p:nvPr/>
        </p:nvPicPr>
        <p:blipFill>
          <a:blip r:embed="rId9"/>
          <a:stretch>
            <a:fillRect/>
          </a:stretch>
        </p:blipFill>
        <p:spPr>
          <a:xfrm>
            <a:off x="39430" y="3545306"/>
            <a:ext cx="3387144" cy="3272047"/>
          </a:xfrm>
          <a:prstGeom prst="rect">
            <a:avLst/>
          </a:prstGeom>
        </p:spPr>
      </p:pic>
      <p:pic>
        <p:nvPicPr>
          <p:cNvPr id="34" name="Рисунок 33">
            <a:extLst>
              <a:ext uri="{FF2B5EF4-FFF2-40B4-BE49-F238E27FC236}">
                <a16:creationId xmlns:a16="http://schemas.microsoft.com/office/drawing/2014/main" xmlns="" id="{2CE21F4C-D6D6-09CC-5252-B9BB952BC294}"/>
              </a:ext>
            </a:extLst>
          </p:cNvPr>
          <p:cNvPicPr>
            <a:picLocks noChangeAspect="1"/>
          </p:cNvPicPr>
          <p:nvPr/>
        </p:nvPicPr>
        <p:blipFill>
          <a:blip r:embed="rId10" cstate="print">
            <a:extLst>
              <a:ext uri="{28A0092B-C50C-407E-A947-70E740481C1C}">
                <a14:useLocalDpi xmlns:a14="http://schemas.microsoft.com/office/drawing/2010/main" val="0"/>
              </a:ext>
            </a:extLst>
          </a:blip>
          <a:srcRect t="3678" b="11582"/>
          <a:stretch>
            <a:fillRect/>
          </a:stretch>
        </p:blipFill>
        <p:spPr>
          <a:xfrm>
            <a:off x="7165023" y="3623047"/>
            <a:ext cx="4989643" cy="3171156"/>
          </a:xfrm>
          <a:prstGeom prst="rect">
            <a:avLst/>
          </a:prstGeom>
        </p:spPr>
      </p:pic>
    </p:spTree>
    <p:extLst>
      <p:ext uri="{BB962C8B-B14F-4D97-AF65-F5344CB8AC3E}">
        <p14:creationId xmlns:p14="http://schemas.microsoft.com/office/powerpoint/2010/main" val="3506958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5F11CACC-FC1F-5AC0-2B93-8EB5BFAD46E6}"/>
              </a:ext>
            </a:extLst>
          </p:cNvPr>
          <p:cNvPicPr>
            <a:picLocks noChangeAspect="1"/>
          </p:cNvPicPr>
          <p:nvPr/>
        </p:nvPicPr>
        <p:blipFill>
          <a:blip r:embed="rId2" cstate="print">
            <a:extLst>
              <a:ext uri="{28A0092B-C50C-407E-A947-70E740481C1C}">
                <a14:useLocalDpi xmlns:a14="http://schemas.microsoft.com/office/drawing/2010/main" val="0"/>
              </a:ext>
            </a:extLst>
          </a:blip>
          <a:srcRect t="5739" b="13923"/>
          <a:stretch>
            <a:fillRect/>
          </a:stretch>
        </p:blipFill>
        <p:spPr>
          <a:xfrm>
            <a:off x="6505641" y="75235"/>
            <a:ext cx="5638401" cy="3397316"/>
          </a:xfrm>
          <a:prstGeom prst="rect">
            <a:avLst/>
          </a:prstGeom>
        </p:spPr>
      </p:pic>
      <p:sp>
        <p:nvSpPr>
          <p:cNvPr id="8" name="TextBox 7">
            <a:extLst>
              <a:ext uri="{FF2B5EF4-FFF2-40B4-BE49-F238E27FC236}">
                <a16:creationId xmlns:a16="http://schemas.microsoft.com/office/drawing/2014/main" xmlns="" id="{16DE357C-2896-0CAB-01DC-43D4E898F4FC}"/>
              </a:ext>
            </a:extLst>
          </p:cNvPr>
          <p:cNvSpPr txBox="1"/>
          <p:nvPr/>
        </p:nvSpPr>
        <p:spPr>
          <a:xfrm>
            <a:off x="185990" y="6333860"/>
            <a:ext cx="1332224" cy="369332"/>
          </a:xfrm>
          <a:prstGeom prst="rect">
            <a:avLst/>
          </a:prstGeom>
          <a:noFill/>
        </p:spPr>
        <p:txBody>
          <a:bodyPr wrap="none" rtlCol="0">
            <a:spAutoFit/>
          </a:bodyPr>
          <a:lstStyle/>
          <a:p>
            <a:r>
              <a:rPr lang="ru-RU" dirty="0"/>
              <a:t>Библиотека</a:t>
            </a:r>
          </a:p>
        </p:txBody>
      </p:sp>
      <p:sp>
        <p:nvSpPr>
          <p:cNvPr id="9" name="TextBox 8">
            <a:extLst>
              <a:ext uri="{FF2B5EF4-FFF2-40B4-BE49-F238E27FC236}">
                <a16:creationId xmlns:a16="http://schemas.microsoft.com/office/drawing/2014/main" xmlns="" id="{F5646BE2-C562-E073-F0DB-887E6C9D407E}"/>
              </a:ext>
            </a:extLst>
          </p:cNvPr>
          <p:cNvSpPr txBox="1"/>
          <p:nvPr/>
        </p:nvSpPr>
        <p:spPr>
          <a:xfrm>
            <a:off x="1518214" y="6333860"/>
            <a:ext cx="1645002" cy="369332"/>
          </a:xfrm>
          <a:prstGeom prst="rect">
            <a:avLst/>
          </a:prstGeom>
          <a:noFill/>
        </p:spPr>
        <p:txBody>
          <a:bodyPr wrap="none" rtlCol="0">
            <a:spAutoFit/>
          </a:bodyPr>
          <a:lstStyle/>
          <a:p>
            <a:r>
              <a:rPr lang="ru-RU" dirty="0"/>
              <a:t>Читальный зал</a:t>
            </a:r>
          </a:p>
        </p:txBody>
      </p:sp>
      <p:sp>
        <p:nvSpPr>
          <p:cNvPr id="10" name="TextBox 9">
            <a:extLst>
              <a:ext uri="{FF2B5EF4-FFF2-40B4-BE49-F238E27FC236}">
                <a16:creationId xmlns:a16="http://schemas.microsoft.com/office/drawing/2014/main" xmlns="" id="{20A283C1-5381-392D-BF6F-8F5B2BA86550}"/>
              </a:ext>
            </a:extLst>
          </p:cNvPr>
          <p:cNvSpPr txBox="1"/>
          <p:nvPr/>
        </p:nvSpPr>
        <p:spPr>
          <a:xfrm>
            <a:off x="8812712" y="3534054"/>
            <a:ext cx="3276346" cy="646331"/>
          </a:xfrm>
          <a:prstGeom prst="rect">
            <a:avLst/>
          </a:prstGeom>
          <a:noFill/>
        </p:spPr>
        <p:txBody>
          <a:bodyPr wrap="none" rtlCol="0">
            <a:spAutoFit/>
          </a:bodyPr>
          <a:lstStyle/>
          <a:p>
            <a:r>
              <a:rPr lang="ru-RU" dirty="0"/>
              <a:t>СТУДЕНЧЕСКОЕ ПРОСТРАНСТВО</a:t>
            </a:r>
          </a:p>
          <a:p>
            <a:r>
              <a:rPr lang="ru-RU" dirty="0"/>
              <a:t>Комната отдыха для студентов</a:t>
            </a:r>
          </a:p>
        </p:txBody>
      </p:sp>
      <p:pic>
        <p:nvPicPr>
          <p:cNvPr id="12" name="Рисунок 11">
            <a:extLst>
              <a:ext uri="{FF2B5EF4-FFF2-40B4-BE49-F238E27FC236}">
                <a16:creationId xmlns:a16="http://schemas.microsoft.com/office/drawing/2014/main" xmlns="" id="{CDE924C0-3B7A-D138-C243-88E92171B727}"/>
              </a:ext>
            </a:extLst>
          </p:cNvPr>
          <p:cNvPicPr>
            <a:picLocks noChangeAspect="1"/>
          </p:cNvPicPr>
          <p:nvPr/>
        </p:nvPicPr>
        <p:blipFill>
          <a:blip r:embed="rId3"/>
          <a:srcRect l="16308" t="7720" b="3798"/>
          <a:stretch>
            <a:fillRect/>
          </a:stretch>
        </p:blipFill>
        <p:spPr>
          <a:xfrm>
            <a:off x="3972840" y="3806279"/>
            <a:ext cx="4506576" cy="3051721"/>
          </a:xfrm>
          <a:prstGeom prst="rect">
            <a:avLst/>
          </a:prstGeom>
        </p:spPr>
      </p:pic>
      <p:sp>
        <p:nvSpPr>
          <p:cNvPr id="13" name="TextBox 12">
            <a:extLst>
              <a:ext uri="{FF2B5EF4-FFF2-40B4-BE49-F238E27FC236}">
                <a16:creationId xmlns:a16="http://schemas.microsoft.com/office/drawing/2014/main" xmlns="" id="{73AE9BA5-EDF2-F508-5BC3-02CBBC8C6A4A}"/>
              </a:ext>
            </a:extLst>
          </p:cNvPr>
          <p:cNvSpPr txBox="1"/>
          <p:nvPr/>
        </p:nvSpPr>
        <p:spPr>
          <a:xfrm>
            <a:off x="8395835" y="5566143"/>
            <a:ext cx="2055050" cy="830997"/>
          </a:xfrm>
          <a:prstGeom prst="rect">
            <a:avLst/>
          </a:prstGeom>
          <a:noFill/>
        </p:spPr>
        <p:txBody>
          <a:bodyPr wrap="none" rtlCol="0">
            <a:spAutoFit/>
          </a:bodyPr>
          <a:lstStyle/>
          <a:p>
            <a:pPr algn="r"/>
            <a:r>
              <a:rPr lang="ru-RU" sz="2400" dirty="0"/>
              <a:t>Студенческий </a:t>
            </a:r>
          </a:p>
          <a:p>
            <a:pPr algn="r"/>
            <a:r>
              <a:rPr lang="ru-RU" sz="2400" dirty="0"/>
              <a:t>буфет</a:t>
            </a:r>
          </a:p>
        </p:txBody>
      </p:sp>
      <p:pic>
        <p:nvPicPr>
          <p:cNvPr id="15" name="Рисунок 14">
            <a:extLst>
              <a:ext uri="{FF2B5EF4-FFF2-40B4-BE49-F238E27FC236}">
                <a16:creationId xmlns:a16="http://schemas.microsoft.com/office/drawing/2014/main" xmlns="" id="{48930051-0EA9-32F3-43FC-13BD9A76C3DB}"/>
              </a:ext>
            </a:extLst>
          </p:cNvPr>
          <p:cNvPicPr>
            <a:picLocks noChangeAspect="1"/>
          </p:cNvPicPr>
          <p:nvPr/>
        </p:nvPicPr>
        <p:blipFill>
          <a:blip r:embed="rId4" cstate="print">
            <a:extLst>
              <a:ext uri="{28A0092B-C50C-407E-A947-70E740481C1C}">
                <a14:useLocalDpi xmlns:a14="http://schemas.microsoft.com/office/drawing/2010/main" val="0"/>
              </a:ext>
            </a:extLst>
          </a:blip>
          <a:srcRect t="6920"/>
          <a:stretch>
            <a:fillRect/>
          </a:stretch>
        </p:blipFill>
        <p:spPr>
          <a:xfrm>
            <a:off x="38100" y="3919683"/>
            <a:ext cx="3523874" cy="2460021"/>
          </a:xfrm>
          <a:prstGeom prst="rect">
            <a:avLst/>
          </a:prstGeom>
        </p:spPr>
      </p:pic>
      <p:pic>
        <p:nvPicPr>
          <p:cNvPr id="17" name="Рисунок 16">
            <a:extLst>
              <a:ext uri="{FF2B5EF4-FFF2-40B4-BE49-F238E27FC236}">
                <a16:creationId xmlns:a16="http://schemas.microsoft.com/office/drawing/2014/main" xmlns="" id="{C4C012BE-5465-B7AA-7A71-AA14C1FCBECA}"/>
              </a:ext>
            </a:extLst>
          </p:cNvPr>
          <p:cNvPicPr>
            <a:picLocks noChangeAspect="1"/>
          </p:cNvPicPr>
          <p:nvPr/>
        </p:nvPicPr>
        <p:blipFill>
          <a:blip r:embed="rId5" cstate="print">
            <a:extLst>
              <a:ext uri="{28A0092B-C50C-407E-A947-70E740481C1C}">
                <a14:useLocalDpi xmlns:a14="http://schemas.microsoft.com/office/drawing/2010/main" val="0"/>
              </a:ext>
            </a:extLst>
          </a:blip>
          <a:srcRect t="23121" b="7252"/>
          <a:stretch>
            <a:fillRect/>
          </a:stretch>
        </p:blipFill>
        <p:spPr>
          <a:xfrm>
            <a:off x="87427" y="52182"/>
            <a:ext cx="6192549" cy="3233699"/>
          </a:xfrm>
          <a:prstGeom prst="rect">
            <a:avLst/>
          </a:prstGeom>
        </p:spPr>
      </p:pic>
      <p:sp>
        <p:nvSpPr>
          <p:cNvPr id="18" name="TextBox 17">
            <a:extLst>
              <a:ext uri="{FF2B5EF4-FFF2-40B4-BE49-F238E27FC236}">
                <a16:creationId xmlns:a16="http://schemas.microsoft.com/office/drawing/2014/main" xmlns="" id="{7F2D4EF4-D348-9776-749C-B963A5E45040}"/>
              </a:ext>
            </a:extLst>
          </p:cNvPr>
          <p:cNvSpPr txBox="1"/>
          <p:nvPr/>
        </p:nvSpPr>
        <p:spPr>
          <a:xfrm>
            <a:off x="2439684" y="3285881"/>
            <a:ext cx="1447063" cy="369332"/>
          </a:xfrm>
          <a:prstGeom prst="rect">
            <a:avLst/>
          </a:prstGeom>
          <a:noFill/>
        </p:spPr>
        <p:txBody>
          <a:bodyPr wrap="none" rtlCol="0">
            <a:spAutoFit/>
          </a:bodyPr>
          <a:lstStyle/>
          <a:p>
            <a:r>
              <a:rPr lang="ru-RU"/>
              <a:t>Фойе, 1 этаж</a:t>
            </a:r>
            <a:endParaRPr lang="ru-RU" dirty="0"/>
          </a:p>
        </p:txBody>
      </p:sp>
    </p:spTree>
    <p:extLst>
      <p:ext uri="{BB962C8B-B14F-4D97-AF65-F5344CB8AC3E}">
        <p14:creationId xmlns:p14="http://schemas.microsoft.com/office/powerpoint/2010/main" val="605407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60E3353-EB20-7538-BE56-1A6BEA2B334B}"/>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DBD05C85-46EC-F70F-3F62-2B77B93B9D69}"/>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9BABB43D-CABA-6F5F-45FF-1577E4257AEF}"/>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682B6917-036C-0E15-4C25-27E8FD0CF457}"/>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9151ED67-D29E-2E47-772F-2633CB16AF18}"/>
                </a:ext>
              </a:extLst>
            </p:cNvPr>
            <p:cNvPicPr/>
            <p:nvPr/>
          </p:nvPicPr>
          <p:blipFill>
            <a:blip r:embed="rId4" cstate="print"/>
            <a:stretch>
              <a:fillRect/>
            </a:stretch>
          </p:blipFill>
          <p:spPr>
            <a:xfrm>
              <a:off x="829055" y="9474"/>
              <a:ext cx="426719" cy="489508"/>
            </a:xfrm>
            <a:prstGeom prst="rect">
              <a:avLst/>
            </a:prstGeom>
          </p:spPr>
        </p:pic>
      </p:grpSp>
      <p:pic>
        <p:nvPicPr>
          <p:cNvPr id="14" name="Рисунок 13">
            <a:extLst>
              <a:ext uri="{FF2B5EF4-FFF2-40B4-BE49-F238E27FC236}">
                <a16:creationId xmlns:a16="http://schemas.microsoft.com/office/drawing/2014/main" xmlns="" id="{450C0CCE-A2ED-1EF5-7D47-629EF5B05361}"/>
              </a:ext>
            </a:extLst>
          </p:cNvPr>
          <p:cNvPicPr>
            <a:picLocks noChangeAspect="1"/>
          </p:cNvPicPr>
          <p:nvPr/>
        </p:nvPicPr>
        <p:blipFill>
          <a:blip r:embed="rId5"/>
          <a:stretch>
            <a:fillRect/>
          </a:stretch>
        </p:blipFill>
        <p:spPr>
          <a:xfrm>
            <a:off x="8337093" y="66266"/>
            <a:ext cx="3140532" cy="6735754"/>
          </a:xfrm>
          <a:prstGeom prst="rect">
            <a:avLst/>
          </a:prstGeom>
        </p:spPr>
      </p:pic>
      <p:pic>
        <p:nvPicPr>
          <p:cNvPr id="13" name="Рисунок 12">
            <a:extLst>
              <a:ext uri="{FF2B5EF4-FFF2-40B4-BE49-F238E27FC236}">
                <a16:creationId xmlns:a16="http://schemas.microsoft.com/office/drawing/2014/main" xmlns="" id="{42A1C08F-C614-CB5F-4B2C-A4BFEF896281}"/>
              </a:ext>
            </a:extLst>
          </p:cNvPr>
          <p:cNvPicPr>
            <a:picLocks noChangeAspect="1"/>
          </p:cNvPicPr>
          <p:nvPr/>
        </p:nvPicPr>
        <p:blipFill>
          <a:blip r:embed="rId6"/>
          <a:stretch>
            <a:fillRect/>
          </a:stretch>
        </p:blipFill>
        <p:spPr>
          <a:xfrm>
            <a:off x="782902" y="67993"/>
            <a:ext cx="3141397" cy="6737611"/>
          </a:xfrm>
          <a:prstGeom prst="rect">
            <a:avLst/>
          </a:prstGeom>
        </p:spPr>
      </p:pic>
      <p:pic>
        <p:nvPicPr>
          <p:cNvPr id="1026" name="Picture 2" descr="C:\Users\kab313-02\Desktop\сйфсфйс.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5748" y="3102327"/>
            <a:ext cx="4059238" cy="21268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ab313-02\Desktop\вйфвйв.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0023" y="1173514"/>
            <a:ext cx="4230687" cy="176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891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9B54F2-1C0F-9006-64C8-FAFCD70840BC}"/>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56D3A3A7-9990-E8C6-5723-7C0ECE56E814}"/>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32F8C6D5-0770-EEB6-041A-9A3780C7F3EE}"/>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3E5DDECB-9849-64FC-9FC1-652A0F4CE1CB}"/>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E37FF2BE-44E9-3135-EE79-BD26795D7CA0}"/>
                </a:ext>
              </a:extLst>
            </p:cNvPr>
            <p:cNvPicPr/>
            <p:nvPr/>
          </p:nvPicPr>
          <p:blipFill>
            <a:blip r:embed="rId4" cstate="print"/>
            <a:stretch>
              <a:fillRect/>
            </a:stretch>
          </p:blipFill>
          <p:spPr>
            <a:xfrm>
              <a:off x="829055" y="9474"/>
              <a:ext cx="426719" cy="489508"/>
            </a:xfrm>
            <a:prstGeom prst="rect">
              <a:avLst/>
            </a:prstGeom>
          </p:spPr>
        </p:pic>
      </p:grpSp>
      <p:pic>
        <p:nvPicPr>
          <p:cNvPr id="8" name="Рисунок 7">
            <a:extLst>
              <a:ext uri="{FF2B5EF4-FFF2-40B4-BE49-F238E27FC236}">
                <a16:creationId xmlns:a16="http://schemas.microsoft.com/office/drawing/2014/main" xmlns="" id="{E5262BE1-633A-0085-1538-A31CE91613E5}"/>
              </a:ext>
            </a:extLst>
          </p:cNvPr>
          <p:cNvPicPr>
            <a:picLocks noChangeAspect="1"/>
          </p:cNvPicPr>
          <p:nvPr/>
        </p:nvPicPr>
        <p:blipFill>
          <a:blip r:embed="rId5"/>
          <a:stretch>
            <a:fillRect/>
          </a:stretch>
        </p:blipFill>
        <p:spPr>
          <a:xfrm>
            <a:off x="155143" y="254228"/>
            <a:ext cx="8284876" cy="4978089"/>
          </a:xfrm>
          <a:prstGeom prst="rect">
            <a:avLst/>
          </a:prstGeom>
        </p:spPr>
      </p:pic>
      <p:sp>
        <p:nvSpPr>
          <p:cNvPr id="10" name="TextBox 9">
            <a:extLst>
              <a:ext uri="{FF2B5EF4-FFF2-40B4-BE49-F238E27FC236}">
                <a16:creationId xmlns:a16="http://schemas.microsoft.com/office/drawing/2014/main" xmlns="" id="{6C39A1F8-3270-D4B4-C9F3-926BA49E4F64}"/>
              </a:ext>
            </a:extLst>
          </p:cNvPr>
          <p:cNvSpPr txBox="1"/>
          <p:nvPr/>
        </p:nvSpPr>
        <p:spPr>
          <a:xfrm>
            <a:off x="8729430" y="1819942"/>
            <a:ext cx="3400857" cy="923330"/>
          </a:xfrm>
          <a:prstGeom prst="rect">
            <a:avLst/>
          </a:prstGeom>
          <a:noFill/>
        </p:spPr>
        <p:txBody>
          <a:bodyPr wrap="square" rtlCol="0">
            <a:spAutoFit/>
          </a:bodyPr>
          <a:lstStyle/>
          <a:p>
            <a:r>
              <a:rPr lang="en-US" dirty="0">
                <a:hlinkClick r:id="rId6"/>
              </a:rPr>
              <a:t>https://dvf-vavt.ru</a:t>
            </a:r>
            <a:r>
              <a:rPr lang="ru-RU" dirty="0"/>
              <a:t> </a:t>
            </a:r>
          </a:p>
          <a:p>
            <a:endParaRPr lang="ru-RU" dirty="0"/>
          </a:p>
          <a:p>
            <a:r>
              <a:rPr lang="ru-RU" dirty="0"/>
              <a:t>ссылка на </a:t>
            </a:r>
            <a:r>
              <a:rPr lang="ru-RU" dirty="0" smtClean="0"/>
              <a:t>сайт филиала ВАВТ</a:t>
            </a:r>
            <a:endParaRPr lang="ru-RU" dirty="0"/>
          </a:p>
        </p:txBody>
      </p:sp>
    </p:spTree>
    <p:extLst>
      <p:ext uri="{BB962C8B-B14F-4D97-AF65-F5344CB8AC3E}">
        <p14:creationId xmlns:p14="http://schemas.microsoft.com/office/powerpoint/2010/main" val="399265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52A9F1B-E6DD-B077-F416-19689A3D81FB}"/>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D256BACB-068F-E136-9575-E4774A3D5818}"/>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1140A852-8762-7BCC-FBD3-C685F0652221}"/>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B0FCED63-0CD1-9672-7F82-8EF749AD8D72}"/>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CEEA2079-A3B6-9B81-711F-20CDDE3E13F1}"/>
                </a:ext>
              </a:extLst>
            </p:cNvPr>
            <p:cNvPicPr/>
            <p:nvPr/>
          </p:nvPicPr>
          <p:blipFill>
            <a:blip r:embed="rId4" cstate="print"/>
            <a:stretch>
              <a:fillRect/>
            </a:stretch>
          </p:blipFill>
          <p:spPr>
            <a:xfrm>
              <a:off x="829055" y="9474"/>
              <a:ext cx="426719" cy="489508"/>
            </a:xfrm>
            <a:prstGeom prst="rect">
              <a:avLst/>
            </a:prstGeom>
          </p:spPr>
        </p:pic>
      </p:grpSp>
      <p:pic>
        <p:nvPicPr>
          <p:cNvPr id="8" name="Рисунок 7">
            <a:extLst>
              <a:ext uri="{FF2B5EF4-FFF2-40B4-BE49-F238E27FC236}">
                <a16:creationId xmlns:a16="http://schemas.microsoft.com/office/drawing/2014/main" xmlns="" id="{7A037128-402B-EBDB-704F-F6734391E156}"/>
              </a:ext>
            </a:extLst>
          </p:cNvPr>
          <p:cNvPicPr>
            <a:picLocks noChangeAspect="1"/>
          </p:cNvPicPr>
          <p:nvPr/>
        </p:nvPicPr>
        <p:blipFill>
          <a:blip r:embed="rId5"/>
          <a:stretch>
            <a:fillRect/>
          </a:stretch>
        </p:blipFill>
        <p:spPr>
          <a:xfrm>
            <a:off x="76200" y="68637"/>
            <a:ext cx="7962900" cy="4838145"/>
          </a:xfrm>
          <a:prstGeom prst="rect">
            <a:avLst/>
          </a:prstGeom>
        </p:spPr>
      </p:pic>
      <p:sp>
        <p:nvSpPr>
          <p:cNvPr id="10" name="TextBox 9">
            <a:extLst>
              <a:ext uri="{FF2B5EF4-FFF2-40B4-BE49-F238E27FC236}">
                <a16:creationId xmlns:a16="http://schemas.microsoft.com/office/drawing/2014/main" xmlns="" id="{46DE0D6F-F373-905D-B697-0E5993FB4AB4}"/>
              </a:ext>
            </a:extLst>
          </p:cNvPr>
          <p:cNvSpPr txBox="1"/>
          <p:nvPr/>
        </p:nvSpPr>
        <p:spPr>
          <a:xfrm>
            <a:off x="5516337" y="5070787"/>
            <a:ext cx="4493348" cy="923330"/>
          </a:xfrm>
          <a:prstGeom prst="rect">
            <a:avLst/>
          </a:prstGeom>
          <a:noFill/>
        </p:spPr>
        <p:txBody>
          <a:bodyPr wrap="square" rtlCol="0">
            <a:spAutoFit/>
          </a:bodyPr>
          <a:lstStyle/>
          <a:p>
            <a:r>
              <a:rPr lang="en-US" dirty="0">
                <a:hlinkClick r:id="rId6"/>
              </a:rPr>
              <a:t>https://dvf-vavt.ru/itogi_priemnoj_kampanii</a:t>
            </a:r>
            <a:r>
              <a:rPr lang="ru-RU" dirty="0"/>
              <a:t> </a:t>
            </a:r>
          </a:p>
          <a:p>
            <a:endParaRPr lang="ru-RU" dirty="0"/>
          </a:p>
          <a:p>
            <a:r>
              <a:rPr lang="ru-RU" dirty="0"/>
              <a:t>Ссылка на приемную компанию </a:t>
            </a:r>
          </a:p>
        </p:txBody>
      </p:sp>
    </p:spTree>
    <p:extLst>
      <p:ext uri="{BB962C8B-B14F-4D97-AF65-F5344CB8AC3E}">
        <p14:creationId xmlns:p14="http://schemas.microsoft.com/office/powerpoint/2010/main" val="3048341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23C298-3F2F-0986-6373-CDE30EFC4D29}"/>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7F6D734C-2D4B-3D0E-D5F6-895AC6413E04}"/>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76C9BD90-811B-7601-DD7D-A8434B2587D3}"/>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4EAAE073-5AAF-EE80-976D-F4B45F709246}"/>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C62B1D79-E742-31A6-5508-0825C254121F}"/>
                </a:ext>
              </a:extLst>
            </p:cNvPr>
            <p:cNvPicPr/>
            <p:nvPr/>
          </p:nvPicPr>
          <p:blipFill>
            <a:blip r:embed="rId4" cstate="print"/>
            <a:stretch>
              <a:fillRect/>
            </a:stretch>
          </p:blipFill>
          <p:spPr>
            <a:xfrm>
              <a:off x="829055" y="9474"/>
              <a:ext cx="426719" cy="489508"/>
            </a:xfrm>
            <a:prstGeom prst="rect">
              <a:avLst/>
            </a:prstGeom>
          </p:spPr>
        </p:pic>
      </p:grpSp>
      <p:sp>
        <p:nvSpPr>
          <p:cNvPr id="7" name="TextBox 6">
            <a:extLst>
              <a:ext uri="{FF2B5EF4-FFF2-40B4-BE49-F238E27FC236}">
                <a16:creationId xmlns:a16="http://schemas.microsoft.com/office/drawing/2014/main" xmlns="" id="{59651462-F959-735F-F7D7-A7F6F9E12884}"/>
              </a:ext>
            </a:extLst>
          </p:cNvPr>
          <p:cNvSpPr txBox="1"/>
          <p:nvPr/>
        </p:nvSpPr>
        <p:spPr>
          <a:xfrm>
            <a:off x="14990" y="20078"/>
            <a:ext cx="12168845" cy="6524863"/>
          </a:xfrm>
          <a:prstGeom prst="rect">
            <a:avLst/>
          </a:prstGeom>
          <a:noFill/>
        </p:spPr>
        <p:txBody>
          <a:bodyPr wrap="square" rtlCol="0">
            <a:spAutoFit/>
          </a:bodyPr>
          <a:lstStyle/>
          <a:p>
            <a:pPr fontAlgn="base"/>
            <a:r>
              <a:rPr lang="ru-RU" sz="1100" dirty="0">
                <a:latin typeface="+mj-lt"/>
              </a:rPr>
              <a:t>20 сентября 2026 года отпразднует свой 32-ой день рождения со дня образования Дальневосточный филиал ФГБОУ ВО </a:t>
            </a:r>
            <a:r>
              <a:rPr lang="ru-RU" sz="1100" b="1" dirty="0">
                <a:latin typeface="+mj-lt"/>
              </a:rPr>
              <a:t>"Всероссийская академия внешней торговли Министерства экономического развития  Российской Федерации"</a:t>
            </a:r>
            <a:r>
              <a:rPr lang="ru-RU" sz="1100" dirty="0">
                <a:latin typeface="+mj-lt"/>
              </a:rPr>
              <a:t>, единственный филиал Академии.</a:t>
            </a:r>
          </a:p>
          <a:p>
            <a:pPr fontAlgn="base"/>
            <a:r>
              <a:rPr lang="ru-RU" sz="1100" dirty="0">
                <a:latin typeface="+mj-lt"/>
              </a:rPr>
              <a:t> </a:t>
            </a:r>
          </a:p>
          <a:p>
            <a:pPr fontAlgn="base"/>
            <a:r>
              <a:rPr lang="ru-RU" sz="1100" dirty="0">
                <a:latin typeface="+mj-lt"/>
              </a:rPr>
              <a:t>В 1994 году филиал Академии был создан с государственной целью подготовки высококвалифицированных кадров внешнеэкономического профиля для удовлетворения потребностей экономики Дальневосточного региона и с учетом необходимости развития внешнеэкономических связей со странами Азиатско-Тихоокеанского региона и до настоящего времени это единственный филиал Академии в нашей великой стране.</a:t>
            </a:r>
          </a:p>
          <a:p>
            <a:pPr fontAlgn="base"/>
            <a:r>
              <a:rPr lang="ru-RU" sz="1100" dirty="0">
                <a:latin typeface="+mj-lt"/>
              </a:rPr>
              <a:t> </a:t>
            </a:r>
          </a:p>
          <a:p>
            <a:pPr fontAlgn="base"/>
            <a:r>
              <a:rPr lang="ru-RU" sz="1100" dirty="0">
                <a:latin typeface="+mj-lt"/>
              </a:rPr>
              <a:t>Обучение ведется по 12-ти основным профессиональным образовательным программам бакалавриата и магистратуры по направлениям подготовки: </a:t>
            </a:r>
            <a:r>
              <a:rPr lang="ru-RU" sz="1100" b="1" dirty="0">
                <a:latin typeface="+mj-lt"/>
              </a:rPr>
              <a:t>38.03.01 Экономика, 40.03.01 Юриспруденция и 38.03.02 Менеджмент</a:t>
            </a:r>
            <a:r>
              <a:rPr lang="ru-RU" sz="1100" dirty="0">
                <a:latin typeface="+mj-lt"/>
              </a:rPr>
              <a:t>, , включая программы с международной специализацией: </a:t>
            </a:r>
            <a:r>
              <a:rPr lang="ru-RU" sz="1100" b="1" dirty="0">
                <a:latin typeface="+mj-lt"/>
              </a:rPr>
              <a:t>«Международное право», «Мировая экономика», </a:t>
            </a:r>
            <a:r>
              <a:rPr lang="ru-RU" sz="1100" dirty="0">
                <a:latin typeface="+mj-lt"/>
              </a:rPr>
              <a:t>с углубленным изучением двух иностранных языков (английский и китайский языки), а также более 40-ка дополнительных образовательных программам повышения квалификации и профессиональной переподготовки.</a:t>
            </a:r>
          </a:p>
          <a:p>
            <a:pPr fontAlgn="base"/>
            <a:r>
              <a:rPr lang="ru-RU" sz="1100" dirty="0">
                <a:latin typeface="+mj-lt"/>
              </a:rPr>
              <a:t> </a:t>
            </a:r>
          </a:p>
          <a:p>
            <a:pPr fontAlgn="base"/>
            <a:r>
              <a:rPr lang="ru-RU" sz="1100" dirty="0">
                <a:latin typeface="+mj-lt"/>
              </a:rPr>
              <a:t>Всего за период работы Дальневосточного филиала Академии подготовлено более 5000 выпускников, среди них - заместитель руководителя Следственного управления Следственного комитета Российской Федерации по Камчатскому краю, первый заместитель Прокурора города Петропавловска-Камчатского, заместитель Прокурора города Петропавловска-Камчатского, Прокурор Олюторского района Камчатского края, три судьи Арбитражного суда Камчатского края, заместитель Председателя Правительства Камчатского края, один министр Правительства Камчатского края, депутаты Законодательного собрания Камчатского края, генеральный директор АО «Корпорация развития Камчатки», 2 руководителя муниципальных районов (Елизовский муниципальный район и Вилючинский городской округ), руководитель Краевого государственного бюджетного учреждения «Камчатская государственная кадастровая оценка» и многие другие.</a:t>
            </a:r>
          </a:p>
          <a:p>
            <a:pPr fontAlgn="base"/>
            <a:r>
              <a:rPr lang="ru-RU" sz="1100" dirty="0">
                <a:latin typeface="+mj-lt"/>
              </a:rPr>
              <a:t> </a:t>
            </a:r>
          </a:p>
          <a:p>
            <a:pPr fontAlgn="base"/>
            <a:r>
              <a:rPr lang="ru-RU" sz="1100" dirty="0">
                <a:latin typeface="+mj-lt"/>
              </a:rPr>
              <a:t>Подтверждением качества подготовки студентов является то, что за 31 год существования Дальневосточного филиала </a:t>
            </a:r>
            <a:r>
              <a:rPr lang="ru-RU" sz="1100" b="1" dirty="0">
                <a:latin typeface="+mj-lt"/>
              </a:rPr>
              <a:t>ВАВТ Минэкономразвития России</a:t>
            </a:r>
            <a:r>
              <a:rPr lang="ru-RU" sz="1100" dirty="0">
                <a:latin typeface="+mj-lt"/>
              </a:rPr>
              <a:t> с 2021 года ежегодно являются стипендиатами:</a:t>
            </a:r>
          </a:p>
          <a:p>
            <a:pPr marL="180000" fontAlgn="base">
              <a:buFont typeface="Wingdings" panose="05000000000000000000" pitchFamily="2" charset="2"/>
              <a:buChar char="Ø"/>
            </a:pPr>
            <a:r>
              <a:rPr lang="ru-RU" sz="1100" dirty="0" smtClean="0">
                <a:latin typeface="+mj-lt"/>
              </a:rPr>
              <a:t> Президента </a:t>
            </a:r>
            <a:r>
              <a:rPr lang="ru-RU" sz="1100" dirty="0">
                <a:latin typeface="+mj-lt"/>
              </a:rPr>
              <a:t>Российской Федерации (4 стипендиата – 2024г.).</a:t>
            </a:r>
          </a:p>
          <a:p>
            <a:pPr marL="180000" fontAlgn="base">
              <a:buFont typeface="Wingdings" panose="05000000000000000000" pitchFamily="2" charset="2"/>
              <a:buChar char="Ø"/>
            </a:pPr>
            <a:r>
              <a:rPr lang="ru-RU" sz="1100" dirty="0" smtClean="0">
                <a:latin typeface="+mj-lt"/>
              </a:rPr>
              <a:t> Правительства </a:t>
            </a:r>
            <a:r>
              <a:rPr lang="ru-RU" sz="1100" dirty="0">
                <a:latin typeface="+mj-lt"/>
              </a:rPr>
              <a:t>Российской Федерации (5 стипендиатов – 2025г.).</a:t>
            </a:r>
          </a:p>
          <a:p>
            <a:pPr marL="180000" fontAlgn="base">
              <a:buFont typeface="Wingdings" panose="05000000000000000000" pitchFamily="2" charset="2"/>
              <a:buChar char="Ø"/>
            </a:pPr>
            <a:r>
              <a:rPr lang="ru-RU" sz="1100" dirty="0" smtClean="0">
                <a:latin typeface="+mj-lt"/>
              </a:rPr>
              <a:t> Министерства </a:t>
            </a:r>
            <a:r>
              <a:rPr lang="ru-RU" sz="1100" dirty="0">
                <a:latin typeface="+mj-lt"/>
              </a:rPr>
              <a:t>экономического развития Российской Федерации (2 стипендиата – 2025г.).</a:t>
            </a:r>
          </a:p>
          <a:p>
            <a:pPr marL="180000" fontAlgn="base">
              <a:buFont typeface="Wingdings" panose="05000000000000000000" pitchFamily="2" charset="2"/>
              <a:buChar char="Ø"/>
            </a:pPr>
            <a:r>
              <a:rPr lang="ru-RU" sz="1100" dirty="0" smtClean="0">
                <a:latin typeface="+mj-lt"/>
              </a:rPr>
              <a:t> Губернатора </a:t>
            </a:r>
            <a:r>
              <a:rPr lang="ru-RU" sz="1100" dirty="0">
                <a:latin typeface="+mj-lt"/>
              </a:rPr>
              <a:t>Камчатского края (8 стипендиатов – 2025г.).</a:t>
            </a:r>
          </a:p>
          <a:p>
            <a:pPr fontAlgn="base"/>
            <a:r>
              <a:rPr lang="ru-RU" sz="1100" dirty="0">
                <a:latin typeface="+mj-lt"/>
              </a:rPr>
              <a:t> </a:t>
            </a:r>
          </a:p>
          <a:p>
            <a:pPr fontAlgn="base"/>
            <a:r>
              <a:rPr lang="ru-RU" sz="1100" dirty="0">
                <a:latin typeface="+mj-lt"/>
              </a:rPr>
              <a:t>А подтверждением качества подготовки выпускников Дальневосточного филиала Академии являются наши научные кадры для Камчатского края и не только:</a:t>
            </a:r>
          </a:p>
          <a:p>
            <a:pPr fontAlgn="base"/>
            <a:r>
              <a:rPr lang="ru-RU" sz="1100" dirty="0">
                <a:latin typeface="+mj-lt"/>
              </a:rPr>
              <a:t>6 выпускников получили ученую степень кандидата наук;</a:t>
            </a:r>
          </a:p>
          <a:p>
            <a:pPr fontAlgn="base"/>
            <a:r>
              <a:rPr lang="ru-RU" sz="1100" dirty="0">
                <a:latin typeface="+mj-lt"/>
              </a:rPr>
              <a:t>1 выпускник получил ученую степень доктора наук.</a:t>
            </a:r>
          </a:p>
          <a:p>
            <a:pPr fontAlgn="base"/>
            <a:r>
              <a:rPr lang="ru-RU" sz="1100" dirty="0">
                <a:latin typeface="+mj-lt"/>
              </a:rPr>
              <a:t> </a:t>
            </a:r>
          </a:p>
          <a:p>
            <a:pPr fontAlgn="base"/>
            <a:r>
              <a:rPr lang="ru-RU" sz="1100" dirty="0">
                <a:latin typeface="+mj-lt"/>
              </a:rPr>
              <a:t>Правительством Российской Федерации доверено филиалу Академии обучение иностранных граждан по квоте Правительства Российской Федерации за счет средств федерального бюджета РФ. В 2024 году граждане Китайской Народной Республики поступили в филиал Академии на обучение по направлению </a:t>
            </a:r>
            <a:r>
              <a:rPr lang="ru-RU" sz="1100" b="1" dirty="0">
                <a:latin typeface="+mj-lt"/>
              </a:rPr>
              <a:t>38.03.01 Экономика</a:t>
            </a:r>
            <a:r>
              <a:rPr lang="ru-RU" sz="1100" dirty="0">
                <a:latin typeface="+mj-lt"/>
              </a:rPr>
              <a:t>, направленность (профиль) «Экономика предприятий и организаций», по договорам об образовании.</a:t>
            </a:r>
          </a:p>
          <a:p>
            <a:pPr fontAlgn="base"/>
            <a:r>
              <a:rPr lang="ru-RU" sz="1100" dirty="0">
                <a:latin typeface="+mj-lt"/>
              </a:rPr>
              <a:t> </a:t>
            </a:r>
          </a:p>
          <a:p>
            <a:pPr fontAlgn="base"/>
            <a:r>
              <a:rPr lang="ru-RU" sz="1100" dirty="0">
                <a:latin typeface="+mj-lt"/>
              </a:rPr>
              <a:t>За годы работы Дальневосточный филиал "ВАВТ Минэкономразвития России" стал ведущим образовательным, научным, экспертно - аналитическим, инновационным и международным центром развития на Дальнем Востоке России, имеющим российские и международные награды.</a:t>
            </a:r>
          </a:p>
          <a:p>
            <a:pPr fontAlgn="base"/>
            <a:endParaRPr lang="ru-RU" sz="1100" dirty="0">
              <a:latin typeface="+mj-lt"/>
            </a:endParaRPr>
          </a:p>
          <a:p>
            <a:pPr fontAlgn="base"/>
            <a:r>
              <a:rPr lang="ru-RU" sz="1100" dirty="0">
                <a:latin typeface="+mj-lt"/>
              </a:rPr>
              <a:t>Дальневосточный филиал "ВАВТ Минэкономразвития России" ведет активную научную и международную деятельность, являясь региональной площадкой и местом расположения регионального отделения общероссийской общественной организации «Вольное экономическое общество России», региональной площадкой общероссийской общественной организации «Ассоциация юристов России», является членом Союза «Торгово - промышленная палата Камчатского края» и членом научного Консорциума «Экономика Дальнего Востока», созданного при Дальневосточном отделении института экономических исследований Российской академии наук и является региональной площадкой Международного муниципального форума стран БРИКС (гор. Санкт-Петербург).</a:t>
            </a:r>
          </a:p>
        </p:txBody>
      </p:sp>
    </p:spTree>
    <p:extLst>
      <p:ext uri="{BB962C8B-B14F-4D97-AF65-F5344CB8AC3E}">
        <p14:creationId xmlns:p14="http://schemas.microsoft.com/office/powerpoint/2010/main" val="2813868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B95CAEC-BCD3-4491-B49A-65D187DC23D0}"/>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1E00F702-A4F3-F23B-A655-7517E17AADCB}"/>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32E737A8-D400-EA92-E0B1-CC7D683B2589}"/>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1AF5E3C7-F94E-C258-35AF-81719FDCE226}"/>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509E679D-7531-8767-5E4E-335B9A3E219E}"/>
                </a:ext>
              </a:extLst>
            </p:cNvPr>
            <p:cNvPicPr/>
            <p:nvPr/>
          </p:nvPicPr>
          <p:blipFill>
            <a:blip r:embed="rId4" cstate="print"/>
            <a:stretch>
              <a:fillRect/>
            </a:stretch>
          </p:blipFill>
          <p:spPr>
            <a:xfrm>
              <a:off x="829055" y="9474"/>
              <a:ext cx="426719" cy="489508"/>
            </a:xfrm>
            <a:prstGeom prst="rect">
              <a:avLst/>
            </a:prstGeom>
          </p:spPr>
        </p:pic>
      </p:grpSp>
      <p:pic>
        <p:nvPicPr>
          <p:cNvPr id="7" name="Рисунок 6">
            <a:extLst>
              <a:ext uri="{FF2B5EF4-FFF2-40B4-BE49-F238E27FC236}">
                <a16:creationId xmlns:a16="http://schemas.microsoft.com/office/drawing/2014/main" xmlns="" id="{89F75871-14B9-37E6-A603-76B9708DF9E3}"/>
              </a:ext>
            </a:extLst>
          </p:cNvPr>
          <p:cNvPicPr>
            <a:picLocks noChangeAspect="1"/>
          </p:cNvPicPr>
          <p:nvPr/>
        </p:nvPicPr>
        <p:blipFill>
          <a:blip r:embed="rId5">
            <a:extLst>
              <a:ext uri="{28A0092B-C50C-407E-A947-70E740481C1C}">
                <a14:useLocalDpi xmlns:a14="http://schemas.microsoft.com/office/drawing/2010/main" val="0"/>
              </a:ext>
            </a:extLst>
          </a:blip>
          <a:srcRect t="7686"/>
          <a:stretch>
            <a:fillRect/>
          </a:stretch>
        </p:blipFill>
        <p:spPr bwMode="auto">
          <a:xfrm>
            <a:off x="88468" y="141529"/>
            <a:ext cx="12006440" cy="6534678"/>
          </a:xfrm>
          <a:prstGeom prst="rect">
            <a:avLst/>
          </a:prstGeom>
          <a:noFill/>
          <a:ln>
            <a:noFill/>
          </a:ln>
        </p:spPr>
      </p:pic>
    </p:spTree>
    <p:extLst>
      <p:ext uri="{BB962C8B-B14F-4D97-AF65-F5344CB8AC3E}">
        <p14:creationId xmlns:p14="http://schemas.microsoft.com/office/powerpoint/2010/main" val="675265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87F9E0F-460F-C16E-AADE-9A748000F77B}"/>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09C7F5BA-00E7-B67A-A159-8BE69D7E5508}"/>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B9C5DE9F-7B28-6B7E-9B97-382099479747}"/>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F883941B-E117-03D3-21A9-5D002711860C}"/>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FBF154B0-0806-6024-2D79-016ABAADBCE0}"/>
                </a:ext>
              </a:extLst>
            </p:cNvPr>
            <p:cNvPicPr/>
            <p:nvPr/>
          </p:nvPicPr>
          <p:blipFill>
            <a:blip r:embed="rId4" cstate="print"/>
            <a:stretch>
              <a:fillRect/>
            </a:stretch>
          </p:blipFill>
          <p:spPr>
            <a:xfrm>
              <a:off x="829055" y="9474"/>
              <a:ext cx="426719" cy="489508"/>
            </a:xfrm>
            <a:prstGeom prst="rect">
              <a:avLst/>
            </a:prstGeom>
          </p:spPr>
        </p:pic>
      </p:grpSp>
      <p:pic>
        <p:nvPicPr>
          <p:cNvPr id="8" name="Рисунок 7">
            <a:extLst>
              <a:ext uri="{FF2B5EF4-FFF2-40B4-BE49-F238E27FC236}">
                <a16:creationId xmlns:a16="http://schemas.microsoft.com/office/drawing/2014/main" xmlns="" id="{A7EA36E6-F2B1-C7A6-79BF-F5AA41027D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149" y="28523"/>
            <a:ext cx="11695251" cy="6777271"/>
          </a:xfrm>
          <a:prstGeom prst="rect">
            <a:avLst/>
          </a:prstGeom>
          <a:noFill/>
          <a:ln>
            <a:noFill/>
          </a:ln>
        </p:spPr>
      </p:pic>
    </p:spTree>
    <p:extLst>
      <p:ext uri="{BB962C8B-B14F-4D97-AF65-F5344CB8AC3E}">
        <p14:creationId xmlns:p14="http://schemas.microsoft.com/office/powerpoint/2010/main" val="3268366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4C23F6-5783-4999-2C64-E05C879FD070}"/>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576B2243-C7B3-44B8-B15D-F6F14DB14148}"/>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AC60161F-D6D1-875C-AEFD-BC83AA8791C5}"/>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434D0EB3-2A33-8D0D-F2D4-D1A518BBA817}"/>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DAE75370-E91B-E537-A521-9BF88A104686}"/>
                </a:ext>
              </a:extLst>
            </p:cNvPr>
            <p:cNvPicPr/>
            <p:nvPr/>
          </p:nvPicPr>
          <p:blipFill>
            <a:blip r:embed="rId4" cstate="print"/>
            <a:stretch>
              <a:fillRect/>
            </a:stretch>
          </p:blipFill>
          <p:spPr>
            <a:xfrm>
              <a:off x="829055" y="9474"/>
              <a:ext cx="426719" cy="489508"/>
            </a:xfrm>
            <a:prstGeom prst="rect">
              <a:avLst/>
            </a:prstGeom>
          </p:spPr>
        </p:pic>
      </p:grpSp>
      <p:pic>
        <p:nvPicPr>
          <p:cNvPr id="10" name="Рисунок 9">
            <a:extLst>
              <a:ext uri="{FF2B5EF4-FFF2-40B4-BE49-F238E27FC236}">
                <a16:creationId xmlns:a16="http://schemas.microsoft.com/office/drawing/2014/main" xmlns="" id="{F68648E9-6699-9686-2EFB-7E27EC9348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6824" y="95248"/>
            <a:ext cx="4181370" cy="3132761"/>
          </a:xfrm>
          <a:prstGeom prst="rect">
            <a:avLst/>
          </a:prstGeom>
        </p:spPr>
      </p:pic>
      <p:pic>
        <p:nvPicPr>
          <p:cNvPr id="16" name="Рисунок 15">
            <a:extLst>
              <a:ext uri="{FF2B5EF4-FFF2-40B4-BE49-F238E27FC236}">
                <a16:creationId xmlns:a16="http://schemas.microsoft.com/office/drawing/2014/main" xmlns="" id="{64A0609C-86BA-719C-1063-3030D21924F7}"/>
              </a:ext>
            </a:extLst>
          </p:cNvPr>
          <p:cNvPicPr>
            <a:picLocks noChangeAspect="1"/>
          </p:cNvPicPr>
          <p:nvPr/>
        </p:nvPicPr>
        <p:blipFill>
          <a:blip r:embed="rId6">
            <a:extLst>
              <a:ext uri="{28A0092B-C50C-407E-A947-70E740481C1C}">
                <a14:useLocalDpi xmlns:a14="http://schemas.microsoft.com/office/drawing/2010/main" val="0"/>
              </a:ext>
            </a:extLst>
          </a:blip>
          <a:srcRect l="5358" t="29200" r="2743" b="3798"/>
          <a:stretch>
            <a:fillRect/>
          </a:stretch>
        </p:blipFill>
        <p:spPr>
          <a:xfrm>
            <a:off x="99742" y="3228011"/>
            <a:ext cx="6495592" cy="3551890"/>
          </a:xfrm>
          <a:prstGeom prst="rect">
            <a:avLst/>
          </a:prstGeom>
        </p:spPr>
      </p:pic>
      <p:pic>
        <p:nvPicPr>
          <p:cNvPr id="17" name="Рисунок 16">
            <a:extLst>
              <a:ext uri="{FF2B5EF4-FFF2-40B4-BE49-F238E27FC236}">
                <a16:creationId xmlns:a16="http://schemas.microsoft.com/office/drawing/2014/main" xmlns="" id="{D689D3E8-CE1A-E875-ECED-B47E3ED338BD}"/>
              </a:ext>
            </a:extLst>
          </p:cNvPr>
          <p:cNvPicPr>
            <a:picLocks noChangeAspect="1"/>
          </p:cNvPicPr>
          <p:nvPr/>
        </p:nvPicPr>
        <p:blipFill>
          <a:blip r:embed="rId7"/>
          <a:stretch>
            <a:fillRect/>
          </a:stretch>
        </p:blipFill>
        <p:spPr>
          <a:xfrm>
            <a:off x="7907007" y="3405177"/>
            <a:ext cx="4148705" cy="3406111"/>
          </a:xfrm>
          <a:prstGeom prst="rect">
            <a:avLst/>
          </a:prstGeom>
        </p:spPr>
      </p:pic>
    </p:spTree>
    <p:extLst>
      <p:ext uri="{BB962C8B-B14F-4D97-AF65-F5344CB8AC3E}">
        <p14:creationId xmlns:p14="http://schemas.microsoft.com/office/powerpoint/2010/main" val="2785079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C234B4-4D01-5E07-D646-507F2956F711}"/>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6EC61E09-CF5D-A9DF-F388-92DB44E55E04}"/>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92697603-6FDD-B589-0A21-888BF85B3BF7}"/>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63BC9742-994E-150B-83DA-E87DF1702EAA}"/>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B09AA28C-4CE9-C199-C2AB-FA078A2B135A}"/>
                </a:ext>
              </a:extLst>
            </p:cNvPr>
            <p:cNvPicPr/>
            <p:nvPr/>
          </p:nvPicPr>
          <p:blipFill>
            <a:blip r:embed="rId4" cstate="print"/>
            <a:stretch>
              <a:fillRect/>
            </a:stretch>
          </p:blipFill>
          <p:spPr>
            <a:xfrm>
              <a:off x="829055" y="9474"/>
              <a:ext cx="426719" cy="489508"/>
            </a:xfrm>
            <a:prstGeom prst="rect">
              <a:avLst/>
            </a:prstGeom>
          </p:spPr>
        </p:pic>
      </p:grpSp>
      <p:sp>
        <p:nvSpPr>
          <p:cNvPr id="17" name="TextBox 16">
            <a:extLst>
              <a:ext uri="{FF2B5EF4-FFF2-40B4-BE49-F238E27FC236}">
                <a16:creationId xmlns:a16="http://schemas.microsoft.com/office/drawing/2014/main" xmlns="" id="{88ADFC4B-0A7C-CA80-B03B-A911BE541327}"/>
              </a:ext>
            </a:extLst>
          </p:cNvPr>
          <p:cNvSpPr txBox="1"/>
          <p:nvPr/>
        </p:nvSpPr>
        <p:spPr>
          <a:xfrm>
            <a:off x="289367" y="2721115"/>
            <a:ext cx="3131435" cy="923330"/>
          </a:xfrm>
          <a:prstGeom prst="rect">
            <a:avLst/>
          </a:prstGeom>
          <a:noFill/>
        </p:spPr>
        <p:txBody>
          <a:bodyPr wrap="none" rtlCol="0">
            <a:spAutoFit/>
          </a:bodyPr>
          <a:lstStyle/>
          <a:p>
            <a:r>
              <a:rPr lang="ru-RU" b="1" dirty="0"/>
              <a:t>Зал судебных заседаний для </a:t>
            </a:r>
          </a:p>
          <a:p>
            <a:r>
              <a:rPr lang="ru-RU" b="1" dirty="0"/>
              <a:t>практических занятий </a:t>
            </a:r>
          </a:p>
          <a:p>
            <a:r>
              <a:rPr lang="ru-RU" b="1" dirty="0"/>
              <a:t>на юридическом факультете</a:t>
            </a:r>
          </a:p>
        </p:txBody>
      </p:sp>
      <p:pic>
        <p:nvPicPr>
          <p:cNvPr id="9" name="Рисунок 8">
            <a:extLst>
              <a:ext uri="{FF2B5EF4-FFF2-40B4-BE49-F238E27FC236}">
                <a16:creationId xmlns:a16="http://schemas.microsoft.com/office/drawing/2014/main" xmlns="" id="{3A2C785A-B877-5094-34ED-4628431D5C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143" y="3663645"/>
            <a:ext cx="4194125" cy="3145594"/>
          </a:xfrm>
          <a:prstGeom prst="rect">
            <a:avLst/>
          </a:prstGeom>
        </p:spPr>
      </p:pic>
      <p:pic>
        <p:nvPicPr>
          <p:cNvPr id="14" name="Рисунок 13">
            <a:extLst>
              <a:ext uri="{FF2B5EF4-FFF2-40B4-BE49-F238E27FC236}">
                <a16:creationId xmlns:a16="http://schemas.microsoft.com/office/drawing/2014/main" xmlns="" id="{A74CE131-CEB0-F3F9-1510-232AC3E28A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5052" y="3539391"/>
            <a:ext cx="4359797" cy="3269848"/>
          </a:xfrm>
          <a:prstGeom prst="rect">
            <a:avLst/>
          </a:prstGeom>
        </p:spPr>
      </p:pic>
      <p:sp>
        <p:nvSpPr>
          <p:cNvPr id="18" name="TextBox 17">
            <a:extLst>
              <a:ext uri="{FF2B5EF4-FFF2-40B4-BE49-F238E27FC236}">
                <a16:creationId xmlns:a16="http://schemas.microsoft.com/office/drawing/2014/main" xmlns="" id="{B938C4ED-9151-D985-20FA-532DC36E56B1}"/>
              </a:ext>
            </a:extLst>
          </p:cNvPr>
          <p:cNvSpPr txBox="1"/>
          <p:nvPr/>
        </p:nvSpPr>
        <p:spPr>
          <a:xfrm>
            <a:off x="9060564" y="2616061"/>
            <a:ext cx="3131435" cy="923330"/>
          </a:xfrm>
          <a:prstGeom prst="rect">
            <a:avLst/>
          </a:prstGeom>
          <a:noFill/>
        </p:spPr>
        <p:txBody>
          <a:bodyPr wrap="none" rtlCol="0">
            <a:spAutoFit/>
          </a:bodyPr>
          <a:lstStyle/>
          <a:p>
            <a:r>
              <a:rPr lang="ru-RU" b="1" dirty="0"/>
              <a:t>Учебная аудитория для </a:t>
            </a:r>
          </a:p>
          <a:p>
            <a:r>
              <a:rPr lang="ru-RU" b="1" dirty="0"/>
              <a:t>занятий по истории </a:t>
            </a:r>
          </a:p>
          <a:p>
            <a:r>
              <a:rPr lang="ru-RU" b="1" dirty="0"/>
              <a:t>на юридическом факультете</a:t>
            </a:r>
          </a:p>
        </p:txBody>
      </p:sp>
      <p:pic>
        <p:nvPicPr>
          <p:cNvPr id="20" name="Рисунок 19">
            <a:extLst>
              <a:ext uri="{FF2B5EF4-FFF2-40B4-BE49-F238E27FC236}">
                <a16:creationId xmlns:a16="http://schemas.microsoft.com/office/drawing/2014/main" xmlns="" id="{3621688A-41DB-3E10-5ED0-FD69B8BF4ADC}"/>
              </a:ext>
            </a:extLst>
          </p:cNvPr>
          <p:cNvPicPr>
            <a:picLocks noChangeAspect="1"/>
          </p:cNvPicPr>
          <p:nvPr/>
        </p:nvPicPr>
        <p:blipFill>
          <a:blip r:embed="rId7" cstate="print">
            <a:extLst>
              <a:ext uri="{28A0092B-C50C-407E-A947-70E740481C1C}">
                <a14:useLocalDpi xmlns:a14="http://schemas.microsoft.com/office/drawing/2010/main" val="0"/>
              </a:ext>
            </a:extLst>
          </a:blip>
          <a:srcRect t="4742" b="10450"/>
          <a:stretch>
            <a:fillRect/>
          </a:stretch>
        </p:blipFill>
        <p:spPr>
          <a:xfrm>
            <a:off x="4180610" y="802874"/>
            <a:ext cx="3898738" cy="2479805"/>
          </a:xfrm>
          <a:prstGeom prst="rect">
            <a:avLst/>
          </a:prstGeom>
        </p:spPr>
      </p:pic>
      <p:sp>
        <p:nvSpPr>
          <p:cNvPr id="21" name="TextBox 20">
            <a:extLst>
              <a:ext uri="{FF2B5EF4-FFF2-40B4-BE49-F238E27FC236}">
                <a16:creationId xmlns:a16="http://schemas.microsoft.com/office/drawing/2014/main" xmlns="" id="{134249CD-8F6A-4032-3DD0-2AA70403B3C8}"/>
              </a:ext>
            </a:extLst>
          </p:cNvPr>
          <p:cNvSpPr txBox="1"/>
          <p:nvPr/>
        </p:nvSpPr>
        <p:spPr>
          <a:xfrm>
            <a:off x="4256810" y="175816"/>
            <a:ext cx="3678379" cy="646331"/>
          </a:xfrm>
          <a:prstGeom prst="rect">
            <a:avLst/>
          </a:prstGeom>
          <a:noFill/>
        </p:spPr>
        <p:txBody>
          <a:bodyPr wrap="none" rtlCol="0">
            <a:spAutoFit/>
          </a:bodyPr>
          <a:lstStyle/>
          <a:p>
            <a:pPr algn="ctr"/>
            <a:r>
              <a:rPr lang="ru-RU" b="1" dirty="0"/>
              <a:t>Криминалистическая лаборатория</a:t>
            </a:r>
          </a:p>
          <a:p>
            <a:pPr algn="ctr"/>
            <a:r>
              <a:rPr lang="ru-RU" b="1" dirty="0"/>
              <a:t>на юридическом факультете</a:t>
            </a:r>
          </a:p>
        </p:txBody>
      </p:sp>
    </p:spTree>
    <p:extLst>
      <p:ext uri="{BB962C8B-B14F-4D97-AF65-F5344CB8AC3E}">
        <p14:creationId xmlns:p14="http://schemas.microsoft.com/office/powerpoint/2010/main" val="3905433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5F1F89D-769B-CCD5-5922-7646CA85CF19}"/>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xmlns="" id="{E16894CC-B8C8-4128-A3A2-DBAF5B56E910}"/>
              </a:ext>
            </a:extLst>
          </p:cNvPr>
          <p:cNvPicPr/>
          <p:nvPr/>
        </p:nvPicPr>
        <p:blipFill>
          <a:blip r:embed="rId2" cstate="print"/>
          <a:stretch>
            <a:fillRect/>
          </a:stretch>
        </p:blipFill>
        <p:spPr>
          <a:xfrm>
            <a:off x="11921617" y="6331610"/>
            <a:ext cx="270382" cy="489204"/>
          </a:xfrm>
          <a:prstGeom prst="rect">
            <a:avLst/>
          </a:prstGeom>
        </p:spPr>
      </p:pic>
      <p:grpSp>
        <p:nvGrpSpPr>
          <p:cNvPr id="3" name="object 3">
            <a:extLst>
              <a:ext uri="{FF2B5EF4-FFF2-40B4-BE49-F238E27FC236}">
                <a16:creationId xmlns:a16="http://schemas.microsoft.com/office/drawing/2014/main" xmlns="" id="{1E94AB66-21CC-7AFD-E03A-CCF91F05DB66}"/>
              </a:ext>
            </a:extLst>
          </p:cNvPr>
          <p:cNvGrpSpPr/>
          <p:nvPr/>
        </p:nvGrpSpPr>
        <p:grpSpPr>
          <a:xfrm>
            <a:off x="155143" y="9474"/>
            <a:ext cx="1101090" cy="489584"/>
            <a:chOff x="155143" y="9474"/>
            <a:chExt cx="1101090" cy="489584"/>
          </a:xfrm>
        </p:grpSpPr>
        <p:pic>
          <p:nvPicPr>
            <p:cNvPr id="4" name="object 4">
              <a:extLst>
                <a:ext uri="{FF2B5EF4-FFF2-40B4-BE49-F238E27FC236}">
                  <a16:creationId xmlns:a16="http://schemas.microsoft.com/office/drawing/2014/main" xmlns="" id="{A543D6D1-836A-7BEE-146B-FD89F96FC3B7}"/>
                </a:ext>
              </a:extLst>
            </p:cNvPr>
            <p:cNvPicPr/>
            <p:nvPr/>
          </p:nvPicPr>
          <p:blipFill>
            <a:blip r:embed="rId3" cstate="print"/>
            <a:stretch>
              <a:fillRect/>
            </a:stretch>
          </p:blipFill>
          <p:spPr>
            <a:xfrm>
              <a:off x="155143" y="9474"/>
              <a:ext cx="898550" cy="489508"/>
            </a:xfrm>
            <a:prstGeom prst="rect">
              <a:avLst/>
            </a:prstGeom>
          </p:spPr>
        </p:pic>
        <p:pic>
          <p:nvPicPr>
            <p:cNvPr id="5" name="object 5">
              <a:extLst>
                <a:ext uri="{FF2B5EF4-FFF2-40B4-BE49-F238E27FC236}">
                  <a16:creationId xmlns:a16="http://schemas.microsoft.com/office/drawing/2014/main" xmlns="" id="{571082D8-0965-1CF5-F01C-9FD6F0D08F2B}"/>
                </a:ext>
              </a:extLst>
            </p:cNvPr>
            <p:cNvPicPr/>
            <p:nvPr/>
          </p:nvPicPr>
          <p:blipFill>
            <a:blip r:embed="rId4" cstate="print"/>
            <a:stretch>
              <a:fillRect/>
            </a:stretch>
          </p:blipFill>
          <p:spPr>
            <a:xfrm>
              <a:off x="829055" y="9474"/>
              <a:ext cx="426719" cy="489508"/>
            </a:xfrm>
            <a:prstGeom prst="rect">
              <a:avLst/>
            </a:prstGeom>
          </p:spPr>
        </p:pic>
      </p:grpSp>
      <p:pic>
        <p:nvPicPr>
          <p:cNvPr id="10" name="Рисунок 9">
            <a:extLst>
              <a:ext uri="{FF2B5EF4-FFF2-40B4-BE49-F238E27FC236}">
                <a16:creationId xmlns:a16="http://schemas.microsoft.com/office/drawing/2014/main" xmlns="" id="{DB9F2581-3CE5-336F-1965-5CEA9D800B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92" y="896418"/>
            <a:ext cx="3464156" cy="2598117"/>
          </a:xfrm>
          <a:prstGeom prst="rect">
            <a:avLst/>
          </a:prstGeom>
        </p:spPr>
      </p:pic>
      <p:sp>
        <p:nvSpPr>
          <p:cNvPr id="7" name="TextBox 6">
            <a:extLst>
              <a:ext uri="{FF2B5EF4-FFF2-40B4-BE49-F238E27FC236}">
                <a16:creationId xmlns:a16="http://schemas.microsoft.com/office/drawing/2014/main" xmlns="" id="{089F163F-FE27-6416-6DFB-C093649F9128}"/>
              </a:ext>
            </a:extLst>
          </p:cNvPr>
          <p:cNvSpPr txBox="1"/>
          <p:nvPr/>
        </p:nvSpPr>
        <p:spPr>
          <a:xfrm>
            <a:off x="253131" y="3429000"/>
            <a:ext cx="3163815" cy="646331"/>
          </a:xfrm>
          <a:prstGeom prst="rect">
            <a:avLst/>
          </a:prstGeom>
          <a:noFill/>
        </p:spPr>
        <p:txBody>
          <a:bodyPr wrap="none" rtlCol="0">
            <a:spAutoFit/>
          </a:bodyPr>
          <a:lstStyle/>
          <a:p>
            <a:r>
              <a:rPr lang="ru-RU" dirty="0"/>
              <a:t>Учебная аудитория </a:t>
            </a:r>
          </a:p>
          <a:p>
            <a:r>
              <a:rPr lang="ru-RU" dirty="0"/>
              <a:t>на экономическом факультете</a:t>
            </a:r>
          </a:p>
        </p:txBody>
      </p:sp>
      <p:pic>
        <p:nvPicPr>
          <p:cNvPr id="16" name="Рисунок 15">
            <a:extLst>
              <a:ext uri="{FF2B5EF4-FFF2-40B4-BE49-F238E27FC236}">
                <a16:creationId xmlns:a16="http://schemas.microsoft.com/office/drawing/2014/main" xmlns="" id="{6FF09635-F3A1-05DA-3E90-918DF9A962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5167" y="37186"/>
            <a:ext cx="4294759" cy="3221070"/>
          </a:xfrm>
          <a:prstGeom prst="rect">
            <a:avLst/>
          </a:prstGeom>
        </p:spPr>
      </p:pic>
      <p:sp>
        <p:nvSpPr>
          <p:cNvPr id="18" name="TextBox 17">
            <a:extLst>
              <a:ext uri="{FF2B5EF4-FFF2-40B4-BE49-F238E27FC236}">
                <a16:creationId xmlns:a16="http://schemas.microsoft.com/office/drawing/2014/main" xmlns="" id="{4C05B25A-6DE9-1E82-4CF4-2E6805BFDEAD}"/>
              </a:ext>
            </a:extLst>
          </p:cNvPr>
          <p:cNvSpPr txBox="1"/>
          <p:nvPr/>
        </p:nvSpPr>
        <p:spPr>
          <a:xfrm>
            <a:off x="4605045" y="573252"/>
            <a:ext cx="3163815" cy="646331"/>
          </a:xfrm>
          <a:prstGeom prst="rect">
            <a:avLst/>
          </a:prstGeom>
          <a:noFill/>
        </p:spPr>
        <p:txBody>
          <a:bodyPr wrap="none" rtlCol="0">
            <a:spAutoFit/>
          </a:bodyPr>
          <a:lstStyle/>
          <a:p>
            <a:r>
              <a:rPr lang="ru-RU" dirty="0"/>
              <a:t>Компьютерный зал </a:t>
            </a:r>
          </a:p>
          <a:p>
            <a:r>
              <a:rPr lang="ru-RU" dirty="0"/>
              <a:t>на экономическом факультете</a:t>
            </a:r>
          </a:p>
        </p:txBody>
      </p:sp>
      <p:pic>
        <p:nvPicPr>
          <p:cNvPr id="20" name="Рисунок 19">
            <a:extLst>
              <a:ext uri="{FF2B5EF4-FFF2-40B4-BE49-F238E27FC236}">
                <a16:creationId xmlns:a16="http://schemas.microsoft.com/office/drawing/2014/main" xmlns="" id="{AFF0888B-4B91-2649-A82B-493B97DAFD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3146" y="4044986"/>
            <a:ext cx="3650305" cy="2737728"/>
          </a:xfrm>
          <a:prstGeom prst="rect">
            <a:avLst/>
          </a:prstGeom>
        </p:spPr>
      </p:pic>
      <p:sp>
        <p:nvSpPr>
          <p:cNvPr id="21" name="TextBox 20">
            <a:extLst>
              <a:ext uri="{FF2B5EF4-FFF2-40B4-BE49-F238E27FC236}">
                <a16:creationId xmlns:a16="http://schemas.microsoft.com/office/drawing/2014/main" xmlns="" id="{6F5E8C92-25F8-D68B-5CC9-C850F5363E8B}"/>
              </a:ext>
            </a:extLst>
          </p:cNvPr>
          <p:cNvSpPr txBox="1"/>
          <p:nvPr/>
        </p:nvSpPr>
        <p:spPr>
          <a:xfrm>
            <a:off x="7093790" y="5056901"/>
            <a:ext cx="2137508" cy="646331"/>
          </a:xfrm>
          <a:prstGeom prst="rect">
            <a:avLst/>
          </a:prstGeom>
          <a:noFill/>
        </p:spPr>
        <p:txBody>
          <a:bodyPr wrap="none" rtlCol="0">
            <a:spAutoFit/>
          </a:bodyPr>
          <a:lstStyle/>
          <a:p>
            <a:r>
              <a:rPr lang="ru-RU" dirty="0"/>
              <a:t>Зал Ученого Совета </a:t>
            </a:r>
          </a:p>
          <a:p>
            <a:r>
              <a:rPr lang="ru-RU" dirty="0"/>
              <a:t>филиала Академии</a:t>
            </a:r>
          </a:p>
        </p:txBody>
      </p:sp>
      <p:pic>
        <p:nvPicPr>
          <p:cNvPr id="23" name="Рисунок 22">
            <a:extLst>
              <a:ext uri="{FF2B5EF4-FFF2-40B4-BE49-F238E27FC236}">
                <a16:creationId xmlns:a16="http://schemas.microsoft.com/office/drawing/2014/main" xmlns="" id="{72D82E8B-3584-96FB-C59B-5A74DAAFF537}"/>
              </a:ext>
            </a:extLst>
          </p:cNvPr>
          <p:cNvPicPr>
            <a:picLocks noChangeAspect="1"/>
          </p:cNvPicPr>
          <p:nvPr/>
        </p:nvPicPr>
        <p:blipFill>
          <a:blip r:embed="rId8"/>
          <a:stretch>
            <a:fillRect/>
          </a:stretch>
        </p:blipFill>
        <p:spPr>
          <a:xfrm>
            <a:off x="9092403" y="3504737"/>
            <a:ext cx="2429214" cy="3315163"/>
          </a:xfrm>
          <a:prstGeom prst="rect">
            <a:avLst/>
          </a:prstGeom>
        </p:spPr>
      </p:pic>
    </p:spTree>
    <p:extLst>
      <p:ext uri="{BB962C8B-B14F-4D97-AF65-F5344CB8AC3E}">
        <p14:creationId xmlns:p14="http://schemas.microsoft.com/office/powerpoint/2010/main" val="1131347832"/>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2013 - 2022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6655</TotalTime>
  <Words>151</Words>
  <Application>Microsoft Office PowerPoint</Application>
  <PresentationFormat>Произвольный</PresentationFormat>
  <Paragraphs>59</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41 copp</dc:creator>
  <cp:lastModifiedBy>Каб313-2</cp:lastModifiedBy>
  <cp:revision>95</cp:revision>
  <cp:lastPrinted>2026-03-20T07:04:43Z</cp:lastPrinted>
  <dcterms:modified xsi:type="dcterms:W3CDTF">2026-03-30T23:44:29Z</dcterms:modified>
</cp:coreProperties>
</file>